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2"/>
  </p:notesMasterIdLst>
  <p:handoutMasterIdLst>
    <p:handoutMasterId r:id="rId13"/>
  </p:handoutMasterIdLst>
  <p:sldIdLst>
    <p:sldId id="264" r:id="rId2"/>
    <p:sldId id="265" r:id="rId3"/>
    <p:sldId id="266" r:id="rId4"/>
    <p:sldId id="263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4" autoAdjust="0"/>
  </p:normalViewPr>
  <p:slideViewPr>
    <p:cSldViewPr>
      <p:cViewPr varScale="1">
        <p:scale>
          <a:sx n="66" d="100"/>
          <a:sy n="66" d="100"/>
        </p:scale>
        <p:origin x="-7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FE22BBA-5D36-4ADC-8565-D7F731C48A4B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3E695FF-9E1B-428E-8091-CA0D17E50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500FAF9-E294-49A4-8755-A798886DEAA0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A025E1C-FFF7-48ED-9CA5-DF9676F18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60F4A7-DD6D-43A5-BF80-D415B9538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AD777-7D37-405B-8A56-8455CE936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1C0CC-922E-4D96-826A-EB0437227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4C1C5-38FC-4E1C-8384-B2AEA6451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D955B9-03AF-44CE-A200-E7225F007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48BB0-8190-4C99-AAA8-0BC8AC32D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07D696-60AB-4BD3-84DD-2C281DC1C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F88FC-E0F6-4020-942C-7C44FC75B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9A0AAE-00A1-4732-B847-B06BF11A4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EE65A6-576D-42F8-B240-8AFD567E3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F39A61-FBBB-4BEF-9441-A30DB89AE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0DF952E8-0E16-4000-8F13-508901A1A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8" r:id="rId5"/>
    <p:sldLayoutId id="2147483743" r:id="rId6"/>
    <p:sldLayoutId id="2147483749" r:id="rId7"/>
    <p:sldLayoutId id="2147483750" r:id="rId8"/>
    <p:sldLayoutId id="2147483751" r:id="rId9"/>
    <p:sldLayoutId id="2147483744" r:id="rId10"/>
    <p:sldLayoutId id="214748374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666666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666666"/>
          </a:solidFill>
          <a:latin typeface="Rockwell" pitchFamily="18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 июня 2017 г.  с учащимися младших классов                 МБОУ «</a:t>
            </a:r>
            <a:r>
              <a:rPr lang="ru-RU" sz="2000" b="1" dirty="0" err="1" smtClean="0">
                <a:solidFill>
                  <a:schemeClr val="tx1"/>
                </a:solidFill>
              </a:rPr>
              <a:t>Киржеманская</a:t>
            </a:r>
            <a:r>
              <a:rPr lang="ru-RU" sz="2000" b="1" dirty="0" smtClean="0">
                <a:solidFill>
                  <a:schemeClr val="tx1"/>
                </a:solidFill>
              </a:rPr>
              <a:t> СОШ» было проведено мероприятие «Нет наркотикам»  с приглашением сельского библиотекаря и  медицинских работников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мы против наркотиков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71604" y="1714487"/>
            <a:ext cx="6708800" cy="503160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887968" y="1524000"/>
            <a:ext cx="45719" cy="46634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Признаки употребления курительной смеси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524000" y="1428750"/>
            <a:ext cx="7010400" cy="4591050"/>
          </a:xfrm>
        </p:spPr>
        <p:txBody>
          <a:bodyPr/>
          <a:lstStyle/>
          <a:p>
            <a:pPr eaLnBrk="1" hangingPunct="1"/>
            <a:r>
              <a:rPr lang="ru-RU" sz="2400" b="1" smtClean="0"/>
              <a:t>Кашель (обжигает слизистую)</a:t>
            </a:r>
          </a:p>
          <a:p>
            <a:pPr eaLnBrk="1" hangingPunct="1"/>
            <a:r>
              <a:rPr lang="ru-RU" sz="2400" b="1" smtClean="0"/>
              <a:t>Сухость во рту (требуется постоянный приём воды)</a:t>
            </a:r>
          </a:p>
          <a:p>
            <a:pPr eaLnBrk="1" hangingPunct="1"/>
            <a:r>
              <a:rPr lang="ru-RU" sz="2400" b="1" smtClean="0"/>
              <a:t>Мутный белок глаз</a:t>
            </a:r>
          </a:p>
          <a:p>
            <a:pPr eaLnBrk="1" hangingPunct="1"/>
            <a:r>
              <a:rPr lang="ru-RU" sz="2400" b="1" smtClean="0"/>
              <a:t>Нарушение координации</a:t>
            </a:r>
          </a:p>
          <a:p>
            <a:pPr eaLnBrk="1" hangingPunct="1"/>
            <a:r>
              <a:rPr lang="ru-RU" sz="2400" b="1" smtClean="0"/>
              <a:t>Дефект речи</a:t>
            </a:r>
          </a:p>
          <a:p>
            <a:pPr eaLnBrk="1" hangingPunct="1"/>
            <a:r>
              <a:rPr lang="ru-RU" sz="2400" b="1" smtClean="0"/>
              <a:t>Заторможенность мышления</a:t>
            </a:r>
          </a:p>
          <a:p>
            <a:pPr eaLnBrk="1" hangingPunct="1"/>
            <a:r>
              <a:rPr lang="ru-RU" sz="2400" b="1" smtClean="0"/>
              <a:t>Застывание в одной позе при полном молчании</a:t>
            </a:r>
          </a:p>
          <a:p>
            <a:pPr eaLnBrk="1" hangingPunct="1"/>
            <a:r>
              <a:rPr lang="ru-RU" sz="2400" b="1" smtClean="0"/>
              <a:t>Бледность</a:t>
            </a:r>
          </a:p>
          <a:p>
            <a:pPr eaLnBrk="1" hangingPunct="1"/>
            <a:r>
              <a:rPr lang="ru-RU" sz="2400" b="1" smtClean="0"/>
              <a:t>Приступы смеха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623_1125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623_1125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Нет наркотикам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195" name="Rectangle 13"/>
          <p:cNvSpPr>
            <a:spLocks noGrp="1" noChangeArrowheads="1"/>
          </p:cNvSpPr>
          <p:nvPr>
            <p:ph idx="1"/>
          </p:nvPr>
        </p:nvSpPr>
        <p:spPr>
          <a:xfrm>
            <a:off x="1547813" y="1412875"/>
            <a:ext cx="7010400" cy="4114800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Сказать «НЕТ» без объяснения причин</a:t>
            </a:r>
          </a:p>
          <a:p>
            <a:pPr eaLnBrk="1" hangingPunct="1"/>
            <a:r>
              <a:rPr lang="ru-RU" sz="2800" b="1" dirty="0" smtClean="0"/>
              <a:t>Отказаться и объяснить причины. («Я занимаюсь спортом. Это помешает мне добиться успеха»)</a:t>
            </a:r>
          </a:p>
          <a:p>
            <a:pPr eaLnBrk="1" hangingPunct="1"/>
            <a:r>
              <a:rPr lang="ru-RU" sz="2800" b="1" dirty="0" smtClean="0"/>
              <a:t>Отказаться и уйти</a:t>
            </a:r>
          </a:p>
          <a:p>
            <a:pPr eaLnBrk="1" hangingPunct="1"/>
            <a:r>
              <a:rPr lang="ru-RU" sz="2800" b="1" dirty="0" smtClean="0"/>
              <a:t>«Заезженная пластинка». На все уговоры отвечать «нет», «не буду»</a:t>
            </a:r>
          </a:p>
          <a:p>
            <a:pPr eaLnBrk="1" hangingPunct="1"/>
            <a:r>
              <a:rPr lang="ru-RU" sz="2800" b="1" dirty="0" smtClean="0"/>
              <a:t>Проигнорировать предложение</a:t>
            </a:r>
          </a:p>
          <a:p>
            <a:pPr eaLnBrk="1" hangingPunct="1"/>
            <a:r>
              <a:rPr lang="ru-RU" sz="2800" b="1" dirty="0" smtClean="0"/>
              <a:t>Постараться избегать опасных ситуаций</a:t>
            </a:r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01" name="Rectangle 3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b="1" dirty="0">
                <a:solidFill>
                  <a:schemeClr val="tx1"/>
                </a:solidFill>
              </a:rPr>
              <a:t>10 причин не принимать </a:t>
            </a:r>
            <a:r>
              <a:rPr lang="ru-RU" sz="3800" b="1" dirty="0" smtClean="0">
                <a:solidFill>
                  <a:schemeClr val="tx1"/>
                </a:solidFill>
              </a:rPr>
              <a:t>наркотик</a:t>
            </a:r>
            <a:endParaRPr lang="ru-RU" sz="3800" dirty="0">
              <a:solidFill>
                <a:schemeClr val="tx1"/>
              </a:solidFill>
            </a:endParaRPr>
          </a:p>
        </p:txBody>
      </p:sp>
      <p:sp>
        <p:nvSpPr>
          <p:cNvPr id="9219" name="Rectangle 49"/>
          <p:cNvSpPr>
            <a:spLocks noGrp="1" noChangeArrowheads="1"/>
          </p:cNvSpPr>
          <p:nvPr>
            <p:ph idx="1"/>
          </p:nvPr>
        </p:nvSpPr>
        <p:spPr>
          <a:xfrm>
            <a:off x="1547813" y="1268413"/>
            <a:ext cx="7010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Наркотик заводит в ловушку зависимости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Портятся отношения с родными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Портятся отношения с девушкой</a:t>
            </a:r>
            <a:r>
              <a:rPr lang="en-US" sz="2800" b="1" smtClean="0"/>
              <a:t>/</a:t>
            </a:r>
            <a:r>
              <a:rPr lang="ru-RU" sz="2800" b="1" smtClean="0"/>
              <a:t>парнем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Плохая успеваемость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Конец карьеры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Потеря самоуважения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Проблемы с законом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Нарушения психики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Разрушение здоровья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Смерть</a:t>
            </a:r>
          </a:p>
          <a:p>
            <a:pPr eaLnBrk="1" hangingPunct="1">
              <a:lnSpc>
                <a:spcPct val="80000"/>
              </a:lnSpc>
            </a:pPr>
            <a:endParaRPr lang="ru-RU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F:\ЦВЕТЫ2.jpg"/>
          <p:cNvPicPr>
            <a:picLocks noChangeAspect="1" noChangeArrowheads="1"/>
          </p:cNvPicPr>
          <p:nvPr/>
        </p:nvPicPr>
        <p:blipFill>
          <a:blip r:embed="rId2">
            <a:lum bright="40000" contrast="-44000"/>
          </a:blip>
          <a:srcRect/>
          <a:stretch>
            <a:fillRect/>
          </a:stretch>
        </p:blipFill>
        <p:spPr bwMode="auto">
          <a:xfrm>
            <a:off x="0" y="-571500"/>
            <a:ext cx="9796463" cy="742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4650" y="0"/>
            <a:ext cx="749935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Правила преодоления стресса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Дать волю эмоциям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Рассказать о случившемся другому человеку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Смена декораций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Провести время с позитивными людьми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Вспомнить прошлые успехи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Изменение обычного распорядка дня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Занятие спортом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Занятие любимым делом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Взаимодействие с природой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Помощь себе. Решение волнующей проблемы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F:\friends_001.jpg"/>
          <p:cNvPicPr>
            <a:picLocks noChangeAspect="1" noChangeArrowheads="1"/>
          </p:cNvPicPr>
          <p:nvPr/>
        </p:nvPicPr>
        <p:blipFill>
          <a:blip r:embed="rId2">
            <a:lum bright="38000" contrast="-44000"/>
          </a:blip>
          <a:srcRect/>
          <a:stretch>
            <a:fillRect/>
          </a:stretch>
        </p:blipFill>
        <p:spPr bwMode="auto">
          <a:xfrm>
            <a:off x="-304800" y="0"/>
            <a:ext cx="9675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-214313" y="274638"/>
            <a:ext cx="9572626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Как помочь другу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 кризисной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ситуации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447800"/>
            <a:ext cx="7720012" cy="4800600"/>
          </a:xfrm>
        </p:spPr>
        <p:txBody>
          <a:bodyPr/>
          <a:lstStyle/>
          <a:p>
            <a:pPr eaLnBrk="1" hangingPunct="1"/>
            <a:r>
              <a:rPr lang="ru-RU" b="1" dirty="0" smtClean="0"/>
              <a:t>Будьте рядом</a:t>
            </a:r>
          </a:p>
          <a:p>
            <a:pPr eaLnBrk="1" hangingPunct="1"/>
            <a:r>
              <a:rPr lang="ru-RU" b="1" dirty="0" smtClean="0"/>
              <a:t>Больше слушайте</a:t>
            </a:r>
          </a:p>
          <a:p>
            <a:pPr eaLnBrk="1" hangingPunct="1"/>
            <a:r>
              <a:rPr lang="ru-RU" b="1" dirty="0" smtClean="0"/>
              <a:t>Не спорьте</a:t>
            </a:r>
          </a:p>
          <a:p>
            <a:pPr eaLnBrk="1" hangingPunct="1"/>
            <a:r>
              <a:rPr lang="ru-RU" b="1" dirty="0" smtClean="0"/>
              <a:t>Задавайте вопросы</a:t>
            </a:r>
          </a:p>
          <a:p>
            <a:pPr eaLnBrk="1" hangingPunct="1"/>
            <a:r>
              <a:rPr lang="ru-RU" b="1" dirty="0" smtClean="0"/>
              <a:t>Предложите конструктивные подходы</a:t>
            </a:r>
          </a:p>
          <a:p>
            <a:pPr eaLnBrk="1" hangingPunct="1"/>
            <a:r>
              <a:rPr lang="ru-RU" b="1" dirty="0" smtClean="0"/>
              <a:t>Вселяйте надежду</a:t>
            </a:r>
          </a:p>
          <a:p>
            <a:pPr eaLnBrk="1" hangingPunct="1"/>
            <a:r>
              <a:rPr lang="ru-RU" b="1" dirty="0" smtClean="0"/>
              <a:t>Не оставляйте человека одного наедине с его проблемой</a:t>
            </a:r>
          </a:p>
          <a:p>
            <a:pPr eaLnBrk="1" hangingPunct="1"/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F:\images.jpg"/>
          <p:cNvPicPr>
            <a:picLocks noChangeAspect="1" noChangeArrowheads="1"/>
          </p:cNvPicPr>
          <p:nvPr/>
        </p:nvPicPr>
        <p:blipFill>
          <a:blip r:embed="rId2">
            <a:lum bright="32000" contrast="-54000"/>
          </a:blip>
          <a:srcRect/>
          <a:stretch>
            <a:fillRect/>
          </a:stretch>
        </p:blipFill>
        <p:spPr bwMode="auto">
          <a:xfrm>
            <a:off x="0" y="-120650"/>
            <a:ext cx="9144000" cy="709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Каждый человек имеет право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Быть индивидуальностью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Быть независимым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Чувствовать уважение к себе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Иметь своё мнение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Делать ошибки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Менять своё мнение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Не оправдываться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Говорить «Я не понимаю»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Говорить «Нет», не испытывая чувства вины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Быть собой, а не тем, кем тебя хотят видеть окружающие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Как в толпе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узнать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наркомана со стажем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Длинные рукава одежды независимо от погоды</a:t>
            </a:r>
          </a:p>
          <a:p>
            <a:pPr eaLnBrk="1" hangingPunct="1"/>
            <a:r>
              <a:rPr lang="ru-RU" sz="3600" b="1" smtClean="0"/>
              <a:t>Отрешённый вид</a:t>
            </a:r>
          </a:p>
          <a:p>
            <a:pPr eaLnBrk="1" hangingPunct="1"/>
            <a:r>
              <a:rPr lang="ru-RU" sz="3600" b="1" smtClean="0"/>
              <a:t>Неряшливый вид, отёкшие кисти рук, тёмные обломанные зубы</a:t>
            </a:r>
          </a:p>
          <a:p>
            <a:pPr eaLnBrk="1" hangingPunct="1"/>
            <a:r>
              <a:rPr lang="ru-RU" sz="3600" b="1" smtClean="0"/>
              <a:t>Избегание сотрудников полиции</a:t>
            </a:r>
          </a:p>
          <a:p>
            <a:pPr eaLnBrk="1" hangingPunct="1"/>
            <a:r>
              <a:rPr lang="ru-RU" sz="3600" b="1" smtClean="0"/>
              <a:t>Раздражительность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285</Words>
  <Application>Microsoft PowerPoint</Application>
  <PresentationFormat>Экран (4:3)</PresentationFormat>
  <Paragraphs>65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Rockwell</vt:lpstr>
      <vt:lpstr>Wingdings 2</vt:lpstr>
      <vt:lpstr>Verdana</vt:lpstr>
      <vt:lpstr>Calibri</vt:lpstr>
      <vt:lpstr>Cambria</vt:lpstr>
      <vt:lpstr>Солнцестояние</vt:lpstr>
      <vt:lpstr>20 июня 2017 г.  с учащимися младших классов                 МБОУ «Киржеманская СОШ» было проведено мероприятие «Нет наркотикам»  с приглашением сельского библиотекаря и  медицинских работников</vt:lpstr>
      <vt:lpstr>Слайд 2</vt:lpstr>
      <vt:lpstr>Слайд 3</vt:lpstr>
      <vt:lpstr>Нет наркотикам</vt:lpstr>
      <vt:lpstr>10 причин не принимать наркотик</vt:lpstr>
      <vt:lpstr>Правила преодоления стресса</vt:lpstr>
      <vt:lpstr>Как помочь другу  в кризисной ситуации</vt:lpstr>
      <vt:lpstr>Каждый человек имеет право</vt:lpstr>
      <vt:lpstr>Как в толпе узнать  наркомана со стажем</vt:lpstr>
      <vt:lpstr>Признаки употребления курительной смеси</vt:lpstr>
    </vt:vector>
  </TitlesOfParts>
  <Company>Private Face,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сказать «НЕТ»</dc:title>
  <dc:creator>Polina S. Trofimova</dc:creator>
  <cp:lastModifiedBy>Виктор</cp:lastModifiedBy>
  <cp:revision>33</cp:revision>
  <cp:lastPrinted>1601-01-01T00:00:00Z</cp:lastPrinted>
  <dcterms:created xsi:type="dcterms:W3CDTF">2014-01-14T07:35:00Z</dcterms:created>
  <dcterms:modified xsi:type="dcterms:W3CDTF">2017-08-28T08:18:28Z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