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60" r:id="rId3"/>
    <p:sldId id="256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74" r:id="rId13"/>
    <p:sldId id="269" r:id="rId14"/>
    <p:sldId id="270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47450-63EE-4548-87FB-8A58AF08157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9DBE3-325F-4D34-8AA2-DEC6B38EF8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6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BE3-325F-4D34-8AA2-DEC6B38EF88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32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98E56-FD4D-48B1-A10E-6AC4A5415D1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7632849" cy="58477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математики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6класс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Раскрытие скобок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физики и математики Мороз Валентина Николаевна</a:t>
            </a:r>
          </a:p>
          <a:p>
            <a:pPr algn="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№6 МО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Староминский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район Краснодарского края  </a:t>
            </a:r>
          </a:p>
          <a:p>
            <a:endParaRPr lang="ru-RU" sz="1600" dirty="0"/>
          </a:p>
          <a:p>
            <a:pPr algn="ctr"/>
            <a:endParaRPr lang="ru-RU" sz="1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13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7687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как эти правила  звучат в стихотворной форме:</a:t>
            </a:r>
          </a:p>
          <a:p>
            <a:endParaRPr lang="ru-RU" dirty="0"/>
          </a:p>
          <a:p>
            <a:r>
              <a:rPr lang="ru-RU" sz="2000" dirty="0" smtClean="0"/>
              <a:t>Перед скобкой плюс стоит</a:t>
            </a:r>
          </a:p>
          <a:p>
            <a:r>
              <a:rPr lang="ru-RU" sz="2000" dirty="0" smtClean="0"/>
              <a:t>Он о том и говорит,</a:t>
            </a:r>
          </a:p>
          <a:p>
            <a:r>
              <a:rPr lang="ru-RU" sz="2000" dirty="0" smtClean="0"/>
              <a:t>Что ты скобки опускай,</a:t>
            </a:r>
          </a:p>
          <a:p>
            <a:r>
              <a:rPr lang="ru-RU" sz="2000" dirty="0" smtClean="0"/>
              <a:t>Да все числа выпускай.</a:t>
            </a:r>
          </a:p>
          <a:p>
            <a:r>
              <a:rPr lang="ru-RU" sz="2000" dirty="0" smtClean="0"/>
              <a:t>Перед скобкой минус строгий</a:t>
            </a:r>
          </a:p>
          <a:p>
            <a:r>
              <a:rPr lang="ru-RU" sz="2000" dirty="0" smtClean="0"/>
              <a:t>Загородит нам дорогу.</a:t>
            </a:r>
          </a:p>
          <a:p>
            <a:r>
              <a:rPr lang="ru-RU" sz="2000" dirty="0" smtClean="0"/>
              <a:t>Чтобы скобки убирать, </a:t>
            </a:r>
          </a:p>
          <a:p>
            <a:r>
              <a:rPr lang="ru-RU" sz="2000" dirty="0" smtClean="0"/>
              <a:t>Надо знаки поменять</a:t>
            </a:r>
          </a:p>
          <a:p>
            <a:endParaRPr lang="ru-RU" dirty="0" smtClean="0"/>
          </a:p>
          <a:p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( - 2а + 3</a:t>
            </a:r>
            <a:r>
              <a:rPr lang="en-US" sz="2000" dirty="0" smtClean="0"/>
              <a:t>b</a:t>
            </a:r>
            <a:r>
              <a:rPr lang="ru-RU" sz="2000" dirty="0" smtClean="0"/>
              <a:t> ) + ( - 4с + </a:t>
            </a:r>
            <a:r>
              <a:rPr lang="en-US" sz="2000" dirty="0" smtClean="0"/>
              <a:t>d )</a:t>
            </a:r>
            <a:r>
              <a:rPr lang="ru-RU" sz="2000" dirty="0" smtClean="0"/>
              <a:t> = 2а – 3</a:t>
            </a:r>
            <a:r>
              <a:rPr lang="en-US" sz="2000" dirty="0" smtClean="0"/>
              <a:t>b</a:t>
            </a:r>
            <a:r>
              <a:rPr lang="ru-RU" sz="2000" dirty="0" smtClean="0"/>
              <a:t> – 4с + </a:t>
            </a:r>
            <a:r>
              <a:rPr lang="en-US" sz="2000" dirty="0" smtClean="0"/>
              <a:t>d</a:t>
            </a:r>
            <a:r>
              <a:rPr lang="ru-RU" sz="2000" dirty="0" smtClean="0"/>
              <a:t>.</a:t>
            </a:r>
          </a:p>
          <a:p>
            <a:endParaRPr lang="ru-RU" dirty="0"/>
          </a:p>
          <a:p>
            <a:r>
              <a:rPr lang="ru-RU" sz="2000" dirty="0" smtClean="0"/>
              <a:t>Знак минус  -  очень коварный, это «сторож у ворот» (скобок) и выпустит только тогда, когда все члены поменяют  «паспорта» (знаки).</a:t>
            </a:r>
          </a:p>
          <a:p>
            <a:endParaRPr lang="ru-RU" sz="2000" dirty="0"/>
          </a:p>
          <a:p>
            <a:r>
              <a:rPr lang="ru-RU" sz="2000" dirty="0" smtClean="0"/>
              <a:t>Знак минус – кирпич, дорожный знак «Въезд воспрещен».</a:t>
            </a:r>
          </a:p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7524328" y="5445224"/>
            <a:ext cx="1152128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7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94821">
            <a:off x="852313" y="2869284"/>
            <a:ext cx="748181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ФИЗМИНУТКА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4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28765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a7bb5c32aae8bda5984e00a65eac1abd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88913"/>
            <a:ext cx="935038" cy="863600"/>
          </a:xfrm>
          <a:prstGeom prst="rect">
            <a:avLst/>
          </a:prstGeom>
          <a:noFill/>
        </p:spPr>
      </p:pic>
      <p:pic>
        <p:nvPicPr>
          <p:cNvPr id="10" name="Picture 10" descr="a7bb5c32aae8bda5984e00a65eac1abd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188913"/>
            <a:ext cx="935038" cy="863600"/>
          </a:xfrm>
          <a:prstGeom prst="rect">
            <a:avLst/>
          </a:prstGeom>
          <a:noFill/>
        </p:spPr>
      </p:pic>
      <p:pic>
        <p:nvPicPr>
          <p:cNvPr id="11" name="Picture 5" descr="a_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064" y="3423282"/>
            <a:ext cx="2003425" cy="2665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568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</p:spPr>
      </p:pic>
      <p:pic>
        <p:nvPicPr>
          <p:cNvPr id="1438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бл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8" cstate="print"/>
          <a:srcRect b="14920"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9" cstate="print"/>
          <a:srcRect b="15352"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10" cstate="print"/>
          <a:srcRect b="12643"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1" cstate="print"/>
          <a:srcRect b="12990"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2" cstate="print"/>
          <a:srcRect b="7747"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0" y="-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3529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Закрепление изученного материала.</a:t>
            </a:r>
          </a:p>
          <a:p>
            <a:r>
              <a:rPr lang="en-US" sz="2000" dirty="0" smtClean="0"/>
              <a:t> </a:t>
            </a:r>
            <a:endParaRPr lang="ru-RU" sz="2000" dirty="0" smtClean="0"/>
          </a:p>
          <a:p>
            <a:r>
              <a:rPr lang="ru-RU" sz="2000" dirty="0"/>
              <a:t>Раскройте скобки: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400" b="1" dirty="0" smtClean="0"/>
              <a:t>№ 1. </a:t>
            </a:r>
          </a:p>
          <a:p>
            <a:r>
              <a:rPr lang="ru-RU" sz="2400" b="1" dirty="0" smtClean="0"/>
              <a:t>а) 3,4 + ( 2,6 + 8,3) ;             в) </a:t>
            </a:r>
            <a:r>
              <a:rPr lang="en-US" sz="2400" b="1" dirty="0" smtClean="0"/>
              <a:t>k + ( n – d)</a:t>
            </a:r>
            <a:r>
              <a:rPr lang="ru-RU" sz="2400" b="1" dirty="0" smtClean="0"/>
              <a:t>;</a:t>
            </a:r>
            <a:endParaRPr lang="en-US" sz="2400" b="1" dirty="0" smtClean="0"/>
          </a:p>
          <a:p>
            <a:endParaRPr lang="en-US" sz="2400" b="1" dirty="0"/>
          </a:p>
          <a:p>
            <a:r>
              <a:rPr lang="ru-RU" sz="2400" b="1" dirty="0"/>
              <a:t>б</a:t>
            </a:r>
            <a:r>
              <a:rPr lang="ru-RU" sz="2400" b="1" dirty="0" smtClean="0"/>
              <a:t>) 4,59 + (4,3 – 2, 1);             г) </a:t>
            </a:r>
            <a:r>
              <a:rPr lang="en-US" sz="2400" b="1" dirty="0" smtClean="0"/>
              <a:t>c + ( -x + b)</a:t>
            </a:r>
            <a:r>
              <a:rPr lang="ru-RU" sz="2400" b="1" dirty="0" smtClean="0"/>
              <a:t>.</a:t>
            </a:r>
          </a:p>
          <a:p>
            <a:endParaRPr lang="ru-RU" sz="2400" b="1" dirty="0"/>
          </a:p>
          <a:p>
            <a:r>
              <a:rPr lang="ru-RU" sz="2400" b="1" dirty="0" smtClean="0"/>
              <a:t>№ 2.</a:t>
            </a:r>
          </a:p>
          <a:p>
            <a:r>
              <a:rPr lang="ru-RU" sz="2400" b="1" dirty="0"/>
              <a:t>а</a:t>
            </a:r>
            <a:r>
              <a:rPr lang="ru-RU" sz="2400" b="1" dirty="0" smtClean="0"/>
              <a:t>)  - ( - 5,76 + 2,34 );           в) – (</a:t>
            </a:r>
            <a:r>
              <a:rPr lang="en-US" sz="2400" b="1" dirty="0" smtClean="0"/>
              <a:t>b –k – z)</a:t>
            </a:r>
            <a:r>
              <a:rPr lang="ru-RU" sz="2400" b="1" dirty="0" smtClean="0"/>
              <a:t>;</a:t>
            </a:r>
          </a:p>
          <a:p>
            <a:endParaRPr lang="ru-RU" sz="2400" b="1" dirty="0"/>
          </a:p>
          <a:p>
            <a:r>
              <a:rPr lang="ru-RU" sz="2400" b="1" dirty="0"/>
              <a:t>б</a:t>
            </a:r>
            <a:r>
              <a:rPr lang="ru-RU" sz="2400" b="1" dirty="0" smtClean="0"/>
              <a:t>)  - ( 80,8  -  16);             г) ( </a:t>
            </a:r>
            <a:r>
              <a:rPr lang="en-US" sz="2400" b="1" dirty="0" smtClean="0"/>
              <a:t>m – y) – ( p – d)</a:t>
            </a:r>
            <a:r>
              <a:rPr lang="ru-RU" sz="2400" b="1" dirty="0" smtClean="0"/>
              <a:t>.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r>
              <a:rPr lang="en-US" sz="2000" dirty="0"/>
              <a:t> </a:t>
            </a:r>
            <a:endParaRPr lang="ru-RU" sz="2000" dirty="0"/>
          </a:p>
        </p:txBody>
      </p:sp>
      <p:pic>
        <p:nvPicPr>
          <p:cNvPr id="3" name="Picture 15" descr="0d7bfbb42edcbbc148491e5164e3ef6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180020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1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4664"/>
            <a:ext cx="79928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Самостоятельная работа.</a:t>
            </a:r>
          </a:p>
          <a:p>
            <a:endParaRPr lang="ru-RU" b="1" u="sng" dirty="0"/>
          </a:p>
          <a:p>
            <a:endParaRPr lang="ru-RU" b="1" u="sng" dirty="0" smtClean="0"/>
          </a:p>
          <a:p>
            <a:r>
              <a:rPr lang="ru-RU" b="1" dirty="0" smtClean="0"/>
              <a:t>ВАРИАНТ 1.                                              ВАРИАНТ 2.</a:t>
            </a:r>
          </a:p>
          <a:p>
            <a:r>
              <a:rPr lang="ru-RU" b="1" dirty="0" smtClean="0"/>
              <a:t>Раскройте скобки:                                  </a:t>
            </a:r>
            <a:r>
              <a:rPr lang="ru-RU" b="1" dirty="0"/>
              <a:t>Раскройте скобки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pPr marL="342900" indent="-342900">
              <a:buAutoNum type="arabicParenR"/>
            </a:pPr>
            <a:r>
              <a:rPr lang="en-US" b="1" dirty="0" smtClean="0"/>
              <a:t>(a – b) + (c – d)                              1) (a – b) – ( c – d)</a:t>
            </a:r>
          </a:p>
          <a:p>
            <a:pPr marL="342900" indent="-342900">
              <a:buAutoNum type="arabicParenR"/>
            </a:pPr>
            <a:endParaRPr lang="en-US" b="1" dirty="0" smtClean="0"/>
          </a:p>
          <a:p>
            <a:pPr marL="342900" indent="-342900">
              <a:buAutoNum type="arabicParenR"/>
            </a:pPr>
            <a:r>
              <a:rPr lang="en-US" b="1" dirty="0" smtClean="0"/>
              <a:t>- ( -a + b ) – ( -c – d)                      2) – (- a – b) + (-c –d)</a:t>
            </a:r>
          </a:p>
          <a:p>
            <a:pPr marL="342900" indent="-342900">
              <a:buAutoNum type="arabicParenR"/>
            </a:pPr>
            <a:endParaRPr lang="en-US" b="1" dirty="0"/>
          </a:p>
          <a:p>
            <a:pPr marL="342900" indent="-342900">
              <a:buAutoNum type="arabicParenR"/>
            </a:pPr>
            <a:r>
              <a:rPr lang="en-US" b="1" dirty="0" smtClean="0"/>
              <a:t>(a +b) – (c +d)                                3) ( a + b) + ( -c +d)</a:t>
            </a:r>
          </a:p>
          <a:p>
            <a:pPr marL="342900" indent="-342900">
              <a:buAutoNum type="arabicParenR"/>
            </a:pPr>
            <a:endParaRPr lang="en-US" b="1" dirty="0"/>
          </a:p>
          <a:p>
            <a:pPr marL="342900" indent="-342900">
              <a:buAutoNum type="arabicParenR"/>
            </a:pPr>
            <a:r>
              <a:rPr lang="en-US" b="1" dirty="0" smtClean="0"/>
              <a:t>- (a + b) + ( - c – d)                        4) – (a – b) + ( c – d)</a:t>
            </a:r>
          </a:p>
          <a:p>
            <a:pPr marL="342900" indent="-342900">
              <a:buAutoNum type="arabicParenR"/>
            </a:pPr>
            <a:endParaRPr lang="en-US" b="1" dirty="0"/>
          </a:p>
          <a:p>
            <a:pPr marL="342900" indent="-342900">
              <a:buAutoNum type="arabicParenR"/>
            </a:pPr>
            <a:r>
              <a:rPr lang="en-US" b="1" dirty="0" smtClean="0"/>
              <a:t>- ( a – b) – ( c + d)                          5) – (a + b) – ( c + d) </a:t>
            </a:r>
            <a:endParaRPr lang="ru-RU" b="1" dirty="0"/>
          </a:p>
        </p:txBody>
      </p:sp>
      <p:pic>
        <p:nvPicPr>
          <p:cNvPr id="5" name="Picture 6" descr="school10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4941168"/>
            <a:ext cx="2088232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894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ПРОВЕРЯЕМ !!!!!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sz="2000" b="1" dirty="0" smtClean="0"/>
              <a:t>ВАРИАНТ 1                                          </a:t>
            </a:r>
            <a:r>
              <a:rPr lang="ru-RU" sz="2000" b="1" dirty="0"/>
              <a:t>ВАРИАНТ </a:t>
            </a:r>
            <a:r>
              <a:rPr lang="ru-RU" sz="2000" b="1" dirty="0" smtClean="0"/>
              <a:t>2</a:t>
            </a:r>
          </a:p>
          <a:p>
            <a:endParaRPr lang="ru-RU" sz="2000" b="1" dirty="0"/>
          </a:p>
          <a:p>
            <a:pPr marL="457200" indent="-457200">
              <a:buAutoNum type="arabicParenR"/>
            </a:pPr>
            <a:r>
              <a:rPr lang="en-US" sz="2000" b="1" dirty="0" smtClean="0"/>
              <a:t>a – b + c – d                        1) a – b – c + d</a:t>
            </a:r>
          </a:p>
          <a:p>
            <a:pPr marL="457200" indent="-457200">
              <a:buAutoNum type="arabicParenR"/>
            </a:pPr>
            <a:endParaRPr lang="en-US" sz="2000" b="1" dirty="0" smtClean="0"/>
          </a:p>
          <a:p>
            <a:pPr marL="457200" indent="-457200">
              <a:buAutoNum type="arabicParenR"/>
            </a:pPr>
            <a:r>
              <a:rPr lang="en-US" sz="2000" b="1" dirty="0"/>
              <a:t>a</a:t>
            </a:r>
            <a:r>
              <a:rPr lang="en-US" sz="2000" b="1" dirty="0" smtClean="0"/>
              <a:t> – b + c + d                        2) a + b – c – d </a:t>
            </a:r>
          </a:p>
          <a:p>
            <a:pPr marL="457200" indent="-457200">
              <a:buAutoNum type="arabicParenR"/>
            </a:pPr>
            <a:endParaRPr lang="en-US" sz="2000" b="1" dirty="0"/>
          </a:p>
          <a:p>
            <a:pPr marL="457200" indent="-457200">
              <a:buAutoNum type="arabicParenR"/>
            </a:pPr>
            <a:r>
              <a:rPr lang="en-US" sz="2000" b="1" dirty="0"/>
              <a:t>a</a:t>
            </a:r>
            <a:r>
              <a:rPr lang="en-US" sz="2000" b="1" dirty="0" smtClean="0"/>
              <a:t> + b – c – d                         3) a + b – c + d</a:t>
            </a:r>
          </a:p>
          <a:p>
            <a:pPr marL="457200" indent="-457200">
              <a:buAutoNum type="arabicParenR"/>
            </a:pPr>
            <a:endParaRPr lang="en-US" sz="2000" b="1" dirty="0"/>
          </a:p>
          <a:p>
            <a:pPr marL="457200" indent="-457200">
              <a:buAutoNum type="arabicParenR"/>
            </a:pPr>
            <a:r>
              <a:rPr lang="en-US" sz="2000" b="1" dirty="0" smtClean="0"/>
              <a:t>- a –b –c – d                         4) – a + b + c – d</a:t>
            </a:r>
          </a:p>
          <a:p>
            <a:pPr marL="457200" indent="-457200">
              <a:buAutoNum type="arabicParenR"/>
            </a:pPr>
            <a:endParaRPr lang="en-US" sz="2000" b="1" dirty="0"/>
          </a:p>
          <a:p>
            <a:pPr marL="457200" indent="-457200">
              <a:buAutoNum type="arabicParenR"/>
            </a:pPr>
            <a:r>
              <a:rPr lang="en-US" sz="2000" b="1" dirty="0" smtClean="0"/>
              <a:t>- a + b – c – d                       5) – a – b – c – d </a:t>
            </a:r>
            <a:endParaRPr lang="ru-RU" sz="2000" b="1" dirty="0"/>
          </a:p>
          <a:p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58008" y="481942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Критерий оценивания: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ошибки и более – «2»</a:t>
            </a:r>
          </a:p>
        </p:txBody>
      </p:sp>
      <p:pic>
        <p:nvPicPr>
          <p:cNvPr id="5" name="Picture 1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4814455"/>
            <a:ext cx="15684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0983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836712"/>
            <a:ext cx="3655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 урока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916832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Сегодня на уроке я…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 понравилось …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научился …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Теперь я могу …</a:t>
            </a:r>
          </a:p>
        </p:txBody>
      </p:sp>
    </p:spTree>
    <p:extLst>
      <p:ext uri="{BB962C8B-B14F-4D97-AF65-F5344CB8AC3E}">
        <p14:creationId xmlns:p14="http://schemas.microsoft.com/office/powerpoint/2010/main" val="27401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0486" y="908720"/>
            <a:ext cx="400301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УРОК!!!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Picture 10" descr="карандаш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486" y="3429000"/>
            <a:ext cx="2776538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3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813690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понятие раскрытия скобок;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 учащихся  с правилом раскрытия  скобок;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отрабатывать умения решать  уравнения; развивать логическое мышление.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6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Устный счёт.</a:t>
            </a:r>
          </a:p>
          <a:p>
            <a:r>
              <a:rPr lang="ru-RU" sz="2400" b="1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1.Определите знак произведения:</a:t>
            </a:r>
          </a:p>
          <a:p>
            <a:r>
              <a:rPr lang="ru-RU" sz="2000" dirty="0"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cs typeface="Times New Roman" panose="02020603050405020304" pitchFamily="18" charset="0"/>
              </a:rPr>
              <a:t>) </a:t>
            </a:r>
            <a:r>
              <a:rPr lang="ru-RU" sz="2000" b="1" dirty="0" smtClean="0">
                <a:cs typeface="Times New Roman" panose="02020603050405020304" pitchFamily="18" charset="0"/>
              </a:rPr>
              <a:t>+ · - · - · + · - · - · + · + · - · + · +· -</a:t>
            </a:r>
          </a:p>
          <a:p>
            <a:endParaRPr lang="ru-RU" sz="2000" dirty="0">
              <a:cs typeface="Times New Roman" panose="02020603050405020304" pitchFamily="18" charset="0"/>
            </a:endParaRPr>
          </a:p>
          <a:p>
            <a:r>
              <a:rPr lang="ru-RU" sz="2000" dirty="0">
                <a:cs typeface="Times New Roman" panose="02020603050405020304" pitchFamily="18" charset="0"/>
              </a:rPr>
              <a:t>б</a:t>
            </a:r>
            <a:r>
              <a:rPr lang="ru-RU" sz="2000" dirty="0" smtClean="0"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cs typeface="Times New Roman" panose="02020603050405020304" pitchFamily="18" charset="0"/>
              </a:rPr>
              <a:t>- · - · - · + · + ·+ · - · - </a:t>
            </a:r>
          </a:p>
          <a:p>
            <a:endParaRPr lang="ru-RU" sz="2400" dirty="0"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cs typeface="Times New Roman" panose="02020603050405020304" pitchFamily="18" charset="0"/>
              </a:rPr>
              <a:t>2.Найдите значение выражения:</a:t>
            </a:r>
          </a:p>
          <a:p>
            <a:r>
              <a:rPr lang="ru-RU" sz="2400" dirty="0"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cs typeface="Times New Roman" panose="02020603050405020304" pitchFamily="18" charset="0"/>
              </a:rPr>
              <a:t>1)-30+24(Т);             2)-21+40(О);       3)-25-4(Т);</a:t>
            </a:r>
          </a:p>
          <a:p>
            <a:endParaRPr lang="ru-RU" sz="2400" dirty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 4)31-38(И);          5)-27+30(Л).</a:t>
            </a:r>
          </a:p>
          <a:p>
            <a:endParaRPr lang="ru-RU" sz="2400" dirty="0" smtClean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cs typeface="Times New Roman" panose="02020603050405020304" pitchFamily="18" charset="0"/>
              </a:rPr>
              <a:t>Запишите ответы в порядке возрастания.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157192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-29,     -7,     -6,    3,    19    ( ТИТЛО)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1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</a:rPr>
              <a:t>Прочитайте получившееся слово.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</a:rPr>
              <a:t>Как вы думаете, что оно означает?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628800"/>
            <a:ext cx="5184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 Древней Руси числа обозначали буквами с особым знаком, который писали над буквой. Этот знак называли </a:t>
            </a:r>
            <a:r>
              <a:rPr lang="ru-RU" sz="3600" b="1" dirty="0" smtClean="0">
                <a:solidFill>
                  <a:srgbClr val="FF0000"/>
                </a:solidFill>
              </a:rPr>
              <a:t>ТИТЛО.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21" descr="searching_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6429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59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965292"/>
              </p:ext>
            </p:extLst>
          </p:nvPr>
        </p:nvGraphicFramePr>
        <p:xfrm>
          <a:off x="395536" y="836712"/>
          <a:ext cx="8424937" cy="2595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60241"/>
                <a:gridCol w="943683"/>
                <a:gridCol w="928525"/>
                <a:gridCol w="1008112"/>
                <a:gridCol w="1152128"/>
                <a:gridCol w="1152128"/>
                <a:gridCol w="108012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Ш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!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1)409+у=511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2)802-х=416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1217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3)9х-7х=210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4)23х-27=2250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2103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5)18(15-х)=216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6)198:</a:t>
                      </a:r>
                      <a:r>
                        <a:rPr lang="en-US" dirty="0" smtClean="0"/>
                        <a:t>n</a:t>
                      </a:r>
                      <a:r>
                        <a:rPr lang="ru-RU" dirty="0" smtClean="0"/>
                        <a:t>=18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432929"/>
              </p:ext>
            </p:extLst>
          </p:nvPr>
        </p:nvGraphicFramePr>
        <p:xfrm>
          <a:off x="1403648" y="4221088"/>
          <a:ext cx="6096000" cy="1742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№6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386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99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11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Ш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О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!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260648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Решите уравнение: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4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272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Изучение нового материала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Подготовительная работа.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Вспомните, как к числу прибавить сумму двух чисел и разность двух чисел.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Запишите это свойство с помощью букв.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348880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 + (b + c)= a + b + c</a:t>
            </a:r>
            <a:r>
              <a:rPr lang="ru-RU" sz="2000" b="1" dirty="0" smtClean="0">
                <a:solidFill>
                  <a:srgbClr val="C00000"/>
                </a:solidFill>
              </a:rPr>
              <a:t>;</a:t>
            </a:r>
            <a:r>
              <a:rPr lang="en-US" sz="2000" b="1" dirty="0" smtClean="0">
                <a:solidFill>
                  <a:srgbClr val="C00000"/>
                </a:solidFill>
              </a:rPr>
              <a:t>    a + (b – c)=a + b - c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32011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Запишите в буквенном виде свойство вычитания из числа суммы и из числа разности.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05817" y="4509120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 - (b + c)=a – b – c</a:t>
            </a:r>
            <a:r>
              <a:rPr lang="ru-RU" sz="2000" b="1" dirty="0" smtClean="0">
                <a:solidFill>
                  <a:srgbClr val="C00000"/>
                </a:solidFill>
              </a:rPr>
              <a:t>;  </a:t>
            </a:r>
            <a:r>
              <a:rPr lang="en-US" sz="2000" b="1" dirty="0" smtClean="0">
                <a:solidFill>
                  <a:srgbClr val="C00000"/>
                </a:solidFill>
              </a:rPr>
              <a:t>    a – (b – c)= a –b +c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7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68407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ru-RU" dirty="0" smtClean="0"/>
              <a:t>.Работа над новой темой.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Преобразование выражений, содержащих скобки, таким образом , что их можно записать без скобок, называют раскрытием скобок.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Правила раскрытия скобок основываются на свойствах сложения и вычитания, которые мы сегодня вспомнили.</a:t>
            </a:r>
          </a:p>
          <a:p>
            <a:endParaRPr lang="ru-RU" dirty="0" smtClean="0"/>
          </a:p>
          <a:p>
            <a:r>
              <a:rPr lang="ru-RU" dirty="0" smtClean="0"/>
              <a:t>3. Работа с учебником.</a:t>
            </a:r>
          </a:p>
          <a:p>
            <a:r>
              <a:rPr lang="ru-RU" dirty="0" smtClean="0"/>
              <a:t>а) Первое правило раскрытия скобок.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0000"/>
                </a:solidFill>
              </a:rPr>
              <a:t>Если перед скобками стоит знак +, то можно опустить скобки и этот знак +, сохранив знаки слагаемых, стоящих в скобках. Если первое слагаемое в скобках записано без знака, то его надо записать со знаком +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4784963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Найдите значение выражения:</a:t>
            </a:r>
          </a:p>
          <a:p>
            <a:endParaRPr lang="ru-RU" dirty="0" smtClean="0"/>
          </a:p>
          <a:p>
            <a:r>
              <a:rPr lang="ru-RU" dirty="0" smtClean="0"/>
              <a:t>-6,23 + (6,23 – 8,95) =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60498" y="534392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-6,23 +6,23 -8,95= 0 – 8,95= -8,95</a:t>
            </a:r>
          </a:p>
        </p:txBody>
      </p:sp>
      <p:pic>
        <p:nvPicPr>
          <p:cNvPr id="5" name="Picture 42" descr="hw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070" y="2348880"/>
            <a:ext cx="170739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7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/>
              <a:t>На чем основано сложение чисел  -6,23  и 6,23 ?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58875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(На свойстве сложения противоположных  чисел.)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12474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12474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Чему равна их сумма?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11247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( 0 )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678742"/>
            <a:ext cx="4320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б</a:t>
            </a:r>
            <a:r>
              <a:rPr lang="ru-RU" dirty="0" smtClean="0"/>
              <a:t>) Что обозначает запись –а 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167874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(Число, противоположное числу а)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204807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А запись  -( -а)?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204807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  (Число, противоположное  числу –а.)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241740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Чему это равно?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635896" y="2417406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( а.)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49742" y="2786738"/>
            <a:ext cx="4716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- ( - а) = 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167" y="3501008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) Найдите значение выражения:    - ( -8 + 5 ).</a:t>
            </a:r>
          </a:p>
          <a:p>
            <a:endParaRPr lang="ru-RU" dirty="0"/>
          </a:p>
          <a:p>
            <a:r>
              <a:rPr lang="ru-RU" i="1" u="sng" dirty="0" smtClean="0"/>
              <a:t>1 способ </a:t>
            </a:r>
            <a:r>
              <a:rPr lang="ru-RU" dirty="0" smtClean="0"/>
              <a:t>    - ( -8 + 5) = - (- 3 ) = 3   Сначала мы сложили числа -8 и 5, затем нашли число, противоположное числу  -3.</a:t>
            </a:r>
          </a:p>
          <a:p>
            <a:endParaRPr lang="ru-RU" i="1" u="sng" dirty="0"/>
          </a:p>
          <a:p>
            <a:r>
              <a:rPr lang="ru-RU" i="1" u="sng" dirty="0" smtClean="0"/>
              <a:t>2 способ</a:t>
            </a:r>
            <a:r>
              <a:rPr lang="ru-RU" dirty="0" smtClean="0"/>
              <a:t>     - ( -8 + 5 ) = 8 – 5 = 3      Сначала найдем числа, противоположные данным слагаемым (т.е. мы изменим их знаки), а потом сложим эти числа.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181023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784887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Чтобы записать сумму, противоположную сумме нескольких слагаемых, надо изменить знаки данных слагаемых.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- ( а + </a:t>
            </a:r>
            <a:r>
              <a:rPr lang="en-US" sz="2400" dirty="0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) = -а – </a:t>
            </a:r>
            <a:r>
              <a:rPr lang="en-US" sz="2400" dirty="0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 smtClean="0"/>
              <a:t>Пример: - ( -9 + 5 ) = 9 – 5 = 4</a:t>
            </a: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Второе правило раскрытия скобок.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Чтобы раскрыть скобки, </a:t>
            </a:r>
            <a:r>
              <a:rPr lang="ru-RU" sz="2000" dirty="0">
                <a:solidFill>
                  <a:srgbClr val="FF0000"/>
                </a:solidFill>
              </a:rPr>
              <a:t>п</a:t>
            </a:r>
            <a:r>
              <a:rPr lang="ru-RU" sz="2000" dirty="0" smtClean="0">
                <a:solidFill>
                  <a:srgbClr val="FF0000"/>
                </a:solidFill>
              </a:rPr>
              <a:t>еред которыми стоит знак -, надо заменить этот знак на +, поменяв знаки всех слагаемых в скобках на противоположные, а потом раскрыть скобки.</a:t>
            </a:r>
          </a:p>
          <a:p>
            <a:endParaRPr lang="ru-RU" sz="2000" dirty="0"/>
          </a:p>
        </p:txBody>
      </p:sp>
      <p:pic>
        <p:nvPicPr>
          <p:cNvPr id="3" name="Picture 18" descr="lady_news_anchor_md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73216"/>
            <a:ext cx="16002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43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360</TotalTime>
  <Words>1190</Words>
  <Application>Microsoft Office PowerPoint</Application>
  <PresentationFormat>Экран (4:3)</PresentationFormat>
  <Paragraphs>220</Paragraphs>
  <Slides>17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</dc:creator>
  <cp:lastModifiedBy>12345</cp:lastModifiedBy>
  <cp:revision>47</cp:revision>
  <dcterms:created xsi:type="dcterms:W3CDTF">2016-04-16T17:49:01Z</dcterms:created>
  <dcterms:modified xsi:type="dcterms:W3CDTF">2016-04-24T17:58:22Z</dcterms:modified>
</cp:coreProperties>
</file>