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8" r:id="rId3"/>
    <p:sldId id="259" r:id="rId4"/>
    <p:sldId id="261" r:id="rId5"/>
    <p:sldId id="265" r:id="rId6"/>
    <p:sldId id="284" r:id="rId7"/>
    <p:sldId id="271" r:id="rId8"/>
    <p:sldId id="285" r:id="rId9"/>
    <p:sldId id="286" r:id="rId10"/>
    <p:sldId id="287" r:id="rId11"/>
    <p:sldId id="288" r:id="rId12"/>
    <p:sldId id="289" r:id="rId13"/>
    <p:sldId id="290" r:id="rId14"/>
    <p:sldId id="291" r:id="rId15"/>
    <p:sldId id="280" r:id="rId1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942" autoAdjust="0"/>
  </p:normalViewPr>
  <p:slideViewPr>
    <p:cSldViewPr>
      <p:cViewPr>
        <p:scale>
          <a:sx n="94" d="100"/>
          <a:sy n="94" d="100"/>
        </p:scale>
        <p:origin x="-1110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4/10/2017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4/10/2017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4/10/2017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4/10/2017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4/10/2017</a:t>
            </a:fld>
            <a:endParaRPr lang="en-US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4/10/2017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4/10/2017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4/10/2017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4/10/2017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4/10/2017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4/10/2017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4/10/2017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62000" y="3124200"/>
            <a:ext cx="7772400" cy="1829761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300" dirty="0" smtClean="0"/>
              <a:t/>
            </a:r>
            <a:br>
              <a:rPr lang="ru-RU" sz="3300" dirty="0" smtClean="0"/>
            </a:br>
            <a:r>
              <a:rPr lang="ru-RU" sz="3300" dirty="0" smtClean="0">
                <a:solidFill>
                  <a:schemeClr val="tx1"/>
                </a:solidFill>
              </a:rPr>
              <a:t>Использование методов </a:t>
            </a:r>
            <a:r>
              <a:rPr lang="ru-RU" sz="3300" dirty="0" err="1" smtClean="0">
                <a:solidFill>
                  <a:schemeClr val="tx1"/>
                </a:solidFill>
              </a:rPr>
              <a:t>ТРИЗ-технологий</a:t>
            </a:r>
            <a:r>
              <a:rPr lang="ru-RU" sz="3300" dirty="0" smtClean="0">
                <a:solidFill>
                  <a:schemeClr val="tx1"/>
                </a:solidFill>
              </a:rPr>
              <a:t> для реализации программных задач по ознакомлению дошкольников с элементами астрономии</a:t>
            </a:r>
            <a:endParaRPr lang="ru-RU" sz="3300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876800" y="5410200"/>
            <a:ext cx="3962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err="1" smtClean="0"/>
              <a:t>Полесчикова</a:t>
            </a:r>
            <a:r>
              <a:rPr lang="ru-RU" dirty="0" smtClean="0"/>
              <a:t> А.И.</a:t>
            </a:r>
          </a:p>
          <a:p>
            <a:pPr algn="r"/>
            <a:r>
              <a:rPr lang="ru-RU" dirty="0" smtClean="0"/>
              <a:t>Воспитатель </a:t>
            </a:r>
          </a:p>
          <a:p>
            <a:pPr algn="r"/>
            <a:r>
              <a:rPr lang="ru-RU" dirty="0" smtClean="0"/>
              <a:t>МАДОУ Центр развития ребенка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xrest.ru/schemes/00/14/aa/f1/%D0%B2%D1%80%D0%B5%D0%BC%D0%B5%D0%BD%D0%B0%20%D0%B3%D0%BE%D0%B4%D0%B0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38800" y="3200400"/>
            <a:ext cx="3124199" cy="31242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304800" y="228600"/>
            <a:ext cx="853440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Метод фокальных объектов</a:t>
            </a:r>
          </a:p>
          <a:p>
            <a:endParaRPr lang="ru-RU" b="1" dirty="0" smtClean="0"/>
          </a:p>
          <a:p>
            <a:r>
              <a:rPr lang="ru-RU" dirty="0" smtClean="0"/>
              <a:t>Цель: закрепление умения устанавливать ассоциативные связи определенного предмета с различными случайными объектами или их свойствами.</a:t>
            </a:r>
          </a:p>
          <a:p>
            <a:endParaRPr lang="ru-RU" dirty="0" smtClean="0"/>
          </a:p>
          <a:p>
            <a:r>
              <a:rPr lang="ru-RU" dirty="0" smtClean="0"/>
              <a:t>Задание: придумать новый рукотворный объект с помощью МФО.</a:t>
            </a:r>
          </a:p>
          <a:p>
            <a:r>
              <a:rPr lang="ru-RU" dirty="0" smtClean="0"/>
              <a:t>Например, новое здание для детского сада со свойствами Солнца (тёплое,</a:t>
            </a:r>
          </a:p>
          <a:p>
            <a:r>
              <a:rPr lang="ru-RU" dirty="0" smtClean="0"/>
              <a:t>яркое, жгучее, ласковое, недосягаемое…)</a:t>
            </a:r>
          </a:p>
          <a:p>
            <a:endParaRPr lang="ru-RU" dirty="0" smtClean="0"/>
          </a:p>
          <a:p>
            <a:r>
              <a:rPr lang="ru-RU" b="1" dirty="0" smtClean="0"/>
              <a:t>Метод морфологического анализа</a:t>
            </a:r>
          </a:p>
          <a:p>
            <a:endParaRPr lang="ru-RU" b="1" dirty="0" smtClean="0"/>
          </a:p>
          <a:p>
            <a:r>
              <a:rPr lang="ru-RU" dirty="0" smtClean="0"/>
              <a:t>Цель: формирование умения систематизировать </a:t>
            </a:r>
          </a:p>
          <a:p>
            <a:r>
              <a:rPr lang="ru-RU" dirty="0" smtClean="0"/>
              <a:t>информацию и делать логические выводы </a:t>
            </a:r>
          </a:p>
          <a:p>
            <a:r>
              <a:rPr lang="ru-RU" dirty="0" smtClean="0"/>
              <a:t>на основе этой  систематизации.</a:t>
            </a:r>
          </a:p>
          <a:p>
            <a:endParaRPr lang="ru-RU" dirty="0" smtClean="0"/>
          </a:p>
          <a:p>
            <a:r>
              <a:rPr lang="ru-RU" dirty="0" smtClean="0"/>
              <a:t>Задание: по волшебным дорожкам</a:t>
            </a:r>
            <a:r>
              <a:rPr lang="ru-RU" b="1" dirty="0" smtClean="0"/>
              <a:t> </a:t>
            </a:r>
            <a:r>
              <a:rPr lang="ru-RU" dirty="0" smtClean="0"/>
              <a:t>времён года путешествуют </a:t>
            </a:r>
          </a:p>
          <a:p>
            <a:r>
              <a:rPr lang="ru-RU" dirty="0" smtClean="0"/>
              <a:t>природный, рукотворный объекты, а также человек. </a:t>
            </a:r>
          </a:p>
          <a:p>
            <a:r>
              <a:rPr lang="ru-RU" dirty="0" smtClean="0"/>
              <a:t>Как изменяется способ их  существования и образ </a:t>
            </a:r>
          </a:p>
          <a:p>
            <a:r>
              <a:rPr lang="ru-RU" dirty="0" smtClean="0"/>
              <a:t>жизни в связи с изменением продолжительности</a:t>
            </a:r>
          </a:p>
          <a:p>
            <a:r>
              <a:rPr lang="ru-RU" dirty="0" smtClean="0"/>
              <a:t>светового дня? Как к этому приспосабливается </a:t>
            </a:r>
          </a:p>
          <a:p>
            <a:r>
              <a:rPr lang="ru-RU" dirty="0" smtClean="0"/>
              <a:t>человек?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g-fotki.yandex.ru/get/9115/218307002.13/0_e8241_9c4acba7_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1143000"/>
            <a:ext cx="4695825" cy="47625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304800" y="228600"/>
            <a:ext cx="85344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Примерные темы образовательной деятельности по формированию </a:t>
            </a:r>
            <a:r>
              <a:rPr lang="ru-RU" b="1" dirty="0" smtClean="0"/>
              <a:t>элементарных представлений об астрономии </a:t>
            </a:r>
            <a:r>
              <a:rPr lang="ru-RU" b="1" dirty="0" smtClean="0"/>
              <a:t> (</a:t>
            </a:r>
            <a:r>
              <a:rPr lang="ru-RU" sz="1200" b="1" dirty="0" smtClean="0"/>
              <a:t>старший дошкольный возраст</a:t>
            </a:r>
            <a:r>
              <a:rPr lang="ru-RU" b="1" dirty="0" smtClean="0"/>
              <a:t>)</a:t>
            </a:r>
            <a:endParaRPr lang="ru-RU" b="1" dirty="0" smtClean="0"/>
          </a:p>
          <a:p>
            <a:endParaRPr lang="ru-RU" b="1" dirty="0" smtClean="0"/>
          </a:p>
          <a:p>
            <a:r>
              <a:rPr lang="ru-RU" b="1" dirty="0" smtClean="0"/>
              <a:t>1. Тема: Вселенная.</a:t>
            </a:r>
          </a:p>
          <a:p>
            <a:r>
              <a:rPr lang="ru-RU" dirty="0" smtClean="0"/>
              <a:t>• Наука астрономия.</a:t>
            </a:r>
          </a:p>
          <a:p>
            <a:r>
              <a:rPr lang="ru-RU" dirty="0" smtClean="0"/>
              <a:t>• Человек- создатель науки о Вселенной.</a:t>
            </a:r>
          </a:p>
          <a:p>
            <a:r>
              <a:rPr lang="ru-RU" dirty="0" smtClean="0"/>
              <a:t>• Понятие о Вселенной.</a:t>
            </a:r>
          </a:p>
          <a:p>
            <a:endParaRPr lang="ru-RU" b="1" dirty="0" smtClean="0"/>
          </a:p>
          <a:p>
            <a:r>
              <a:rPr lang="ru-RU" b="1" dirty="0" smtClean="0"/>
              <a:t>2. Тема: Солнце.</a:t>
            </a:r>
          </a:p>
          <a:p>
            <a:r>
              <a:rPr lang="ru-RU" dirty="0" smtClean="0"/>
              <a:t>• Общая характеристика Солнца, как небесного светила.</a:t>
            </a:r>
          </a:p>
          <a:p>
            <a:r>
              <a:rPr lang="ru-RU" dirty="0" smtClean="0"/>
              <a:t>• Введение понятия «солнечная энергия».</a:t>
            </a:r>
          </a:p>
          <a:p>
            <a:r>
              <a:rPr lang="ru-RU" dirty="0" smtClean="0"/>
              <a:t>• Измерение времени (смена дня и ночи, времен года).</a:t>
            </a:r>
          </a:p>
          <a:p>
            <a:r>
              <a:rPr lang="ru-RU" dirty="0" smtClean="0"/>
              <a:t>• Определение времени по положению Солнца на небе.</a:t>
            </a:r>
          </a:p>
          <a:p>
            <a:r>
              <a:rPr lang="ru-RU" dirty="0" smtClean="0"/>
              <a:t>• Солнце как необходимый ресурс для жизни.</a:t>
            </a:r>
          </a:p>
          <a:p>
            <a:r>
              <a:rPr lang="ru-RU" dirty="0" smtClean="0"/>
              <a:t>• Сохранение здоровья: закаливание и вред, наносимый избытком</a:t>
            </a:r>
          </a:p>
          <a:p>
            <a:r>
              <a:rPr lang="ru-RU" dirty="0" smtClean="0"/>
              <a:t>солнечного облучения.</a:t>
            </a:r>
            <a:endParaRPr lang="ru-RU" b="1" dirty="0" smtClean="0"/>
          </a:p>
          <a:p>
            <a:endParaRPr lang="ru-RU" b="1" dirty="0" smtClean="0"/>
          </a:p>
          <a:p>
            <a:endParaRPr lang="ru-RU" dirty="0" smtClean="0"/>
          </a:p>
          <a:p>
            <a:endParaRPr lang="ru-RU" b="1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2" name="Picture 4" descr="https://go4.imgsmail.ru/imgpreview?key=1295739f47607409&amp;mb=imgdb_preview_30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381000"/>
            <a:ext cx="2895600" cy="2895602"/>
          </a:xfrm>
          <a:prstGeom prst="rect">
            <a:avLst/>
          </a:prstGeom>
          <a:noFill/>
        </p:spPr>
      </p:pic>
      <p:pic>
        <p:nvPicPr>
          <p:cNvPr id="27650" name="Picture 2" descr="http://img-fotki.yandex.ru/get/4418/123541970.1ff/0_71994_522d5fb5_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1" y="4023358"/>
            <a:ext cx="2666999" cy="1920241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52400" y="1447800"/>
            <a:ext cx="495300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r>
              <a:rPr lang="ru-RU" b="1" dirty="0" smtClean="0"/>
              <a:t>3. Тема: Солнечная система</a:t>
            </a:r>
          </a:p>
          <a:p>
            <a:r>
              <a:rPr lang="ru-RU" dirty="0" smtClean="0"/>
              <a:t>• Общая характеристика звезд.</a:t>
            </a:r>
          </a:p>
          <a:p>
            <a:r>
              <a:rPr lang="ru-RU" dirty="0" smtClean="0"/>
              <a:t>• Звезды и Солнце.</a:t>
            </a:r>
          </a:p>
          <a:p>
            <a:r>
              <a:rPr lang="ru-RU" dirty="0" smtClean="0"/>
              <a:t>• Созвездия.</a:t>
            </a:r>
          </a:p>
          <a:p>
            <a:r>
              <a:rPr lang="ru-RU" dirty="0" smtClean="0"/>
              <a:t>• Созвездия и люди, гороскоп.</a:t>
            </a:r>
          </a:p>
          <a:p>
            <a:r>
              <a:rPr lang="ru-RU" dirty="0" smtClean="0"/>
              <a:t>• Кометы, метеориты.</a:t>
            </a:r>
          </a:p>
          <a:p>
            <a:endParaRPr lang="ru-RU" dirty="0" smtClean="0"/>
          </a:p>
          <a:p>
            <a:r>
              <a:rPr lang="ru-RU" b="1" dirty="0" smtClean="0"/>
              <a:t>4. Тема: Луна.</a:t>
            </a:r>
          </a:p>
          <a:p>
            <a:r>
              <a:rPr lang="ru-RU" dirty="0" smtClean="0"/>
              <a:t>• Форма Луны, структура Луны </a:t>
            </a:r>
          </a:p>
          <a:p>
            <a:r>
              <a:rPr lang="ru-RU" dirty="0" smtClean="0"/>
              <a:t>(фазы Луны).</a:t>
            </a:r>
          </a:p>
          <a:p>
            <a:r>
              <a:rPr lang="ru-RU" dirty="0" smtClean="0"/>
              <a:t>• Луна и Солнце.</a:t>
            </a:r>
          </a:p>
          <a:p>
            <a:r>
              <a:rPr lang="ru-RU" dirty="0" smtClean="0"/>
              <a:t>• Исследования на Луне.</a:t>
            </a:r>
          </a:p>
          <a:p>
            <a:endParaRPr lang="ru-RU" dirty="0" smtClean="0"/>
          </a:p>
          <a:p>
            <a:endParaRPr lang="ru-RU" dirty="0" smtClean="0"/>
          </a:p>
        </p:txBody>
      </p:sp>
      <p:sp>
        <p:nvSpPr>
          <p:cNvPr id="3" name="Прямоугольник 2"/>
          <p:cNvSpPr/>
          <p:nvPr/>
        </p:nvSpPr>
        <p:spPr>
          <a:xfrm>
            <a:off x="4419600" y="2133600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b="1" dirty="0" smtClean="0"/>
          </a:p>
          <a:p>
            <a:r>
              <a:rPr lang="ru-RU" b="1" dirty="0" smtClean="0"/>
              <a:t>6.Тема «Космос»</a:t>
            </a:r>
          </a:p>
          <a:p>
            <a:r>
              <a:rPr lang="ru-RU" dirty="0" smtClean="0"/>
              <a:t>• Понятие «космос».</a:t>
            </a:r>
          </a:p>
          <a:p>
            <a:r>
              <a:rPr lang="ru-RU" dirty="0" smtClean="0"/>
              <a:t>• Профессия космонавт.</a:t>
            </a:r>
          </a:p>
          <a:p>
            <a:r>
              <a:rPr lang="ru-RU" dirty="0" smtClean="0"/>
              <a:t>• Условия работы и проживания в космосе.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343400" y="381000"/>
            <a:ext cx="4419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5. Тема: Земля- планета.</a:t>
            </a:r>
          </a:p>
          <a:p>
            <a:r>
              <a:rPr lang="ru-RU" dirty="0" smtClean="0"/>
              <a:t>• Место Земли в Солнечной системе.</a:t>
            </a:r>
          </a:p>
          <a:p>
            <a:r>
              <a:rPr lang="ru-RU" dirty="0" smtClean="0"/>
              <a:t>• Жизнь на Земле.</a:t>
            </a:r>
          </a:p>
          <a:p>
            <a:r>
              <a:rPr lang="ru-RU" dirty="0" smtClean="0"/>
              <a:t>• Понятие «Экологическая тревога».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img-fotki.yandex.ru/get/9500/16969765.16b/0_7b65e_1323cf0b_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685800"/>
            <a:ext cx="3876675" cy="47625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838200" y="533400"/>
            <a:ext cx="75438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Программные задачи обучения дошкольников элементам  </a:t>
            </a:r>
            <a:r>
              <a:rPr lang="ru-RU" b="1" dirty="0" smtClean="0"/>
              <a:t>астрономии (</a:t>
            </a:r>
            <a:r>
              <a:rPr lang="ru-RU" b="1" dirty="0" err="1" smtClean="0"/>
              <a:t>Е.А.Панько</a:t>
            </a:r>
            <a:r>
              <a:rPr lang="ru-RU" b="1" dirty="0" smtClean="0"/>
              <a:t>, А.И.Васильевой«</a:t>
            </a:r>
            <a:r>
              <a:rPr lang="ru-RU" b="1" dirty="0" err="1" smtClean="0"/>
              <a:t>П</a:t>
            </a:r>
            <a:r>
              <a:rPr lang="ru-RU" b="1" dirty="0" err="1" smtClean="0"/>
              <a:t>ралеска</a:t>
            </a:r>
            <a:r>
              <a:rPr lang="ru-RU" b="1" dirty="0" smtClean="0"/>
              <a:t>»)</a:t>
            </a:r>
            <a:endParaRPr lang="ru-RU" b="1" dirty="0" smtClean="0"/>
          </a:p>
          <a:p>
            <a:endParaRPr lang="ru-RU" b="1" dirty="0" smtClean="0"/>
          </a:p>
          <a:p>
            <a:r>
              <a:rPr lang="ru-RU" dirty="0" smtClean="0"/>
              <a:t>• формировать представления об астрономии как науке, изучающей</a:t>
            </a:r>
          </a:p>
          <a:p>
            <a:r>
              <a:rPr lang="ru-RU" dirty="0" smtClean="0"/>
              <a:t>Вселенную, о профессиях людей, связанных с созданием этой науки и с космосом;</a:t>
            </a:r>
          </a:p>
          <a:p>
            <a:endParaRPr lang="ru-RU" dirty="0" smtClean="0"/>
          </a:p>
          <a:p>
            <a:r>
              <a:rPr lang="ru-RU" dirty="0" smtClean="0"/>
              <a:t>• формировать общее представление о Вселенной;</a:t>
            </a:r>
          </a:p>
          <a:p>
            <a:endParaRPr lang="ru-RU" dirty="0" smtClean="0"/>
          </a:p>
          <a:p>
            <a:r>
              <a:rPr lang="ru-RU" dirty="0" smtClean="0"/>
              <a:t>• формировать представление о Солнце как самой близкой к нам звезде, его признаках (форма, размер, польза для всего живого);</a:t>
            </a:r>
          </a:p>
          <a:p>
            <a:r>
              <a:rPr lang="ru-RU" dirty="0" smtClean="0"/>
              <a:t>• познакомить со сведениями о звездах, их составе, о появлении (рождении) звезд, их названий и человека;</a:t>
            </a:r>
          </a:p>
          <a:p>
            <a:endParaRPr lang="ru-RU" dirty="0" smtClean="0"/>
          </a:p>
          <a:p>
            <a:r>
              <a:rPr lang="ru-RU" dirty="0" smtClean="0"/>
              <a:t>• познакомить с понятиями «созвездия», названиями некоторых из них (Большая Медведица, Малая Медведица, Южный Крест);</a:t>
            </a:r>
          </a:p>
          <a:p>
            <a:endParaRPr lang="ru-RU" dirty="0" smtClean="0"/>
          </a:p>
          <a:p>
            <a:r>
              <a:rPr lang="ru-RU" dirty="0" smtClean="0"/>
              <a:t>• познакомить с назначением карты звездного неба, особенностями</a:t>
            </a:r>
          </a:p>
          <a:p>
            <a:r>
              <a:rPr lang="ru-RU" dirty="0" smtClean="0"/>
              <a:t>расположения звезд на карте, разной степени отдаленности звезд, дать информацию о Млечном пути;</a:t>
            </a:r>
          </a:p>
        </p:txBody>
      </p:sp>
    </p:spTree>
    <p:extLst>
      <p:ext uri="{BB962C8B-B14F-4D97-AF65-F5344CB8AC3E}">
        <p14:creationId xmlns="" xmlns:p14="http://schemas.microsoft.com/office/powerpoint/2010/main" val="4046915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zoozel.ru/gallery/images/574005_raketa-risunok-p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-152400"/>
            <a:ext cx="6667500" cy="66675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81000" y="381000"/>
            <a:ext cx="8486619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• формировать представление о планетах Солнечной системы;</a:t>
            </a:r>
          </a:p>
          <a:p>
            <a:endParaRPr lang="ru-RU" dirty="0" smtClean="0"/>
          </a:p>
          <a:p>
            <a:r>
              <a:rPr lang="ru-RU" dirty="0" smtClean="0"/>
              <a:t>• формировать представление о Луне как спутнике Земли, дать понятие о</a:t>
            </a:r>
          </a:p>
          <a:p>
            <a:r>
              <a:rPr lang="ru-RU" dirty="0" smtClean="0"/>
              <a:t>фазах Луны, о смене дня и ночи, об исследованиях на Луне;</a:t>
            </a:r>
          </a:p>
          <a:p>
            <a:endParaRPr lang="ru-RU" dirty="0" smtClean="0"/>
          </a:p>
          <a:p>
            <a:r>
              <a:rPr lang="ru-RU" dirty="0" smtClean="0"/>
              <a:t>• познакомить с работой по освоению космоса, профессией космонавта;</a:t>
            </a:r>
          </a:p>
          <a:p>
            <a:r>
              <a:rPr lang="ru-RU" dirty="0" smtClean="0"/>
              <a:t>• развивать познавательный интерес, любознательность, наблюдательность,</a:t>
            </a:r>
          </a:p>
          <a:p>
            <a:r>
              <a:rPr lang="ru-RU" dirty="0" smtClean="0"/>
              <a:t>системное мышление в практической деятельности;</a:t>
            </a:r>
          </a:p>
          <a:p>
            <a:endParaRPr lang="ru-RU" dirty="0" smtClean="0"/>
          </a:p>
          <a:p>
            <a:r>
              <a:rPr lang="ru-RU" dirty="0" smtClean="0"/>
              <a:t>• развивать интерес к самостоятельной практической деятельности, учить</a:t>
            </a:r>
          </a:p>
          <a:p>
            <a:r>
              <a:rPr lang="ru-RU" dirty="0" smtClean="0"/>
              <a:t>делать умозаключения;</a:t>
            </a:r>
          </a:p>
          <a:p>
            <a:endParaRPr lang="ru-RU" dirty="0" smtClean="0"/>
          </a:p>
          <a:p>
            <a:r>
              <a:rPr lang="ru-RU" dirty="0" smtClean="0"/>
              <a:t>• развивать воображение дошкольника;</a:t>
            </a:r>
          </a:p>
          <a:p>
            <a:endParaRPr lang="ru-RU" dirty="0" smtClean="0"/>
          </a:p>
          <a:p>
            <a:r>
              <a:rPr lang="ru-RU" dirty="0" smtClean="0"/>
              <a:t>• содействовать развитию чувства </a:t>
            </a:r>
            <a:r>
              <a:rPr lang="ru-RU" dirty="0" err="1" smtClean="0"/>
              <a:t>эмпатии</a:t>
            </a:r>
            <a:r>
              <a:rPr lang="ru-RU" dirty="0" smtClean="0"/>
              <a:t> ко всему живому, чувство долга</a:t>
            </a:r>
          </a:p>
          <a:p>
            <a:r>
              <a:rPr lang="ru-RU" dirty="0" smtClean="0"/>
              <a:t>по отношению к своей планете.</a:t>
            </a:r>
            <a:r>
              <a:rPr lang="ru-RU" b="1" dirty="0" smtClean="0"/>
              <a:t> </a:t>
            </a:r>
          </a:p>
          <a:p>
            <a:endParaRPr lang="ru-RU" b="1" dirty="0" smtClean="0"/>
          </a:p>
          <a:p>
            <a:pPr marL="342900" indent="-342900"/>
            <a:endParaRPr lang="ru-RU" dirty="0" smtClean="0"/>
          </a:p>
          <a:p>
            <a:endParaRPr lang="ru-RU" dirty="0"/>
          </a:p>
          <a:p>
            <a:endParaRPr lang="ru-RU" dirty="0" smtClean="0"/>
          </a:p>
        </p:txBody>
      </p:sp>
    </p:spTree>
    <p:extLst>
      <p:ext uri="{BB962C8B-B14F-4D97-AF65-F5344CB8AC3E}">
        <p14:creationId xmlns="" xmlns:p14="http://schemas.microsoft.com/office/powerpoint/2010/main" val="4287785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Спасибо за внимание!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381000"/>
            <a:ext cx="82296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endParaRPr lang="ru-RU" b="1" dirty="0" smtClean="0"/>
          </a:p>
          <a:p>
            <a:pPr>
              <a:lnSpc>
                <a:spcPct val="150000"/>
              </a:lnSpc>
            </a:pPr>
            <a:r>
              <a:rPr lang="ru-RU" b="1" dirty="0" smtClean="0"/>
              <a:t>ТРИЗ – </a:t>
            </a:r>
            <a:r>
              <a:rPr lang="ru-RU" dirty="0" smtClean="0"/>
              <a:t>теория решения изобретательных задач</a:t>
            </a:r>
          </a:p>
          <a:p>
            <a:pPr>
              <a:lnSpc>
                <a:spcPct val="150000"/>
              </a:lnSpc>
            </a:pPr>
            <a:endParaRPr lang="ru-RU" dirty="0" smtClean="0"/>
          </a:p>
          <a:p>
            <a:pPr>
              <a:lnSpc>
                <a:spcPct val="150000"/>
              </a:lnSpc>
            </a:pPr>
            <a:r>
              <a:rPr lang="ru-RU" b="1" dirty="0" smtClean="0"/>
              <a:t>Основатель – </a:t>
            </a:r>
            <a:r>
              <a:rPr lang="ru-RU" dirty="0" smtClean="0"/>
              <a:t>Генрих </a:t>
            </a:r>
            <a:r>
              <a:rPr lang="ru-RU" dirty="0" err="1" smtClean="0"/>
              <a:t>Саулович</a:t>
            </a:r>
            <a:r>
              <a:rPr lang="ru-RU" dirty="0" smtClean="0"/>
              <a:t> </a:t>
            </a:r>
            <a:r>
              <a:rPr lang="ru-RU" dirty="0" err="1" smtClean="0"/>
              <a:t>Альтшуллер</a:t>
            </a:r>
            <a:r>
              <a:rPr lang="ru-RU" dirty="0" smtClean="0"/>
              <a:t> </a:t>
            </a:r>
          </a:p>
          <a:p>
            <a:pPr>
              <a:lnSpc>
                <a:spcPct val="150000"/>
              </a:lnSpc>
            </a:pPr>
            <a:r>
              <a:rPr lang="ru-RU" dirty="0" smtClean="0"/>
              <a:t>(псевдоним Генрих Альтов), писатель-фантаст.</a:t>
            </a:r>
          </a:p>
          <a:p>
            <a:pPr>
              <a:lnSpc>
                <a:spcPct val="150000"/>
              </a:lnSpc>
            </a:pPr>
            <a:endParaRPr lang="ru-RU" dirty="0" smtClean="0"/>
          </a:p>
          <a:p>
            <a:pPr>
              <a:lnSpc>
                <a:spcPct val="150000"/>
              </a:lnSpc>
            </a:pPr>
            <a:r>
              <a:rPr lang="ru-RU" b="1" dirty="0" smtClean="0"/>
              <a:t>Главная идея - </a:t>
            </a:r>
            <a:r>
              <a:rPr lang="ru-RU" dirty="0" smtClean="0"/>
              <a:t>технические системы возникают и развиваются не «как попало», а по определенным законам: эти законы можно познать и использовать для сознательного – без множества пустых проб – решения изобретательских задач.</a:t>
            </a:r>
          </a:p>
          <a:p>
            <a:endParaRPr lang="ru-RU" dirty="0"/>
          </a:p>
        </p:txBody>
      </p:sp>
      <p:pic>
        <p:nvPicPr>
          <p:cNvPr id="13314" name="Picture 2" descr="http://practiceducation.com/sites/default/files/GSA01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0" y="381000"/>
            <a:ext cx="1866900" cy="21336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381000"/>
            <a:ext cx="8229600" cy="5770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 smtClean="0"/>
              <a:t>Цель ТРИЗ </a:t>
            </a:r>
            <a:r>
              <a:rPr lang="ru-RU" dirty="0" smtClean="0"/>
              <a:t>– не просто развить фантазию детей, а научить мыслить системно, с пониманием происходящих процессов. Дать в руки воспитателям инструмент по конкретному практическому воспитанию у детей качеств творческой личности, способной понимать единство и противоречие окружающего мира, решать свои маленькие проблемы </a:t>
            </a:r>
          </a:p>
          <a:p>
            <a:pPr>
              <a:lnSpc>
                <a:spcPct val="150000"/>
              </a:lnSpc>
            </a:pPr>
            <a:endParaRPr lang="ru-RU" dirty="0" smtClean="0"/>
          </a:p>
          <a:p>
            <a:pPr>
              <a:lnSpc>
                <a:spcPct val="150000"/>
              </a:lnSpc>
            </a:pPr>
            <a:r>
              <a:rPr lang="ru-RU" b="1" dirty="0" smtClean="0"/>
              <a:t>Исходное положение: </a:t>
            </a:r>
            <a:r>
              <a:rPr lang="ru-RU" dirty="0" smtClean="0"/>
              <a:t>принцип </a:t>
            </a:r>
            <a:r>
              <a:rPr lang="ru-RU" dirty="0" err="1" smtClean="0"/>
              <a:t>природосообразности</a:t>
            </a:r>
            <a:r>
              <a:rPr lang="ru-RU" dirty="0" smtClean="0"/>
              <a:t> обучения</a:t>
            </a:r>
          </a:p>
          <a:p>
            <a:pPr>
              <a:lnSpc>
                <a:spcPct val="150000"/>
              </a:lnSpc>
            </a:pPr>
            <a:endParaRPr lang="ru-RU" dirty="0" smtClean="0"/>
          </a:p>
          <a:p>
            <a:pPr>
              <a:lnSpc>
                <a:spcPct val="150000"/>
              </a:lnSpc>
            </a:pPr>
            <a:r>
              <a:rPr lang="ru-RU" b="1" dirty="0" smtClean="0"/>
              <a:t>Программа ТРИЗ для дошкольников </a:t>
            </a:r>
            <a:r>
              <a:rPr lang="ru-RU" dirty="0" smtClean="0"/>
              <a:t>–  программа коллективных игр и занятий с подробными методическими рекомендациями для воспитателей</a:t>
            </a:r>
          </a:p>
          <a:p>
            <a:pPr>
              <a:lnSpc>
                <a:spcPct val="150000"/>
              </a:lnSpc>
            </a:pPr>
            <a:endParaRPr lang="ru-RU" dirty="0" smtClean="0"/>
          </a:p>
          <a:p>
            <a:pPr>
              <a:lnSpc>
                <a:spcPct val="150000"/>
              </a:lnSpc>
            </a:pPr>
            <a:r>
              <a:rPr lang="ru-RU" b="1" dirty="0" smtClean="0"/>
              <a:t>Основное средство работы </a:t>
            </a:r>
            <a:r>
              <a:rPr lang="ru-RU" dirty="0" smtClean="0"/>
              <a:t>– педагогический поиск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381000"/>
            <a:ext cx="8229600" cy="6678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Этапы обучения решению изобретательных задач</a:t>
            </a:r>
          </a:p>
          <a:p>
            <a:endParaRPr lang="ru-RU" b="1" dirty="0" smtClean="0"/>
          </a:p>
          <a:p>
            <a:endParaRPr lang="ru-RU" b="1" dirty="0" smtClean="0"/>
          </a:p>
          <a:p>
            <a:pPr>
              <a:buFont typeface="Arial" pitchFamily="34" charset="0"/>
              <a:buChar char="•"/>
            </a:pPr>
            <a:r>
              <a:rPr lang="ru-RU" b="1" dirty="0" smtClean="0"/>
              <a:t> первый этап – </a:t>
            </a:r>
            <a:r>
              <a:rPr lang="ru-RU" dirty="0" smtClean="0"/>
              <a:t>поиск истины и сути</a:t>
            </a:r>
          </a:p>
          <a:p>
            <a:endParaRPr lang="ru-RU" dirty="0" smtClean="0"/>
          </a:p>
          <a:p>
            <a:endParaRPr lang="ru-RU" dirty="0" smtClean="0"/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</a:t>
            </a:r>
            <a:r>
              <a:rPr lang="ru-RU" b="1" dirty="0" smtClean="0"/>
              <a:t>второй этап </a:t>
            </a:r>
            <a:r>
              <a:rPr lang="ru-RU" dirty="0" smtClean="0"/>
              <a:t>– «тайна двойного» или выявление противоречий в объекте, явлении</a:t>
            </a:r>
          </a:p>
          <a:p>
            <a:pPr>
              <a:buFont typeface="Arial" pitchFamily="34" charset="0"/>
              <a:buChar char="•"/>
            </a:pPr>
            <a:endParaRPr lang="ru-RU" dirty="0" smtClean="0"/>
          </a:p>
          <a:p>
            <a:pPr>
              <a:buFont typeface="Arial" pitchFamily="34" charset="0"/>
              <a:buChar char="•"/>
            </a:pPr>
            <a:endParaRPr lang="ru-RU" dirty="0" smtClean="0"/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</a:t>
            </a:r>
            <a:r>
              <a:rPr lang="ru-RU" b="1" dirty="0" smtClean="0"/>
              <a:t>третий этап </a:t>
            </a:r>
            <a:r>
              <a:rPr lang="ru-RU" dirty="0" smtClean="0"/>
              <a:t>– разрешение противоречий</a:t>
            </a:r>
          </a:p>
          <a:p>
            <a:pPr>
              <a:buFont typeface="Arial" pitchFamily="34" charset="0"/>
              <a:buChar char="•"/>
            </a:pPr>
            <a:endParaRPr lang="ru-RU" dirty="0" smtClean="0"/>
          </a:p>
          <a:p>
            <a:pPr>
              <a:buFont typeface="Arial" pitchFamily="34" charset="0"/>
              <a:buChar char="•"/>
            </a:pPr>
            <a:endParaRPr lang="ru-RU" dirty="0" smtClean="0"/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</a:t>
            </a:r>
            <a:r>
              <a:rPr lang="ru-RU" b="1" dirty="0" smtClean="0"/>
              <a:t>четвертый этап </a:t>
            </a:r>
            <a:r>
              <a:rPr lang="ru-RU" dirty="0" smtClean="0"/>
              <a:t>– решение сказочных задач и придумывание новых сказок </a:t>
            </a:r>
          </a:p>
          <a:p>
            <a:pPr>
              <a:buFont typeface="Arial" pitchFamily="34" charset="0"/>
              <a:buChar char="•"/>
            </a:pPr>
            <a:endParaRPr lang="ru-RU" dirty="0" smtClean="0"/>
          </a:p>
          <a:p>
            <a:pPr>
              <a:buFont typeface="Arial" pitchFamily="34" charset="0"/>
              <a:buChar char="•"/>
            </a:pPr>
            <a:endParaRPr lang="ru-RU" dirty="0" smtClean="0"/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</a:t>
            </a:r>
            <a:r>
              <a:rPr lang="ru-RU" b="1" dirty="0" smtClean="0"/>
              <a:t>пятый этап </a:t>
            </a:r>
            <a:r>
              <a:rPr lang="ru-RU" dirty="0" smtClean="0"/>
              <a:t>– поиск выхода из любой сложной ситуации</a:t>
            </a:r>
          </a:p>
          <a:p>
            <a:pPr>
              <a:buFont typeface="Arial" pitchFamily="34" charset="0"/>
              <a:buChar char="•"/>
            </a:pPr>
            <a:endParaRPr lang="ru-RU" dirty="0" smtClean="0"/>
          </a:p>
          <a:p>
            <a:endParaRPr lang="ru-RU" dirty="0" smtClean="0"/>
          </a:p>
          <a:p>
            <a:pPr lvl="0"/>
            <a:endParaRPr lang="ru-RU" dirty="0" smtClean="0"/>
          </a:p>
          <a:p>
            <a:pPr lvl="0"/>
            <a:endParaRPr lang="ru-RU" dirty="0" smtClean="0"/>
          </a:p>
          <a:p>
            <a:endParaRPr lang="ru-RU" sz="14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http://st.depositphotos.com/1625191/3755/v/170/depositphotos_37555503-Planet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0" y="3581400"/>
            <a:ext cx="2560043" cy="25146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381000" y="457200"/>
            <a:ext cx="84582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Примеры использования методов </a:t>
            </a:r>
            <a:r>
              <a:rPr lang="ru-RU" b="1" dirty="0" err="1" smtClean="0"/>
              <a:t>ТРИЗ-технологий</a:t>
            </a:r>
            <a:r>
              <a:rPr lang="ru-RU" b="1" dirty="0" smtClean="0"/>
              <a:t> при обучении дошкольников элементам астрономии</a:t>
            </a:r>
          </a:p>
          <a:p>
            <a:endParaRPr lang="ru-RU" b="1" dirty="0" smtClean="0"/>
          </a:p>
          <a:p>
            <a:r>
              <a:rPr lang="ru-RU" b="1" dirty="0" smtClean="0"/>
              <a:t>Игра «</a:t>
            </a:r>
            <a:r>
              <a:rPr lang="ru-RU" b="1" dirty="0" err="1" smtClean="0"/>
              <a:t>Да-Нет</a:t>
            </a:r>
            <a:r>
              <a:rPr lang="ru-RU" b="1" dirty="0" smtClean="0"/>
              <a:t>» (линейная)</a:t>
            </a:r>
          </a:p>
          <a:p>
            <a:endParaRPr lang="ru-RU" b="1" dirty="0" smtClean="0"/>
          </a:p>
          <a:p>
            <a:r>
              <a:rPr lang="ru-RU" dirty="0" smtClean="0"/>
              <a:t>Цель: формирование умения задавать сильные вопросы, сужающие поле поиска ответа на вопрос.</a:t>
            </a:r>
          </a:p>
          <a:p>
            <a:endParaRPr lang="ru-RU" dirty="0" smtClean="0"/>
          </a:p>
          <a:p>
            <a:r>
              <a:rPr lang="ru-RU" dirty="0" smtClean="0"/>
              <a:t>Задание</a:t>
            </a:r>
            <a:r>
              <a:rPr lang="ru-RU" b="1" dirty="0" smtClean="0"/>
              <a:t> – </a:t>
            </a:r>
            <a:r>
              <a:rPr lang="ru-RU" dirty="0" smtClean="0"/>
              <a:t>разместить планеты в</a:t>
            </a:r>
            <a:r>
              <a:rPr lang="ru-RU" b="1" dirty="0" smtClean="0"/>
              <a:t> </a:t>
            </a:r>
            <a:r>
              <a:rPr lang="ru-RU" dirty="0" smtClean="0"/>
              <a:t>соответствующем порядке за Солнцем</a:t>
            </a:r>
          </a:p>
          <a:p>
            <a:r>
              <a:rPr lang="ru-RU" dirty="0" smtClean="0"/>
              <a:t>(по величине). Отгадать, какую планету загадал педагог (значения признака</a:t>
            </a:r>
          </a:p>
          <a:p>
            <a:r>
              <a:rPr lang="ru-RU" dirty="0" smtClean="0"/>
              <a:t>слева, справа, больше, меньше, крупнее, мельче)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physic-in-web.ru/images/books/1/image018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7000" y="2514600"/>
            <a:ext cx="2505075" cy="2525553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457200" y="365760"/>
            <a:ext cx="8381999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Игра «</a:t>
            </a:r>
            <a:r>
              <a:rPr lang="ru-RU" b="1" dirty="0" err="1" smtClean="0"/>
              <a:t>Да-Нет</a:t>
            </a:r>
            <a:r>
              <a:rPr lang="ru-RU" b="1" dirty="0" smtClean="0"/>
              <a:t>» (объектная)</a:t>
            </a:r>
          </a:p>
          <a:p>
            <a:endParaRPr lang="ru-RU" b="1" dirty="0" smtClean="0"/>
          </a:p>
          <a:p>
            <a:r>
              <a:rPr lang="ru-RU" dirty="0" smtClean="0"/>
              <a:t>Цель: формирование умения задавать сильные вопросы</a:t>
            </a:r>
            <a:r>
              <a:rPr lang="ru-RU" dirty="0" smtClean="0"/>
              <a:t>, сужающие </a:t>
            </a:r>
            <a:r>
              <a:rPr lang="ru-RU" dirty="0" smtClean="0"/>
              <a:t>поле поиска ответа на вопрос.</a:t>
            </a:r>
          </a:p>
          <a:p>
            <a:endParaRPr lang="ru-RU" dirty="0" smtClean="0"/>
          </a:p>
          <a:p>
            <a:r>
              <a:rPr lang="ru-RU" dirty="0" smtClean="0"/>
              <a:t>Задание: загадан астрономический объект. Надо отгадать, какой. Вопросы задаются по признакам, значения которых не упорядочиваются в ряд. Т.е. носят классификационный характер:</a:t>
            </a:r>
          </a:p>
          <a:p>
            <a:r>
              <a:rPr lang="ru-RU" dirty="0" smtClean="0"/>
              <a:t>- Это небесное тело?</a:t>
            </a:r>
          </a:p>
          <a:p>
            <a:r>
              <a:rPr lang="ru-RU" dirty="0" smtClean="0"/>
              <a:t>- Это планета (астероид, звезда, метеорит),</a:t>
            </a:r>
          </a:p>
          <a:p>
            <a:r>
              <a:rPr lang="ru-RU" dirty="0" smtClean="0"/>
              <a:t>- Это космическая техника? И т.д.</a:t>
            </a:r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985990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belgdb.ru/assets/templates/project/2015/teenager/under_sun/img/sun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0" y="1524000"/>
            <a:ext cx="4572000" cy="4572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304800" y="304800"/>
            <a:ext cx="84582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Игра «Хорошо- плохо»</a:t>
            </a:r>
          </a:p>
          <a:p>
            <a:endParaRPr lang="ru-RU" b="1" dirty="0" smtClean="0"/>
          </a:p>
          <a:p>
            <a:r>
              <a:rPr lang="ru-RU" dirty="0" smtClean="0"/>
              <a:t>Цель: формирование умения выделять в объектах и явлениях</a:t>
            </a:r>
          </a:p>
          <a:p>
            <a:r>
              <a:rPr lang="ru-RU" dirty="0" smtClean="0"/>
              <a:t>окружающего мира положительные и отрицательные стороны, уметь</a:t>
            </a:r>
          </a:p>
          <a:p>
            <a:r>
              <a:rPr lang="ru-RU" dirty="0" smtClean="0"/>
              <a:t>оперировать противоречиями. </a:t>
            </a:r>
          </a:p>
          <a:p>
            <a:endParaRPr lang="ru-RU" dirty="0" smtClean="0"/>
          </a:p>
          <a:p>
            <a:r>
              <a:rPr lang="ru-RU" dirty="0" smtClean="0"/>
              <a:t>Задание: обосновать, почему солнце полезно, почему вредно. Что должно измениться, чтобы полезные свойства солнца стали вредными?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Вариант усложнения: «Солнце полезно, почему? (потому что</a:t>
            </a:r>
          </a:p>
          <a:p>
            <a:r>
              <a:rPr lang="ru-RU" dirty="0" smtClean="0"/>
              <a:t>согревает Землю, и растения хорошо развиваются). Но это может быть и</a:t>
            </a:r>
          </a:p>
          <a:p>
            <a:r>
              <a:rPr lang="ru-RU" dirty="0" smtClean="0"/>
              <a:t>вредным, почему? (потому что быстро растут сорняки, потому что, если нет дождя, может случиться засуха)…</a:t>
            </a:r>
            <a:endParaRPr lang="ru-RU" dirty="0"/>
          </a:p>
          <a:p>
            <a:endParaRPr lang="ru-RU" dirty="0"/>
          </a:p>
          <a:p>
            <a:pPr algn="ctr"/>
            <a:endParaRPr lang="ru-RU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nikkograff.n.i.pic.centerblog.net/2iocedd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1447800"/>
            <a:ext cx="4229100" cy="4381501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304800" y="304800"/>
            <a:ext cx="853440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ММЧ (метод маленьких человечков)</a:t>
            </a:r>
          </a:p>
          <a:p>
            <a:endParaRPr lang="ru-RU" b="1" dirty="0" smtClean="0"/>
          </a:p>
          <a:p>
            <a:r>
              <a:rPr lang="ru-RU" dirty="0" smtClean="0"/>
              <a:t>Цель: упражнять в моделировании процессов, основанных на изменении</a:t>
            </a:r>
          </a:p>
          <a:p>
            <a:r>
              <a:rPr lang="ru-RU" dirty="0" smtClean="0"/>
              <a:t>агрегатных состояний веществ (твердое, газообразное)</a:t>
            </a:r>
          </a:p>
          <a:p>
            <a:endParaRPr lang="ru-RU" dirty="0" smtClean="0"/>
          </a:p>
          <a:p>
            <a:r>
              <a:rPr lang="ru-RU" dirty="0" smtClean="0"/>
              <a:t>Задание: смоделировать строение поверхности той или иной планеты.</a:t>
            </a:r>
          </a:p>
          <a:p>
            <a:r>
              <a:rPr lang="ru-RU" dirty="0" smtClean="0"/>
              <a:t>Объяснить, почему на иных планетах нет жизни (используя элементы моделирования)</a:t>
            </a:r>
          </a:p>
          <a:p>
            <a:endParaRPr lang="ru-RU" dirty="0" smtClean="0"/>
          </a:p>
          <a:p>
            <a:r>
              <a:rPr lang="ru-RU" b="1" dirty="0" smtClean="0"/>
              <a:t>Системный оператор (СО)</a:t>
            </a:r>
          </a:p>
          <a:p>
            <a:endParaRPr lang="ru-RU" b="1" dirty="0" smtClean="0"/>
          </a:p>
          <a:p>
            <a:r>
              <a:rPr lang="ru-RU" dirty="0" smtClean="0"/>
              <a:t>Цель: систематизация представлений, </a:t>
            </a:r>
          </a:p>
          <a:p>
            <a:r>
              <a:rPr lang="ru-RU" dirty="0" smtClean="0"/>
              <a:t>прогнозирование развития Вселенной.</a:t>
            </a:r>
          </a:p>
          <a:p>
            <a:endParaRPr lang="ru-RU" dirty="0" smtClean="0"/>
          </a:p>
          <a:p>
            <a:r>
              <a:rPr lang="ru-RU" dirty="0" smtClean="0"/>
              <a:t>Задания:</a:t>
            </a:r>
          </a:p>
          <a:p>
            <a:r>
              <a:rPr lang="ru-RU" dirty="0" smtClean="0"/>
              <a:t>Составление лунного календаря, моделирование </a:t>
            </a:r>
          </a:p>
          <a:p>
            <a:r>
              <a:rPr lang="ru-RU" dirty="0" smtClean="0"/>
              <a:t>изменения фаз Луны.</a:t>
            </a:r>
          </a:p>
          <a:p>
            <a:r>
              <a:rPr lang="ru-RU" dirty="0" smtClean="0"/>
              <a:t>Создание модели Солнечной системы: </a:t>
            </a:r>
          </a:p>
          <a:p>
            <a:r>
              <a:rPr lang="ru-RU" dirty="0" smtClean="0"/>
              <a:t>Солнце и девять планет. Каждая</a:t>
            </a:r>
          </a:p>
          <a:p>
            <a:r>
              <a:rPr lang="ru-RU" dirty="0" smtClean="0"/>
              <a:t>планета имеет свой цвет. Коллективное составление рассказа об эволюции планеты Земля с помощью </a:t>
            </a:r>
            <a:r>
              <a:rPr lang="ru-RU" dirty="0" err="1" smtClean="0"/>
              <a:t>многоэкранной</a:t>
            </a:r>
            <a:r>
              <a:rPr lang="ru-RU" dirty="0" smtClean="0"/>
              <a:t> схемы сильного мышления.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playcast.ru/uploads/2014/12/03/1090608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62600" y="3048000"/>
            <a:ext cx="3295650" cy="3308886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28600" y="228600"/>
            <a:ext cx="85344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Приемы типового фантазирования.</a:t>
            </a:r>
          </a:p>
          <a:p>
            <a:endParaRPr lang="ru-RU" b="1" dirty="0" smtClean="0"/>
          </a:p>
          <a:p>
            <a:r>
              <a:rPr lang="ru-RU" dirty="0" smtClean="0"/>
              <a:t>Цель: упражнять в осуществлении фантастических преобразований как самого объекта, так и его составляющих (подсистем и надсистем)</a:t>
            </a:r>
          </a:p>
          <a:p>
            <a:endParaRPr lang="ru-RU" dirty="0" smtClean="0"/>
          </a:p>
          <a:p>
            <a:r>
              <a:rPr lang="ru-RU" dirty="0" smtClean="0"/>
              <a:t>Задания:</a:t>
            </a:r>
          </a:p>
          <a:p>
            <a:r>
              <a:rPr lang="ru-RU" dirty="0" smtClean="0"/>
              <a:t>Солнечная система образовалась с помощью </a:t>
            </a:r>
            <a:r>
              <a:rPr lang="ru-RU" dirty="0" smtClean="0"/>
              <a:t>Волшебников (помощники). </a:t>
            </a:r>
            <a:r>
              <a:rPr lang="ru-RU" dirty="0" smtClean="0"/>
              <a:t>Какие Волшебники постарались, чтобы звёзды образовали созвездия? (Объединение – собрал звёзды в группы, Окаменение – поместил на</a:t>
            </a:r>
          </a:p>
          <a:p>
            <a:r>
              <a:rPr lang="ru-RU" dirty="0" smtClean="0"/>
              <a:t>небо и лишил подвижности Рыбу, Рака, Скорпиона и т.д.). Что будет,</a:t>
            </a:r>
          </a:p>
          <a:p>
            <a:r>
              <a:rPr lang="ru-RU" dirty="0" smtClean="0"/>
              <a:t>если теперь волшебник Оживления вернёт созвездиям подвижность?</a:t>
            </a:r>
          </a:p>
          <a:p>
            <a:r>
              <a:rPr lang="ru-RU" dirty="0" smtClean="0"/>
              <a:t>Что будет, если волшебник Наоборот изменит свойства Солнца на</a:t>
            </a:r>
          </a:p>
          <a:p>
            <a:r>
              <a:rPr lang="ru-RU" dirty="0" smtClean="0"/>
              <a:t>противоположные (Солнце не греет, а замораживает, не светит, а образует</a:t>
            </a:r>
          </a:p>
          <a:p>
            <a:r>
              <a:rPr lang="ru-RU" dirty="0" smtClean="0"/>
              <a:t>тень и т.д.). Что случится, если волшебник перепутывания времени</a:t>
            </a:r>
          </a:p>
          <a:p>
            <a:r>
              <a:rPr lang="ru-RU" dirty="0" smtClean="0"/>
              <a:t>поменяет порядок частей суток, дней недели, времён года?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521</TotalTime>
  <Words>1195</Words>
  <Application>Microsoft Office PowerPoint</Application>
  <PresentationFormat>Экран (4:3)</PresentationFormat>
  <Paragraphs>191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Официальная</vt:lpstr>
      <vt:lpstr>    Использование методов ТРИЗ-технологий для реализации программных задач по ознакомлению дошкольников с элементами астрономии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Логопедическая работа с дошкольниками со стертой формой дизартрии по дифференциации свистящих и шипящих звуков</dc:title>
  <dc:creator>admin</dc:creator>
  <cp:lastModifiedBy>Светлана</cp:lastModifiedBy>
  <cp:revision>139</cp:revision>
  <dcterms:created xsi:type="dcterms:W3CDTF">2017-03-17T06:40:08Z</dcterms:created>
  <dcterms:modified xsi:type="dcterms:W3CDTF">2017-04-10T07:24:24Z</dcterms:modified>
</cp:coreProperties>
</file>