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8" r:id="rId8"/>
    <p:sldId id="262" r:id="rId9"/>
    <p:sldId id="267" r:id="rId10"/>
    <p:sldId id="263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50" autoAdjust="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FB1F-3ECF-4BD5-88E9-EC1D3BDE2808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DFED8-E93F-45DA-9599-CE6A0E7E3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054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FB1F-3ECF-4BD5-88E9-EC1D3BDE2808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DFED8-E93F-45DA-9599-CE6A0E7E3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232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FB1F-3ECF-4BD5-88E9-EC1D3BDE2808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DFED8-E93F-45DA-9599-CE6A0E7E3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116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FB1F-3ECF-4BD5-88E9-EC1D3BDE2808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DFED8-E93F-45DA-9599-CE6A0E7E3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034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FB1F-3ECF-4BD5-88E9-EC1D3BDE2808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DFED8-E93F-45DA-9599-CE6A0E7E3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188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FB1F-3ECF-4BD5-88E9-EC1D3BDE2808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DFED8-E93F-45DA-9599-CE6A0E7E3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192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FB1F-3ECF-4BD5-88E9-EC1D3BDE2808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DFED8-E93F-45DA-9599-CE6A0E7E3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374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FB1F-3ECF-4BD5-88E9-EC1D3BDE2808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DFED8-E93F-45DA-9599-CE6A0E7E3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865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FB1F-3ECF-4BD5-88E9-EC1D3BDE2808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DFED8-E93F-45DA-9599-CE6A0E7E3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912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FB1F-3ECF-4BD5-88E9-EC1D3BDE2808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DFED8-E93F-45DA-9599-CE6A0E7E3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175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FB1F-3ECF-4BD5-88E9-EC1D3BDE2808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DFED8-E93F-45DA-9599-CE6A0E7E3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58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8FB1F-3ECF-4BD5-88E9-EC1D3BDE2808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DFED8-E93F-45DA-9599-CE6A0E7E3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613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Андрей\Documents\язык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159" y="335957"/>
            <a:ext cx="7392821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52127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Педагогический  проект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«Работаем  по  новым  стандартам».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373216"/>
            <a:ext cx="8784976" cy="132055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«Второй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значит проигравший!»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61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ндрей\Documents\1456827722_uspeh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882824"/>
            <a:ext cx="3456384" cy="279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b="1" cap="all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800" b="1" cap="all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ринципы обучения </a:t>
            </a:r>
            <a:r>
              <a:rPr lang="ru-RU" sz="1800" b="1" cap="all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иностранному </a:t>
            </a:r>
            <a:r>
              <a:rPr lang="ru-RU" sz="1800" b="1" cap="all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языку,  которые я использую при проведении уроков</a:t>
            </a: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06078"/>
            <a:ext cx="8229600" cy="4167137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аучности</a:t>
            </a:r>
          </a:p>
          <a:p>
            <a:pPr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наглядности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вязь теории с практикой,</a:t>
            </a:r>
          </a:p>
          <a:p>
            <a:pPr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последовательности</a:t>
            </a:r>
          </a:p>
          <a:p>
            <a:pPr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сознательности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личностно-ориентированной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направленности,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азвивающего обучения</a:t>
            </a:r>
          </a:p>
          <a:p>
            <a:pPr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самостоятельности, </a:t>
            </a:r>
          </a:p>
          <a:p>
            <a:pPr>
              <a:buFontTx/>
              <a:buChar char="-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оспитывающего обучения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дифференциального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интегрированного обучения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учета родного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языка.</a:t>
            </a:r>
          </a:p>
          <a:p>
            <a:pPr>
              <a:buFontTx/>
              <a:buChar char="-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cap="all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4590767"/>
            <a:ext cx="66967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Ведущая идея</a:t>
            </a:r>
            <a:r>
              <a:rPr lang="ru-RU" sz="2800" b="1" dirty="0" smtClean="0">
                <a:solidFill>
                  <a:srgbClr val="0070C0"/>
                </a:solidFill>
              </a:rPr>
              <a:t> моего педагогического опыта: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«Создание условий для воспитания успешного человека в современном обществе средствами иностранного языка».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103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</a:t>
            </a:r>
            <a:r>
              <a:rPr lang="ru-RU" dirty="0" smtClean="0"/>
              <a:t>оделирование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484784"/>
            <a:ext cx="864096" cy="3600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475656" y="1286142"/>
            <a:ext cx="648072" cy="55868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56269" y="1484784"/>
            <a:ext cx="864096" cy="3600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27611" y="1475492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707904" y="1452437"/>
            <a:ext cx="1873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Wer</a:t>
            </a:r>
            <a:r>
              <a:rPr lang="ru-RU" dirty="0" smtClean="0"/>
              <a:t> (</a:t>
            </a:r>
            <a:r>
              <a:rPr lang="en-US" dirty="0" smtClean="0"/>
              <a:t>was) </a:t>
            </a:r>
            <a:r>
              <a:rPr lang="en-US" dirty="0" err="1" smtClean="0"/>
              <a:t>ist</a:t>
            </a:r>
            <a:r>
              <a:rPr lang="en-US" dirty="0" smtClean="0"/>
              <a:t> das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27611" y="2456892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87005" y="2380953"/>
            <a:ext cx="864096" cy="3600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1507348" y="2146548"/>
            <a:ext cx="648072" cy="55868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2300925" y="2190609"/>
            <a:ext cx="576064" cy="576064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743641" y="2335898"/>
            <a:ext cx="1951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(</a:t>
            </a:r>
            <a:r>
              <a:rPr lang="en-US" dirty="0" err="1" smtClean="0"/>
              <a:t>sie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)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27611" y="328498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87005" y="3284984"/>
            <a:ext cx="864096" cy="3600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1475656" y="3952446"/>
            <a:ext cx="648072" cy="55868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3802583" y="3173176"/>
            <a:ext cx="2348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Was </a:t>
            </a:r>
            <a:r>
              <a:rPr lang="en-US" dirty="0" err="1" smtClean="0"/>
              <a:t>macht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(</a:t>
            </a:r>
            <a:r>
              <a:rPr lang="en-US" dirty="0" err="1" smtClean="0"/>
              <a:t>sie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)?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27611" y="414179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4.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87005" y="4141796"/>
            <a:ext cx="864096" cy="3600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1475656" y="3190309"/>
            <a:ext cx="648072" cy="55868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омб 21"/>
          <p:cNvSpPr/>
          <p:nvPr/>
        </p:nvSpPr>
        <p:spPr>
          <a:xfrm>
            <a:off x="2300925" y="3952446"/>
            <a:ext cx="576064" cy="576064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802583" y="4042945"/>
            <a:ext cx="2377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macht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/>
              <a:t> </a:t>
            </a:r>
            <a:r>
              <a:rPr lang="en-US" dirty="0" smtClean="0"/>
              <a:t> (</a:t>
            </a:r>
            <a:r>
              <a:rPr lang="en-US" dirty="0" err="1" smtClean="0"/>
              <a:t>sie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)?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27611" y="508518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5.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87005" y="4909810"/>
            <a:ext cx="864096" cy="3600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1507348" y="4711168"/>
            <a:ext cx="648072" cy="55868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300925" y="4711168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3802583" y="4900518"/>
            <a:ext cx="2267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macht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sie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)?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108150" y="5877272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6.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487005" y="5718139"/>
            <a:ext cx="864096" cy="3600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Равнобедренный треугольник 30"/>
          <p:cNvSpPr/>
          <p:nvPr/>
        </p:nvSpPr>
        <p:spPr>
          <a:xfrm>
            <a:off x="1507348" y="5531290"/>
            <a:ext cx="648072" cy="55868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 rot="5400000">
            <a:off x="2454157" y="5538085"/>
            <a:ext cx="468319" cy="635456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3802583" y="5705500"/>
            <a:ext cx="2341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Wohin</a:t>
            </a:r>
            <a:r>
              <a:rPr lang="en-US" dirty="0" smtClean="0"/>
              <a:t> </a:t>
            </a:r>
            <a:r>
              <a:rPr lang="en-US" dirty="0" err="1" smtClean="0"/>
              <a:t>geht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(</a:t>
            </a:r>
            <a:r>
              <a:rPr lang="en-US" dirty="0" err="1" smtClean="0"/>
              <a:t>sie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smtClean="0"/>
              <a:t>)?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30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c.izvestiacontent.ru/media/3/news/2016/05/615494/acfa03c8cea11c3ee705b5b53b79f4d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36252" cy="275943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07" y="2132856"/>
            <a:ext cx="8784975" cy="5519790"/>
          </a:xfrm>
        </p:spPr>
        <p:txBody>
          <a:bodyPr>
            <a:normAutofit/>
          </a:bodyPr>
          <a:lstStyle/>
          <a:p>
            <a:pPr algn="l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Высказывания  великих людей об 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изучении иностранных языков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воодушевляют, заставляют задуматься, вызывают желание поспорить, но все они бесспорно интересны. </a:t>
            </a:r>
            <a:b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/>
              <a:t>1.</a:t>
            </a:r>
            <a:r>
              <a:rPr lang="ru-RU" sz="2000" dirty="0" smtClean="0"/>
              <a:t> </a:t>
            </a:r>
            <a:r>
              <a:rPr lang="ru-RU" sz="2000" dirty="0"/>
              <a:t>«Знание языков — дверь к мудрости.»</a:t>
            </a:r>
            <a:br>
              <a:rPr lang="ru-RU" sz="2000" dirty="0"/>
            </a:br>
            <a:r>
              <a:rPr lang="ru-RU" sz="2000" i="1" dirty="0"/>
              <a:t> (Роджер Бэкон)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2. </a:t>
            </a:r>
            <a:r>
              <a:rPr lang="ru-RU" sz="2000" dirty="0"/>
              <a:t>«Один язык приводит вас в коридор жизни. Два языка открывают все двери на этом пути.»</a:t>
            </a:r>
            <a:br>
              <a:rPr lang="ru-RU" sz="2000" dirty="0"/>
            </a:br>
            <a:r>
              <a:rPr lang="ru-RU" sz="2000" i="1" dirty="0"/>
              <a:t>(Фрэнк Смит)</a:t>
            </a:r>
            <a:r>
              <a:rPr lang="ru-RU" sz="2200" i="1" dirty="0"/>
              <a:t/>
            </a:r>
            <a:br>
              <a:rPr lang="ru-RU" sz="2200" i="1" dirty="0"/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3968" y="186833"/>
            <a:ext cx="4583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/>
              <a:t>Полиглоты поневоле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4551355" y="1124744"/>
            <a:ext cx="40491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Основной целью обучения второму иностранному является формирование у учащегося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способности, готовности и желания участвовать в межкультурной коммуникации и самосовершенствоваться в 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овладеваемой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им коммуникативной деятельности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6118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Documents\Советы-по-изучению-иностранных-языков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293" y="1140141"/>
            <a:ext cx="5279743" cy="3905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Проектное исследование показало , что  мнения учёных  и представителей общественности разделились: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678" y="270892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805264"/>
            <a:ext cx="91809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1.это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расширение кругозора учащихся: « Знакомиться с языком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значит знакомиться со страной и людьми» - мнение автора учебников И. Л. Бим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718" y="1484784"/>
            <a:ext cx="30355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Второй иностранный язык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00042" y="5934879"/>
            <a:ext cx="80031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 « …имеет терапевтический эффект при заболевании горла» – утверждает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минздрав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России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719" y="5370119"/>
            <a:ext cx="91372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3. «…знание нескольких языков оказывает очень хорошее развивающее воздействие на мышление детей, на их речь и способность к пониманию другого человека и другой культуры» - говорит Алла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Щепилова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директор и председатель ученого совета Института иностранных языков МПГУ</a:t>
            </a:r>
          </a:p>
          <a:p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30747" y="5057716"/>
            <a:ext cx="89132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b="1" dirty="0"/>
              <a:t>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«Россия — член большого международного рынка, на котором успех страны очень сильно зависит от того, насколько ее граждане владеют иностранными языками и способны быть адаптивными к новым глобальным технологиям» объяснил  ректор Московского педагогического института Игорь Реморенко.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6354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ocuments\iazuki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340768"/>
            <a:ext cx="4967613" cy="3725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Категорически против «принудительного» второго иностранного языка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962" y="5063826"/>
            <a:ext cx="7985652" cy="13054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000" b="1" dirty="0"/>
              <a:t> </a:t>
            </a:r>
            <a:r>
              <a:rPr lang="ru-RU" sz="2000" b="1" dirty="0" smtClean="0"/>
              <a:t>«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кто-то из родителей хочет для своих детей второй иностранный язык — пожалуйста, он может быть предоставлен в виде факультатива, без обязательной сдачи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экзаменов».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C:\Users\Андрей\Documents\5779f476d0fc8155b462f04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11864">
            <a:off x="2169475" y="2803945"/>
            <a:ext cx="4762500" cy="399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C:\Users\Андрей\Documents\5779f476d0fc8155b462f04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20492">
            <a:off x="2047538" y="2803945"/>
            <a:ext cx="4762500" cy="399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2548" y="5506943"/>
            <a:ext cx="806489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Выступает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Ольга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Леткова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председатель Ассоциации родительских комитетов и сообществ России. Эксперт  подняла вопрос об условиях введения второго иностранного языка  и отметила, что: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6995" y="5199167"/>
            <a:ext cx="820891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 .Сегодня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школы не готовы к выполнению очередной «странной идеи» чиновников. Причина проста — оплата труда педагогов и само наличие нужного количества преподавателей, и условия их труда — все эти вопросы ложатся на плечи образовательных организаций;</a:t>
            </a:r>
          </a:p>
          <a:p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0540" y="5128493"/>
            <a:ext cx="820891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2.     Еще одна сложность связана с тем, что зачастую экзамен по иностранному языку           школьники сдают благодаря подготовке с репетиторами -  это означает, что в семейном бюджете появится еще одна расходная статья ;</a:t>
            </a:r>
          </a:p>
          <a:p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94569" y="5478996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3. ... Да и нагрузка на детей увеличивается: больше языков — больше страданий за    уроками.</a:t>
            </a:r>
          </a:p>
          <a:p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851388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Андрей\Documents\deti-i-roditeli-foto-1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814" y="753472"/>
            <a:ext cx="9235919" cy="627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14" y="0"/>
            <a:ext cx="8428342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Анкетирование среди родителей в школе показало :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1212" y="4916550"/>
            <a:ext cx="8229600" cy="1930869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Поможет сделать речь вашего ребёнка правильной, красивой, эмоционально - окрашенной – 91%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674" y="5229200"/>
            <a:ext cx="84266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Вопросы анкеты:</a:t>
            </a:r>
          </a:p>
          <a:p>
            <a:pPr marL="457200" indent="-457200">
              <a:buAutoNum type="arabicPeriod"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Хотите ли Вы, чтобы ваши дети изучали второй иностранный язык? 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За – 72%                    Против – 28%</a:t>
            </a:r>
          </a:p>
          <a:p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48114" y="4539095"/>
            <a:ext cx="860806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    Обучение иностранным языкам даётся вашему ребёнку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- легко – 54%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- тяжело – 46%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- занимает много времени – 62%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- расширит общий кругозор – 84%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- поможет в выборе будущей профессии – 87%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602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9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5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8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1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4" grpId="0"/>
      <p:bldP spid="4" grpId="1"/>
      <p:bldP spid="5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62" y="34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моего опыта работы «Учитель и ученик в творческом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диалоге при обучении чтению»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Андрей\Documents\000000000000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34" y="1075447"/>
            <a:ext cx="8165504" cy="544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2498" y="5229199"/>
            <a:ext cx="831881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основе моего педагогического  опыта лежит стремление создать:</a:t>
            </a:r>
          </a:p>
          <a:p>
            <a:r>
              <a:rPr lang="ru-RU" sz="2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-индивидуальную систему профессионального мастерства,</a:t>
            </a:r>
          </a:p>
          <a:p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26882" y="3813014"/>
            <a:ext cx="619268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-избежать шаблонные подходы,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стереотипные действия,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применять методы и приёмы, которые дают стабильно высокие результаты в обучении и воспитании учащихся</a:t>
            </a: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895" y="4413591"/>
            <a:ext cx="73246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Планирование моей  работы строится по формуле:</a:t>
            </a:r>
            <a:b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 (для чего?) – содержание (что?) – методы, средства (как?) – результат (какой?).</a:t>
            </a:r>
          </a:p>
          <a:p>
            <a:endParaRPr lang="ru-RU" sz="2400" b="1" dirty="0">
              <a:solidFill>
                <a:schemeClr val="bg1"/>
              </a:solidFill>
            </a:endParaRPr>
          </a:p>
          <a:p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42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/>
      <p:bldP spid="5" grpId="1"/>
      <p:bldP spid="6" grpId="0"/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Андрей\Documents\6UpGS1gYw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446" y="908720"/>
            <a:ext cx="7380312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ндрей\Documents\slide_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850" y="2420888"/>
            <a:ext cx="5916149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252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9651"/>
            <a:ext cx="8229600" cy="6480720"/>
          </a:xfrm>
        </p:spPr>
        <p:txBody>
          <a:bodyPr>
            <a:normAutofit/>
          </a:bodyPr>
          <a:lstStyle/>
          <a:p>
            <a:pPr algn="l" fontAlgn="base"/>
            <a:endParaRPr lang="ru-RU" sz="20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284541"/>
              </p:ext>
            </p:extLst>
          </p:nvPr>
        </p:nvGraphicFramePr>
        <p:xfrm>
          <a:off x="1828800" y="3543141"/>
          <a:ext cx="5486400" cy="640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8800"/>
                <a:gridCol w="1714500"/>
                <a:gridCol w="19431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 knew it before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mtClean="0">
                          <a:effectLst/>
                        </a:rPr>
                        <a:t>I have just learnt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It surprised me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30780" y="1268760"/>
            <a:ext cx="69847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технология </a:t>
            </a:r>
            <a:r>
              <a:rPr lang="ru-RU" dirty="0"/>
              <a:t>современного традиционного обучения; </a:t>
            </a:r>
            <a:endParaRPr lang="ru-RU" dirty="0" smtClean="0"/>
          </a:p>
          <a:p>
            <a:r>
              <a:rPr lang="ru-RU" dirty="0" smtClean="0"/>
              <a:t>технология </a:t>
            </a:r>
            <a:r>
              <a:rPr lang="ru-RU" dirty="0" err="1"/>
              <a:t>разноуровнего</a:t>
            </a:r>
            <a:r>
              <a:rPr lang="ru-RU" dirty="0"/>
              <a:t> обучения; </a:t>
            </a:r>
            <a:endParaRPr lang="ru-RU" dirty="0" smtClean="0"/>
          </a:p>
          <a:p>
            <a:r>
              <a:rPr lang="ru-RU" dirty="0" smtClean="0"/>
              <a:t>технология </a:t>
            </a:r>
            <a:r>
              <a:rPr lang="ru-RU" dirty="0"/>
              <a:t>проблемного обучения; </a:t>
            </a:r>
            <a:endParaRPr lang="ru-RU" dirty="0" smtClean="0"/>
          </a:p>
          <a:p>
            <a:r>
              <a:rPr lang="ru-RU" dirty="0" smtClean="0"/>
              <a:t>технология </a:t>
            </a:r>
            <a:r>
              <a:rPr lang="ru-RU" dirty="0"/>
              <a:t>«Развитие критического мышления»; </a:t>
            </a:r>
            <a:r>
              <a:rPr lang="ru-RU" dirty="0" smtClean="0"/>
              <a:t>т</a:t>
            </a:r>
          </a:p>
          <a:p>
            <a:r>
              <a:rPr lang="ru-RU" dirty="0" err="1" smtClean="0"/>
              <a:t>ехнология</a:t>
            </a:r>
            <a:r>
              <a:rPr lang="ru-RU" dirty="0" smtClean="0"/>
              <a:t> </a:t>
            </a:r>
            <a:r>
              <a:rPr lang="ru-RU" dirty="0"/>
              <a:t>исследовательского (проблемно-поискового) обучения; технология личностно-ориентированного обучения.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5" y="404664"/>
            <a:ext cx="787952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Применяемые методы </a:t>
            </a:r>
            <a:r>
              <a:rPr lang="ru-RU" sz="2400" b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технологии в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обучении чтению</a:t>
            </a:r>
          </a:p>
          <a:p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91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ндрей\Documents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" y="1629147"/>
            <a:ext cx="9138174" cy="5302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Оценивание результатов реализации проекта</a:t>
            </a:r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174" y="1160748"/>
            <a:ext cx="7660495" cy="12241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Очень важно!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давать оценки не личностные, а руководство к д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ействию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7134" y="5373215"/>
            <a:ext cx="45047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lese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mit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den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Fehlern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7509" y="4941168"/>
            <a:ext cx="39132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lese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ohne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Fehlern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7134" y="3911156"/>
            <a:ext cx="21691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lese gut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20635" y="2979997"/>
            <a:ext cx="34281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lese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sehr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gut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25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1166</TotalTime>
  <Words>498</Words>
  <Application>Microsoft Office PowerPoint</Application>
  <PresentationFormat>Экран (4:3)</PresentationFormat>
  <Paragraphs>84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Педагогический  проект   «Работаем  по  новым  стандартам».</vt:lpstr>
      <vt:lpstr> Высказывания  великих людей об изучении иностранных языков воодушевляют, заставляют задуматься, вызывают желание поспорить, но все они бесспорно интересны.   1. «Знание языков — дверь к мудрости.»  (Роджер Бэкон) 2. «Один язык приводит вас в коридор жизни. Два языка открывают все двери на этом пути.» (Фрэнк Смит) </vt:lpstr>
      <vt:lpstr>Проектное исследование показало , что  мнения учёных  и представителей общественности разделились:</vt:lpstr>
      <vt:lpstr>Категорически против «принудительного» второго иностранного языка</vt:lpstr>
      <vt:lpstr>Анкетирование среди родителей в школе показало : </vt:lpstr>
      <vt:lpstr>Из моего опыта работы «Учитель и ученик в творческом диалоге при обучении чтению»</vt:lpstr>
      <vt:lpstr>Презентация PowerPoint</vt:lpstr>
      <vt:lpstr>Презентация PowerPoint</vt:lpstr>
      <vt:lpstr>Оценивание результатов реализации проекта</vt:lpstr>
      <vt:lpstr>Принципы обучения иностранному языку,  которые я использую при проведении уроков</vt:lpstr>
      <vt:lpstr>Моделирование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 проект   «Работаем  по  новым  стандартам».</dc:title>
  <dc:creator>Андрей</dc:creator>
  <cp:lastModifiedBy>Андрей</cp:lastModifiedBy>
  <cp:revision>58</cp:revision>
  <dcterms:created xsi:type="dcterms:W3CDTF">2017-01-15T06:56:06Z</dcterms:created>
  <dcterms:modified xsi:type="dcterms:W3CDTF">2017-01-23T19:07:22Z</dcterms:modified>
</cp:coreProperties>
</file>