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410" r:id="rId1"/>
  </p:sldMasterIdLst>
  <p:sldIdLst>
    <p:sldId id="258" r:id="rId2"/>
    <p:sldId id="256" r:id="rId3"/>
    <p:sldId id="259" r:id="rId4"/>
    <p:sldId id="261" r:id="rId5"/>
    <p:sldId id="263" r:id="rId6"/>
    <p:sldId id="272" r:id="rId7"/>
    <p:sldId id="264" r:id="rId8"/>
    <p:sldId id="297" r:id="rId9"/>
    <p:sldId id="273" r:id="rId10"/>
    <p:sldId id="274" r:id="rId11"/>
    <p:sldId id="275" r:id="rId12"/>
    <p:sldId id="276" r:id="rId13"/>
    <p:sldId id="277" r:id="rId14"/>
    <p:sldId id="278" r:id="rId15"/>
    <p:sldId id="279" r:id="rId16"/>
    <p:sldId id="280" r:id="rId17"/>
    <p:sldId id="281" r:id="rId18"/>
    <p:sldId id="282" r:id="rId19"/>
    <p:sldId id="283" r:id="rId20"/>
    <p:sldId id="286" r:id="rId21"/>
    <p:sldId id="284" r:id="rId22"/>
    <p:sldId id="287" r:id="rId23"/>
    <p:sldId id="289" r:id="rId24"/>
    <p:sldId id="291" r:id="rId25"/>
    <p:sldId id="293" r:id="rId26"/>
    <p:sldId id="294" r:id="rId27"/>
    <p:sldId id="295" r:id="rId28"/>
    <p:sldId id="292" r:id="rId29"/>
    <p:sldId id="296" r:id="rId30"/>
    <p:sldId id="298" r:id="rId31"/>
    <p:sldId id="299" r:id="rId32"/>
    <p:sldId id="271" r:id="rId33"/>
    <p:sldId id="290" r:id="rId3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42D"/>
    <a:srgbClr val="FFFF99"/>
    <a:srgbClr val="98E937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15000" autoAdjust="0"/>
    <p:restoredTop sz="94660"/>
  </p:normalViewPr>
  <p:slideViewPr>
    <p:cSldViewPr snapToGrid="0">
      <p:cViewPr varScale="1">
        <p:scale>
          <a:sx n="58" d="100"/>
          <a:sy n="58" d="100"/>
        </p:scale>
        <p:origin x="-102" y="-34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62707" y="1371600"/>
            <a:ext cx="109728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ACB01A-8DC2-4AA9-BA64-0398AE89E786}" type="datetimeFigureOut">
              <a:rPr lang="ru-RU" smtClean="0"/>
              <a:pPr/>
              <a:t>28.08.2017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0C1A54-4252-4C64-B4F6-3DB0C64492C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828800" y="3331698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ACB01A-8DC2-4AA9-BA64-0398AE89E786}" type="datetimeFigureOut">
              <a:rPr lang="ru-RU" smtClean="0"/>
              <a:pPr/>
              <a:t>28.08.2017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0C1A54-4252-4C64-B4F6-3DB0C64492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ACB01A-8DC2-4AA9-BA64-0398AE89E786}" type="datetimeFigureOut">
              <a:rPr lang="ru-RU" smtClean="0"/>
              <a:pPr/>
              <a:t>28.08.2017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0C1A54-4252-4C64-B4F6-3DB0C64492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ACB01A-8DC2-4AA9-BA64-0398AE89E786}" type="datetimeFigureOut">
              <a:rPr lang="ru-RU" smtClean="0"/>
              <a:pPr/>
              <a:t>28.08.2017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0C1A54-4252-4C64-B4F6-3DB0C64492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33600" y="609600"/>
            <a:ext cx="94488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133600" y="2507786"/>
            <a:ext cx="94488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ACB01A-8DC2-4AA9-BA64-0398AE89E786}" type="datetimeFigureOut">
              <a:rPr lang="ru-RU" smtClean="0"/>
              <a:pPr/>
              <a:t>28.08.2017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0566400" y="6416676"/>
            <a:ext cx="1016000" cy="365125"/>
          </a:xfrm>
        </p:spPr>
        <p:txBody>
          <a:bodyPr/>
          <a:lstStyle/>
          <a:p>
            <a:fld id="{C80C1A54-4252-4C64-B4F6-3DB0C64492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ACB01A-8DC2-4AA9-BA64-0398AE89E786}" type="datetimeFigureOut">
              <a:rPr lang="ru-RU" smtClean="0"/>
              <a:pPr/>
              <a:t>28.08.2017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0C1A54-4252-4C64-B4F6-3DB0C64492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109728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6193368" y="1535113"/>
            <a:ext cx="5389033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9600" y="2362201"/>
            <a:ext cx="5386917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193368" y="2362201"/>
            <a:ext cx="5389033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ACB01A-8DC2-4AA9-BA64-0398AE89E786}" type="datetimeFigureOut">
              <a:rPr lang="ru-RU" smtClean="0"/>
              <a:pPr/>
              <a:t>28.08.2017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0C1A54-4252-4C64-B4F6-3DB0C64492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ACB01A-8DC2-4AA9-BA64-0398AE89E786}" type="datetimeFigureOut">
              <a:rPr lang="ru-RU" smtClean="0"/>
              <a:pPr/>
              <a:t>28.08.2017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0C1A54-4252-4C64-B4F6-3DB0C64492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ACB01A-8DC2-4AA9-BA64-0398AE89E786}" type="datetimeFigureOut">
              <a:rPr lang="ru-RU" smtClean="0"/>
              <a:pPr/>
              <a:t>28.08.2017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0C1A54-4252-4C64-B4F6-3DB0C64492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09601" y="1524001"/>
            <a:ext cx="4011084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ACB01A-8DC2-4AA9-BA64-0398AE89E786}" type="datetimeFigureOut">
              <a:rPr lang="ru-RU" smtClean="0"/>
              <a:pPr/>
              <a:t>28.08.2017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0C1A54-4252-4C64-B4F6-3DB0C64492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38400" y="609600"/>
            <a:ext cx="73152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438400" y="1831975"/>
            <a:ext cx="73152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438400" y="1166787"/>
            <a:ext cx="73152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ACB01A-8DC2-4AA9-BA64-0398AE89E786}" type="datetimeFigureOut">
              <a:rPr lang="ru-RU" smtClean="0"/>
              <a:pPr/>
              <a:t>28.08.2017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0C1A54-4252-4C64-B4F6-3DB0C64492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609600" y="1600200"/>
            <a:ext cx="109728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09600" y="6416676"/>
            <a:ext cx="28448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13ACB01A-8DC2-4AA9-BA64-0398AE89E786}" type="datetimeFigureOut">
              <a:rPr lang="ru-RU" smtClean="0"/>
              <a:pPr/>
              <a:t>28.08.2017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165600" y="6416676"/>
            <a:ext cx="38608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0566400" y="6416676"/>
            <a:ext cx="1016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C80C1A54-4252-4C64-B4F6-3DB0C64492C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411" r:id="rId1"/>
    <p:sldLayoutId id="2147484412" r:id="rId2"/>
    <p:sldLayoutId id="2147484413" r:id="rId3"/>
    <p:sldLayoutId id="2147484414" r:id="rId4"/>
    <p:sldLayoutId id="2147484415" r:id="rId5"/>
    <p:sldLayoutId id="2147484416" r:id="rId6"/>
    <p:sldLayoutId id="2147484417" r:id="rId7"/>
    <p:sldLayoutId id="2147484418" r:id="rId8"/>
    <p:sldLayoutId id="2147484419" r:id="rId9"/>
    <p:sldLayoutId id="2147484420" r:id="rId10"/>
    <p:sldLayoutId id="214748442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5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8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7.jpeg"/><Relationship Id="rId5" Type="http://schemas.openxmlformats.org/officeDocument/2006/relationships/image" Target="../media/image36.jpeg"/><Relationship Id="rId4" Type="http://schemas.openxmlformats.org/officeDocument/2006/relationships/image" Target="../media/image35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2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5.jpe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0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eg"/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jpeg"/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jpeg"/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jpeg"/><Relationship Id="rId2" Type="http://schemas.openxmlformats.org/officeDocument/2006/relationships/image" Target="../media/image59.jpe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685801" y="1617784"/>
            <a:ext cx="10396882" cy="2968283"/>
          </a:xfrm>
        </p:spPr>
        <p:txBody>
          <a:bodyPr>
            <a:normAutofit fontScale="90000"/>
          </a:bodyPr>
          <a:lstStyle/>
          <a:p>
            <a:r>
              <a:rPr lang="ru-RU" sz="2700" dirty="0" smtClean="0">
                <a:solidFill>
                  <a:schemeClr val="tx1"/>
                </a:solidFill>
              </a:rPr>
              <a:t>     </a:t>
            </a:r>
            <a:r>
              <a:rPr lang="ru-RU" sz="6000" i="1" dirty="0" smtClean="0">
                <a:solidFill>
                  <a:srgbClr val="7030A0"/>
                </a:solidFill>
              </a:rPr>
              <a:t>«Дети  с  ограниченными </a:t>
            </a:r>
            <a:br>
              <a:rPr lang="ru-RU" sz="6000" i="1" dirty="0" smtClean="0">
                <a:solidFill>
                  <a:srgbClr val="7030A0"/>
                </a:solidFill>
              </a:rPr>
            </a:br>
            <a:r>
              <a:rPr lang="ru-RU" sz="6000" i="1" dirty="0" smtClean="0">
                <a:solidFill>
                  <a:srgbClr val="7030A0"/>
                </a:solidFill>
              </a:rPr>
              <a:t> возможностями здоровья в группе продленного дня»</a:t>
            </a:r>
            <a:r>
              <a:rPr lang="ru-RU" sz="6000" i="1" dirty="0" smtClean="0">
                <a:solidFill>
                  <a:srgbClr val="C00000"/>
                </a:solidFill>
              </a:rPr>
              <a:t/>
            </a:r>
            <a:br>
              <a:rPr lang="ru-RU" sz="6000" i="1" dirty="0" smtClean="0">
                <a:solidFill>
                  <a:srgbClr val="C00000"/>
                </a:solidFill>
              </a:rPr>
            </a:br>
            <a:r>
              <a:rPr lang="ru-RU" sz="6000" i="1" dirty="0" smtClean="0">
                <a:solidFill>
                  <a:srgbClr val="C00000"/>
                </a:solidFill>
              </a:rPr>
              <a:t/>
            </a:r>
            <a:br>
              <a:rPr lang="ru-RU" sz="6000" i="1" dirty="0" smtClean="0">
                <a:solidFill>
                  <a:srgbClr val="C00000"/>
                </a:solidFill>
              </a:rPr>
            </a:br>
            <a:r>
              <a:rPr lang="ru-RU" sz="2700" dirty="0" smtClean="0">
                <a:solidFill>
                  <a:srgbClr val="C00000"/>
                </a:solidFill>
              </a:rPr>
              <a:t/>
            </a:r>
            <a:br>
              <a:rPr lang="ru-RU" sz="2700" dirty="0" smtClean="0">
                <a:solidFill>
                  <a:srgbClr val="C00000"/>
                </a:solidFill>
              </a:rPr>
            </a:br>
            <a:r>
              <a:rPr lang="ru-RU" sz="2700" dirty="0">
                <a:solidFill>
                  <a:srgbClr val="C00000"/>
                </a:solidFill>
              </a:rPr>
              <a:t/>
            </a:r>
            <a:br>
              <a:rPr lang="ru-RU" sz="2700" dirty="0">
                <a:solidFill>
                  <a:srgbClr val="C00000"/>
                </a:solidFill>
              </a:rPr>
            </a:br>
            <a:r>
              <a:rPr lang="ru-RU" sz="2200" dirty="0" smtClean="0">
                <a:solidFill>
                  <a:srgbClr val="C00000"/>
                </a:solidFill>
              </a:rPr>
              <a:t/>
            </a:r>
            <a:br>
              <a:rPr lang="ru-RU" sz="2200" dirty="0" smtClean="0">
                <a:solidFill>
                  <a:srgbClr val="C00000"/>
                </a:solidFill>
              </a:rPr>
            </a:br>
            <a:endParaRPr lang="ru-RU" sz="2200" dirty="0">
              <a:solidFill>
                <a:srgbClr val="C00000"/>
              </a:solidFill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3218" y="3256670"/>
            <a:ext cx="3221501" cy="2926080"/>
          </a:xfrm>
          <a:effectLst>
            <a:innerShdw blurRad="114300">
              <a:prstClr val="black"/>
            </a:innerShdw>
          </a:effectLst>
        </p:spPr>
      </p:pic>
      <p:sp>
        <p:nvSpPr>
          <p:cNvPr id="5" name="TextBox 4"/>
          <p:cNvSpPr txBox="1"/>
          <p:nvPr/>
        </p:nvSpPr>
        <p:spPr>
          <a:xfrm>
            <a:off x="5613010" y="4079631"/>
            <a:ext cx="593656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 smtClean="0">
                <a:solidFill>
                  <a:srgbClr val="002060"/>
                </a:solidFill>
              </a:rPr>
              <a:t>Выполнила: Звягина </a:t>
            </a:r>
            <a:r>
              <a:rPr lang="ru-RU" sz="2400" i="1" dirty="0" err="1" smtClean="0">
                <a:solidFill>
                  <a:srgbClr val="002060"/>
                </a:solidFill>
              </a:rPr>
              <a:t>Н.В.,воспитатель</a:t>
            </a:r>
            <a:r>
              <a:rPr lang="ru-RU" sz="2400" i="1" dirty="0" smtClean="0">
                <a:solidFill>
                  <a:srgbClr val="002060"/>
                </a:solidFill>
              </a:rPr>
              <a:t> ГПД</a:t>
            </a:r>
          </a:p>
          <a:p>
            <a:r>
              <a:rPr lang="ru-RU" sz="2400" i="1" dirty="0" smtClean="0">
                <a:solidFill>
                  <a:srgbClr val="002060"/>
                </a:solidFill>
              </a:rPr>
              <a:t>                                         МОУ СОШ № 29</a:t>
            </a:r>
            <a:endParaRPr lang="ru-RU" sz="2400" i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874924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1"/>
          <p:cNvSpPr>
            <a:spLocks noChangeArrowheads="1"/>
          </p:cNvSpPr>
          <p:nvPr/>
        </p:nvSpPr>
        <p:spPr bwMode="auto">
          <a:xfrm>
            <a:off x="407962" y="1943722"/>
            <a:ext cx="10761785" cy="4524315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Детская </a:t>
            </a:r>
            <a:r>
              <a:rPr kumimoji="0" lang="ru-RU" sz="2400" b="1" i="1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кинезиология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— современное направление телесно ориентированной психотерапии, которое использует двигательные, дыхательные и энергетические упражнения для коррекции проблем в обучении и </a:t>
            </a:r>
            <a:r>
              <a:rPr kumimoji="0" lang="ru-RU" sz="2400" b="0" i="1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психоэмоциональном</a:t>
            </a: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развитии детей и подростков.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Helvetica" charset="-52"/>
                <a:ea typeface="Times New Roman" pitchFamily="18" charset="0"/>
                <a:cs typeface="Arial" pitchFamily="34" charset="0"/>
              </a:rPr>
              <a:t>Дальнейшие исследования привели к разработке системы по улучшению обучения чтению, письму, математике, запоминанию и пр. Так появилась известная в мире программа обучения под названием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Helvetica" charset="-52"/>
                <a:ea typeface="Times New Roman" pitchFamily="18" charset="0"/>
                <a:cs typeface="Arial" pitchFamily="34" charset="0"/>
              </a:rPr>
              <a:t>                    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sng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Helvetica" charset="-52"/>
                <a:ea typeface="Times New Roman" pitchFamily="18" charset="0"/>
                <a:cs typeface="Arial" pitchFamily="34" charset="0"/>
              </a:rPr>
              <a:t>«Гимнастика мозга».</a:t>
            </a:r>
            <a:endParaRPr kumimoji="0" lang="ru-RU" sz="2400" b="0" i="1" u="sng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Helvetica" charset="-52"/>
                <a:ea typeface="Times New Roman" pitchFamily="18" charset="0"/>
                <a:cs typeface="Arial" pitchFamily="34" charset="0"/>
              </a:rPr>
              <a:t>Гимнастика мозга представляет собой систему быстрых, простых, специфичных движений, приносящих пользу каждому обучающемуся независимо от его проблемы. При всей своей простоте она дает удивительные результаты.</a:t>
            </a:r>
            <a:endParaRPr kumimoji="0" lang="ru-RU" sz="2400" i="1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7891" name="Picture 3" descr="http://boombob.ru/img/picture/Jul/06/4af9a8982ff783aed36c0f9de123c674/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233" y="168812"/>
            <a:ext cx="10719581" cy="1842868"/>
          </a:xfrm>
          <a:prstGeom prst="rect">
            <a:avLst/>
          </a:prstGeom>
          <a:solidFill>
            <a:srgbClr val="FFFF99"/>
          </a:solidFill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Rectangle 1"/>
          <p:cNvSpPr>
            <a:spLocks noChangeArrowheads="1"/>
          </p:cNvSpPr>
          <p:nvPr/>
        </p:nvSpPr>
        <p:spPr bwMode="auto">
          <a:xfrm>
            <a:off x="773722" y="511468"/>
            <a:ext cx="10114671" cy="2677656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Helvetica" charset="-52"/>
                <a:ea typeface="Times New Roman" pitchFamily="18" charset="0"/>
                <a:cs typeface="Arial" pitchFamily="34" charset="0"/>
              </a:rPr>
              <a:t>Благодаря предложенному комплексу упражнений, который разработал  Пол </a:t>
            </a:r>
            <a:r>
              <a:rPr kumimoji="0" lang="ru-RU" sz="2800" b="1" i="1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Helvetica" charset="-52"/>
                <a:ea typeface="Times New Roman" pitchFamily="18" charset="0"/>
                <a:cs typeface="Arial" pitchFamily="34" charset="0"/>
              </a:rPr>
              <a:t>Дэннисон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Helvetica" charset="-52"/>
                <a:ea typeface="Times New Roman" pitchFamily="18" charset="0"/>
                <a:cs typeface="Arial" pitchFamily="34" charset="0"/>
              </a:rPr>
              <a:t>, можно легко, быстро, играючи скорректировать </a:t>
            </a:r>
            <a:r>
              <a:rPr kumimoji="0" lang="ru-RU" sz="2800" b="1" i="1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Helvetica" charset="-52"/>
                <a:ea typeface="Times New Roman" pitchFamily="18" charset="0"/>
                <a:cs typeface="Arial" pitchFamily="34" charset="0"/>
              </a:rPr>
              <a:t>психоэмоциональное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Helvetica" charset="-52"/>
                <a:ea typeface="Times New Roman" pitchFamily="18" charset="0"/>
                <a:cs typeface="Arial" pitchFamily="34" charset="0"/>
              </a:rPr>
              <a:t> состояние ребенка, избавив его от стресса, робости или </a:t>
            </a:r>
            <a:r>
              <a:rPr kumimoji="0" lang="ru-RU" sz="2800" b="1" i="1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Helvetica" charset="-52"/>
                <a:ea typeface="Times New Roman" pitchFamily="18" charset="0"/>
                <a:cs typeface="Arial" pitchFamily="34" charset="0"/>
              </a:rPr>
              <a:t>гиперактивности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Helvetica" charset="-52"/>
                <a:ea typeface="Times New Roman" pitchFamily="18" charset="0"/>
                <a:cs typeface="Arial" pitchFamily="34" charset="0"/>
              </a:rPr>
              <a:t>. 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1" i="1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8915" name="Picture 3" descr="http://fotohood.ru/images/836132_zaryadka-det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11681" y="3587262"/>
            <a:ext cx="7202657" cy="25462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Rectangle 1"/>
          <p:cNvSpPr>
            <a:spLocks noChangeArrowheads="1"/>
          </p:cNvSpPr>
          <p:nvPr/>
        </p:nvSpPr>
        <p:spPr bwMode="auto">
          <a:xfrm>
            <a:off x="168812" y="83905"/>
            <a:ext cx="11324493" cy="830997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sng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"Колечко" 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— поочередно перебирать пальцы рук, соединяя в кольцо с большим пальцем последовательно указательный, средний и т.д.</a:t>
            </a:r>
            <a:endParaRPr kumimoji="0" lang="ru-RU" sz="2400" b="0" i="1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Рисунок 2" descr="C:\Users\B9EF~1\AppData\Local\Temp\Rar$DIa0.835\IMG_3800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82881" y="1167618"/>
            <a:ext cx="7272996" cy="56903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939" name="Picture 3" descr="https://ds02.infourok.ru/uploads/ex/0ddb/0001947a-1a87aa8f/hello_html_m3dd8ad69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09096" y="2968283"/>
            <a:ext cx="4159591" cy="36576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Rectangle 1"/>
          <p:cNvSpPr>
            <a:spLocks noChangeArrowheads="1"/>
          </p:cNvSpPr>
          <p:nvPr/>
        </p:nvSpPr>
        <p:spPr bwMode="auto">
          <a:xfrm>
            <a:off x="0" y="-24758"/>
            <a:ext cx="12192000" cy="1569660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sng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"Кулак - ребро - ладонь" 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— последовательно менять три положения: сжатая в кулак ладонь, ладонь ребром на плоскости стола, ладонь на плоскости стола (сначала правой рукой, потом левой, затем двумя руками вместе).</a:t>
            </a:r>
            <a:endParaRPr kumimoji="0" lang="ru-RU" sz="2400" b="0" i="1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Рисунок 2" descr="C:\Users\B9EF~1\AppData\Local\Temp\Rar$DIa0.645\IMG_3763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1499675"/>
            <a:ext cx="4951828" cy="432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C:\Users\B9EF~1\AppData\Local\Temp\Rar$DIa0.723\IMG_3764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443003" y="1519311"/>
            <a:ext cx="5748997" cy="4403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://gatchina3000.ru/literatura/luria_a_r/luria-3_03_b10.pn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37049" y="4678680"/>
            <a:ext cx="3417570" cy="2179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>
            <a:spLocks noChangeArrowheads="1"/>
          </p:cNvSpPr>
          <p:nvPr/>
        </p:nvSpPr>
        <p:spPr bwMode="auto">
          <a:xfrm>
            <a:off x="0" y="27014"/>
            <a:ext cx="12192000" cy="1200329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sng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"Ухо-нос" 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- левой рукой взяться за кончик носа, правой - за противоположное ухо, затем одновременно опустить руки и поменять их положение.</a:t>
            </a:r>
            <a:endParaRPr kumimoji="0" lang="ru-RU" sz="2400" b="0" i="1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Рисунок 2" descr="C:\Users\B9EF~1\AppData\Local\Temp\Rar$DIa0.154\IMG_3756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1195755"/>
            <a:ext cx="5050302" cy="5162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C:\Users\B9EF~1\AppData\Local\Temp\Rar$DIa0.694\IMG_3757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922498" y="942536"/>
            <a:ext cx="6269502" cy="59154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987" name="Picture 3" descr="http://e-libra.ru/files/books/2013/06/27/362925/i_06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37819" y="4515926"/>
            <a:ext cx="3161787" cy="234207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Rectangle 1"/>
          <p:cNvSpPr>
            <a:spLocks noChangeArrowheads="1"/>
          </p:cNvSpPr>
          <p:nvPr/>
        </p:nvSpPr>
        <p:spPr bwMode="auto">
          <a:xfrm>
            <a:off x="0" y="-77675"/>
            <a:ext cx="12192000" cy="1384995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sng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"Горизонтальная восьмерка" 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- нарисовать в воздухе в горизонтальной плоскости цифру восемь три раза – сначала одной рукой, потом другой, затем обеими руками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Рисунок 2" descr="C:\Users\B9EF~1\AppData\Local\Temp\Rar$DIa0.589\IMG_3760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793502" y="1364566"/>
            <a:ext cx="4398497" cy="54934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C:\Users\B9EF~1\AppData\Local\Temp\Rar$DIa0.685\IMG_3762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1231802"/>
            <a:ext cx="5106572" cy="5422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011" name="Picture 3" descr="http://www.kropotova157.ru/wp-content/uploads/2016/09/Lenivye-vosmerki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726744" y="3101926"/>
            <a:ext cx="3235569" cy="375607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Rectangle 1"/>
          <p:cNvSpPr>
            <a:spLocks noChangeArrowheads="1"/>
          </p:cNvSpPr>
          <p:nvPr/>
        </p:nvSpPr>
        <p:spPr bwMode="auto">
          <a:xfrm>
            <a:off x="0" y="-10710"/>
            <a:ext cx="12192000" cy="1569660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«</a:t>
            </a:r>
            <a:r>
              <a:rPr kumimoji="0" lang="ru-RU" sz="2400" b="1" i="1" u="sng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Думательный</a:t>
            </a:r>
            <a:r>
              <a:rPr kumimoji="0" lang="ru-RU" sz="2400" b="1" i="1" u="sng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колпак» . </a:t>
            </a:r>
            <a:r>
              <a:rPr kumimoji="0" lang="ru-RU" sz="2400" b="1" i="1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Helvetica"/>
                <a:ea typeface="Times New Roman" pitchFamily="18" charset="0"/>
                <a:cs typeface="Arial" pitchFamily="34" charset="0"/>
              </a:rPr>
              <a:t>Возьмитесь руками за уши таким образом, чтобы большой палец оказался с тыльной стороны уха, а остальные пальцы — спереди. Помассируйте уши сверху вниз, чуть разворачивая их в сторону затылка.</a:t>
            </a:r>
            <a:endParaRPr kumimoji="0" lang="ru-RU" sz="2400" b="1" i="1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Рисунок 2" descr="C:\Users\B9EF~1\AppData\Local\Temp\Rar$DIa0.457\IMG_3758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" y="1561514"/>
            <a:ext cx="4839286" cy="52964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C:\Users\B9EF~1\AppData\Local\Temp\Rar$DIa0.659\IMG_3759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879102" y="1547446"/>
            <a:ext cx="5312898" cy="5310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http://active-studio.ru/images/categories/seminars/2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19942" y="1591992"/>
            <a:ext cx="2045091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B9EF~1\AppData\Local\Temp\Rar$DIa0.253\IMG_3803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147583" y="1856936"/>
            <a:ext cx="5627076" cy="5001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 descr="C:\Users\B9EF~1\AppData\Local\Temp\Rar$DIa0.151\IMG_3804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665871"/>
            <a:ext cx="5852160" cy="59647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309489" y="1"/>
            <a:ext cx="101850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u="sng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Перекрестные  движения  «</a:t>
            </a:r>
            <a:r>
              <a:rPr lang="ru-RU" sz="2400" b="1" i="1" u="sng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Рука+нога</a:t>
            </a:r>
            <a:r>
              <a:rPr lang="ru-RU" sz="2400" b="1" i="1" u="sng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».</a:t>
            </a:r>
            <a:endParaRPr lang="ru-RU" sz="2400" b="1" i="1" u="sng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Рисунок 4" descr="http://active-studio.ru/images/categories/seminars/1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706707" y="0"/>
            <a:ext cx="2195146" cy="35641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Rectangle 1"/>
          <p:cNvSpPr>
            <a:spLocks noChangeArrowheads="1"/>
          </p:cNvSpPr>
          <p:nvPr/>
        </p:nvSpPr>
        <p:spPr bwMode="auto">
          <a:xfrm>
            <a:off x="0" y="-23381"/>
            <a:ext cx="12192000" cy="1200329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sng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«Волшебные </a:t>
            </a:r>
            <a:r>
              <a:rPr kumimoji="0" lang="ru-RU" sz="2400" b="1" i="1" u="sng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обводилки</a:t>
            </a:r>
            <a:r>
              <a:rPr kumimoji="0" lang="ru-RU" sz="2400" b="1" i="1" u="sng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».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Синхронизирует работу </a:t>
            </a:r>
            <a:r>
              <a:rPr kumimoji="0" lang="ru-RU" sz="2400" b="1" i="1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полушарий,повышает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ru-RU" sz="2400" b="1" i="1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утройчивость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ru-RU" sz="2400" b="1" i="1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внимания,облегчает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процесс письма.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b="1" i="1" dirty="0" smtClean="0">
                <a:solidFill>
                  <a:srgbClr val="00206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                                                                                       </a:t>
            </a:r>
            <a:r>
              <a:rPr kumimoji="0" lang="ru-RU" sz="2400" b="1" i="1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Зегебарт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Г.М., Ильичева О.С.</a:t>
            </a:r>
            <a:endParaRPr kumimoji="0" lang="ru-RU" sz="2400" b="1" i="1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Рисунок 2" descr="C:\Users\B9EF~1\AppData\Local\Temp\Rar$DIa0.440\IMG_3767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1" y="872197"/>
            <a:ext cx="5247249" cy="37982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C:\Users\B9EF~1\AppData\Local\Temp\Rar$DIa0.836\IMG_3766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460652" y="3049172"/>
            <a:ext cx="5289453" cy="38088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C:\Users\B9EF~1\AppData\Local\Temp\Rar$DIa0.630\IMG_3770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8629650" y="4152900"/>
            <a:ext cx="3562350" cy="2705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C:\Users\Тишь\Desktop\file1_html_m50c87e1f.jpg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8013896" y="1167618"/>
            <a:ext cx="4178104" cy="22754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Rectangle 1"/>
          <p:cNvSpPr>
            <a:spLocks noChangeArrowheads="1"/>
          </p:cNvSpPr>
          <p:nvPr/>
        </p:nvSpPr>
        <p:spPr bwMode="auto">
          <a:xfrm>
            <a:off x="0" y="-12224"/>
            <a:ext cx="10916529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 </a:t>
            </a:r>
            <a:r>
              <a:rPr kumimoji="0" lang="ru-RU" sz="2400" b="1" i="1" u="sng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Конструктор-липучка «</a:t>
            </a:r>
            <a:r>
              <a:rPr kumimoji="0" lang="ru-RU" sz="2400" b="1" i="1" u="sng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Банчемс</a:t>
            </a:r>
            <a:r>
              <a:rPr kumimoji="0" lang="ru-RU" sz="2400" b="1" i="1" u="sng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».</a:t>
            </a:r>
            <a:r>
              <a:rPr kumimoji="0" lang="ru-RU" sz="2400" b="1" i="1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   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Развитие мелкой моторики и воображения, массаж и приятные сенсорные ощущения. 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b="1" i="1" dirty="0" smtClean="0">
                <a:solidFill>
                  <a:srgbClr val="00206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                                  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Огромный потенциал использования.</a:t>
            </a:r>
            <a:endParaRPr kumimoji="0" lang="ru-RU" sz="2400" b="1" i="1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Рисунок 2" descr="C:\Users\B9EF~1\AppData\Local\Temp\Rar$DIa0.574\IMG_3771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81268" y="1189599"/>
            <a:ext cx="4461070" cy="42405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http://natalisokolova.ru/wp-content/uploads/2016/08/bunchems_tut_049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802504" y="1105193"/>
            <a:ext cx="3075404" cy="27634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natalisokolova.ru/wp-content/uploads/2016/08/bunchems_tut_066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7056851" y="1789820"/>
            <a:ext cx="3958151" cy="26977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://natalisokolova.ru/wp-content/uploads/2016/08/bunchems_tut_058.jpg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573193" y="4065563"/>
            <a:ext cx="3953022" cy="2792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://natalisokolova.ru/wp-content/uploads/2016/08/bunchems_tut_057.jpg"/>
          <p:cNvPicPr/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8283378" y="3929282"/>
            <a:ext cx="3908622" cy="29287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920" y="106680"/>
            <a:ext cx="11521440" cy="5379720"/>
          </a:xfrm>
          <a:solidFill>
            <a:schemeClr val="bg1">
              <a:lumMod val="75000"/>
            </a:schemeClr>
          </a:solidFill>
          <a:ln>
            <a:solidFill>
              <a:srgbClr val="FF0000"/>
            </a:solidFill>
          </a:ln>
          <a:scene3d>
            <a:camera prst="obliqueTopLeft"/>
            <a:lightRig rig="threePt" dir="t"/>
          </a:scene3d>
        </p:spPr>
        <p:txBody>
          <a:bodyPr>
            <a:normAutofit/>
          </a:bodyPr>
          <a:lstStyle/>
          <a:p>
            <a:r>
              <a:rPr lang="ru-RU" sz="6000" dirty="0" smtClean="0">
                <a:solidFill>
                  <a:srgbClr val="002060"/>
                </a:solidFill>
              </a:rPr>
              <a:t>Внимание!</a:t>
            </a:r>
            <a:r>
              <a:rPr lang="ru-RU" dirty="0" smtClean="0">
                <a:solidFill>
                  <a:srgbClr val="002060"/>
                </a:solidFill>
              </a:rPr>
              <a:t/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/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sz="6000" dirty="0" smtClean="0">
                <a:solidFill>
                  <a:srgbClr val="002060"/>
                </a:solidFill>
              </a:rPr>
              <a:t>Дети с ограниченными возможностями здоровья</a:t>
            </a:r>
            <a:endParaRPr lang="ru-RU" sz="6000" dirty="0">
              <a:solidFill>
                <a:srgbClr val="002060"/>
              </a:solidFill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382000" y="274321"/>
            <a:ext cx="3078480" cy="2499359"/>
          </a:xfrm>
          <a:prstGeom prst="rect">
            <a:avLst/>
          </a:prstGeom>
          <a:solidFill>
            <a:srgbClr val="FFFF99"/>
          </a:solidFill>
          <a:ln>
            <a:solidFill>
              <a:srgbClr val="FF0000"/>
            </a:solidFill>
          </a:ln>
          <a:effectLst>
            <a:innerShdw blurRad="114300">
              <a:prstClr val="black"/>
            </a:innerShdw>
          </a:effectLst>
        </p:spPr>
      </p:pic>
    </p:spTree>
    <p:extLst>
      <p:ext uri="{BB962C8B-B14F-4D97-AF65-F5344CB8AC3E}">
        <p14:creationId xmlns="" xmlns:p14="http://schemas.microsoft.com/office/powerpoint/2010/main" val="3664283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96948" y="5387926"/>
            <a:ext cx="11240086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 smtClean="0">
                <a:solidFill>
                  <a:srgbClr val="002060"/>
                </a:solidFill>
                <a:latin typeface="Arial Narrow" pitchFamily="34" charset="0"/>
                <a:cs typeface="Angsana New" pitchFamily="18" charset="-34"/>
              </a:rPr>
              <a:t>Мне понравилась идея изучения букв и цифр с помощью этого конструктора. Из липучек можно лепить буквы, цифры и даже слова. </a:t>
            </a:r>
          </a:p>
          <a:p>
            <a:r>
              <a:rPr lang="ru-RU" sz="2800" b="1" i="1" dirty="0" smtClean="0">
                <a:solidFill>
                  <a:srgbClr val="002060"/>
                </a:solidFill>
                <a:latin typeface="Arial Narrow" pitchFamily="34" charset="0"/>
                <a:cs typeface="Angsana New" pitchFamily="18" charset="-34"/>
              </a:rPr>
              <a:t>И вроде бы играете, и одновременно закрепляете или учите буквы.</a:t>
            </a:r>
          </a:p>
        </p:txBody>
      </p:sp>
      <p:pic>
        <p:nvPicPr>
          <p:cNvPr id="3" name="Рисунок 2" descr="C:\Users\B9EF~1\AppData\Local\Temp\Rar$DIa0.807\IMG_3807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225083"/>
            <a:ext cx="5472332" cy="50221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C:\Users\B9EF~1\AppData\Local\Temp\Rar$DIa0.721\IMG_3808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767754" y="584102"/>
            <a:ext cx="6424246" cy="47897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Rectangle 1"/>
          <p:cNvSpPr>
            <a:spLocks noChangeArrowheads="1"/>
          </p:cNvSpPr>
          <p:nvPr/>
        </p:nvSpPr>
        <p:spPr bwMode="auto">
          <a:xfrm>
            <a:off x="886265" y="15713"/>
            <a:ext cx="9664504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Конструктор-липучка и звуковой анализ.</a:t>
            </a:r>
            <a:endParaRPr kumimoji="0" lang="ru-RU" sz="3200" b="1" i="1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Рисунок 3" descr="C:\Users\B9EF~1\AppData\Local\Temp\Rar$DIa0.400\IMG_3805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80680" y="803323"/>
            <a:ext cx="5207245" cy="56396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C:\Users\B9EF~1\AppData\Local\Temp\Rar$DIa0.160\IMG_3778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866228" y="731520"/>
            <a:ext cx="5103787" cy="30104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C:\Users\B9EF~1\AppData\Local\Temp\Rar$DIa0.618\IMG_3775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968638" y="3995225"/>
            <a:ext cx="4984212" cy="2862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B9EF~1\AppData\Local\Temp\Rar$DIa0.935\IMG_3773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1" y="0"/>
            <a:ext cx="5162843" cy="40936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C:\Users\B9EF~1\AppData\Local\Temp\Rar$DIa0.919\IMG_3774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389120" y="1786596"/>
            <a:ext cx="4058383" cy="40796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C:\Users\B9EF~1\AppData\Local\Temp\Rar$DIa0.854\IMG_3777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8161753" y="3343714"/>
            <a:ext cx="4030247" cy="35142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5866228" y="253218"/>
            <a:ext cx="562707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     </a:t>
            </a:r>
            <a:r>
              <a:rPr lang="ru-RU" sz="2400" b="1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Гласные – красным, </a:t>
            </a:r>
          </a:p>
          <a:p>
            <a:r>
              <a:rPr lang="ru-RU" sz="2400" b="1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твердые согласные – синим </a:t>
            </a:r>
          </a:p>
          <a:p>
            <a:r>
              <a:rPr lang="ru-RU" sz="2400" b="1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                       и мягкие согласные –</a:t>
            </a:r>
          </a:p>
          <a:p>
            <a:r>
              <a:rPr lang="ru-RU" sz="2400" b="1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                                              зеленым.</a:t>
            </a:r>
            <a:endParaRPr lang="ru-RU" sz="2400" b="1" i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1730" y="604911"/>
            <a:ext cx="5618227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Особую благодарность хочу выразить учителю-логопеду                                   МОУ СОШ № 29</a:t>
            </a:r>
          </a:p>
          <a:p>
            <a:r>
              <a:rPr lang="ru-RU" sz="2800" b="1" i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Филипповой Анне Евгеньевне</a:t>
            </a:r>
          </a:p>
          <a:p>
            <a:r>
              <a:rPr lang="ru-RU" sz="2800" b="1" i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за помощь в работе с детьми с нарушениями речи</a:t>
            </a:r>
            <a:endParaRPr lang="ru-RU" sz="2800" b="1" dirty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9155" name="Picture 3" descr="C:\Users\B9EF~1\AppData\Local\Temp\Rar$DIa0.727\IMG_0934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161649" y="478301"/>
            <a:ext cx="5584873" cy="56833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95422" y="0"/>
            <a:ext cx="530222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Раскраски «</a:t>
            </a:r>
            <a:r>
              <a:rPr lang="ru-RU" sz="2800" b="1" i="1" dirty="0" err="1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Антистресс</a:t>
            </a:r>
            <a:r>
              <a:rPr lang="ru-RU" sz="2800" b="1" i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»</a:t>
            </a:r>
          </a:p>
          <a:p>
            <a:endParaRPr lang="ru-RU" sz="2800" i="1" dirty="0">
              <a:solidFill>
                <a:srgbClr val="7030A0"/>
              </a:solidFill>
            </a:endParaRPr>
          </a:p>
        </p:txBody>
      </p:sp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-1" y="626059"/>
            <a:ext cx="7174524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Во время заполнения контуров разными цветами мозг отдыхает. Получается эффект, похожий на таковой при медитации.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400" b="1" i="1" dirty="0" smtClean="0">
              <a:solidFill>
                <a:srgbClr val="002060"/>
              </a:solidFill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Ребенок  чувствуем себя спокойнее, счастливее, меньше волнуется и снимает нервное, эмоциональное напряжение.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400" b="1" i="1" dirty="0" smtClean="0">
              <a:solidFill>
                <a:srgbClr val="002060"/>
              </a:solidFill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Благодаря этому ребенок отвлекается, отключается от повседневных беспокоящих его проблем.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Рисунок 3" descr="http://flowers.raskraski.link/uploads/5/0/2/Raskraski-antistress-serdtse-na-palochke-s-lentochkoy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963508" y="942535"/>
            <a:ext cx="4634888" cy="41358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detskie-raskraski.ru/sites/default/files/raskraski_art_terapiya41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" y="0"/>
            <a:ext cx="4149968" cy="47970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 descr="http://img15.deviantart.net/befe/i/2012/362/d/f/heart_zentangle_doodle_drawing_lineart_by_katahrens-d5e0usr.pn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8330834" y="2454165"/>
            <a:ext cx="3861166" cy="44038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http://www.solkids.ru/images/stories/antistress/3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967091" y="1575583"/>
            <a:ext cx="4290645" cy="4828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4684542" y="0"/>
            <a:ext cx="64007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Примеры </a:t>
            </a:r>
            <a:r>
              <a:rPr lang="ru-RU" sz="2800" b="1" i="1" dirty="0" err="1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раскрасок-антистресс</a:t>
            </a:r>
            <a:endParaRPr lang="ru-RU" sz="2800" b="1" i="1" dirty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34572" y="5120640"/>
            <a:ext cx="165891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«Сердце»</a:t>
            </a:r>
            <a:endParaRPr lang="ru-RU" sz="2400" b="1" i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614203" y="984739"/>
            <a:ext cx="22086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«</a:t>
            </a:r>
            <a:r>
              <a:rPr lang="ru-RU" sz="2400" b="1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Рыбы»</a:t>
            </a:r>
            <a:endParaRPr lang="ru-RU" sz="2400" b="1" i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9003324" y="1603717"/>
            <a:ext cx="16899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«Сердце»</a:t>
            </a:r>
            <a:endParaRPr lang="ru-RU" sz="2400" b="1" i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раскраска петух узорчатый символ 2017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767756" y="0"/>
            <a:ext cx="6091310" cy="66821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379828" y="675249"/>
            <a:ext cx="5598941" cy="32008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К Новому году мы с детьми делали много разных  поделок, одной из которых стала </a:t>
            </a:r>
            <a:r>
              <a:rPr lang="ru-RU" sz="3200" b="1" i="1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раскраска-антистресс</a:t>
            </a:r>
            <a:r>
              <a:rPr lang="ru-RU" sz="2400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.</a:t>
            </a:r>
          </a:p>
          <a:p>
            <a:endParaRPr lang="ru-RU" sz="2400" i="1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endParaRPr lang="ru-RU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Рисунок 3" descr="http://www.playcast.ru/uploads/2010/05/04/1735384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09490" y="3573193"/>
            <a:ext cx="4290646" cy="31089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250" name="Picture 2" descr="C:\Users\B9EF~1\AppData\Local\Temp\Rar$DIa0.296\IMG_362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68812" y="225083"/>
            <a:ext cx="6302326" cy="4093698"/>
          </a:xfrm>
          <a:prstGeom prst="rect">
            <a:avLst/>
          </a:prstGeom>
          <a:noFill/>
        </p:spPr>
      </p:pic>
      <p:pic>
        <p:nvPicPr>
          <p:cNvPr id="53251" name="Picture 3" descr="C:\Users\B9EF~1\AppData\Local\Temp\Rar$DIa0.459\IMG_3624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761871" y="0"/>
            <a:ext cx="5430129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11016" y="5064368"/>
            <a:ext cx="661181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Это  еще незавершенные работы, но идея уже понятна!</a:t>
            </a:r>
            <a:endParaRPr lang="ru-RU" sz="3200" b="1" i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1692" y="0"/>
            <a:ext cx="1184030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Учительская работа —  трудная, полная стресса, так что </a:t>
            </a:r>
            <a:r>
              <a:rPr lang="ru-RU" sz="3200" b="1" i="1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раскраски-антистресс</a:t>
            </a:r>
            <a:r>
              <a:rPr lang="ru-RU" sz="3200" b="1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– лучший подарок.</a:t>
            </a:r>
            <a:endParaRPr lang="ru-RU" sz="3200" b="1" i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Рисунок 2" descr="http://bigbigbaby.org/wp-content/uploads/2016/03/wpid-raskraski-antistress_i_7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287063" y="1012874"/>
            <a:ext cx="4628272" cy="48252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http://new-year.raskraski.link/uploads/1/9/0/Uzor-iz-varezhek-i-sharov_1903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20150" y="1505243"/>
            <a:ext cx="6236921" cy="51769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95360" y="5767754"/>
            <a:ext cx="151624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solidFill>
                  <a:srgbClr val="002060"/>
                </a:solidFill>
              </a:rPr>
              <a:t>«Яблоко»</a:t>
            </a:r>
            <a:endParaRPr lang="ru-RU" sz="2400" b="1" i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1171838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u="sng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Работа с нитками </a:t>
            </a:r>
            <a:r>
              <a:rPr lang="ru-RU" sz="2800" b="1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– хорошо успокаивает и развивает мелкую моторику руки</a:t>
            </a:r>
            <a:endParaRPr lang="ru-RU" sz="2800" b="1" i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54274" name="Picture 2" descr="C:\Users\B9EF~1\AppData\Local\Temp\Rar$DIa0.661\IMG_365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1" y="1083212"/>
            <a:ext cx="5148775" cy="5528603"/>
          </a:xfrm>
          <a:prstGeom prst="rect">
            <a:avLst/>
          </a:prstGeom>
          <a:noFill/>
        </p:spPr>
      </p:pic>
      <p:pic>
        <p:nvPicPr>
          <p:cNvPr id="54275" name="Picture 3" descr="C:\Users\B9EF~1\AppData\Local\Temp\Rar$DIa0.701\IMG_3656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219114" y="815926"/>
            <a:ext cx="6766560" cy="521911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670561" y="-106680"/>
            <a:ext cx="10396882" cy="5623560"/>
          </a:xfrm>
        </p:spPr>
        <p:txBody>
          <a:bodyPr>
            <a:normAutofit/>
          </a:bodyPr>
          <a:lstStyle/>
          <a:p>
            <a:pPr marL="457200" indent="-457200">
              <a:buFont typeface="Wingdings" panose="05000000000000000000" pitchFamily="2" charset="2"/>
              <a:buChar char="q"/>
            </a:pPr>
            <a:r>
              <a:rPr lang="ru-RU" sz="2800" i="1" dirty="0">
                <a:solidFill>
                  <a:srgbClr val="7030A0"/>
                </a:solidFill>
              </a:rPr>
              <a:t>О</a:t>
            </a:r>
            <a:r>
              <a:rPr lang="ru-RU" sz="2800" i="1" dirty="0" smtClean="0">
                <a:solidFill>
                  <a:srgbClr val="7030A0"/>
                </a:solidFill>
              </a:rPr>
              <a:t>сновная классификация делит детей с </a:t>
            </a:r>
            <a:r>
              <a:rPr lang="ru-RU" sz="2800" i="1" dirty="0" err="1" smtClean="0">
                <a:solidFill>
                  <a:srgbClr val="7030A0"/>
                </a:solidFill>
              </a:rPr>
              <a:t>овз</a:t>
            </a:r>
            <a:r>
              <a:rPr lang="ru-RU" sz="2800" i="1" dirty="0" smtClean="0">
                <a:solidFill>
                  <a:srgbClr val="7030A0"/>
                </a:solidFill>
              </a:rPr>
              <a:t> на следующие группы:</a:t>
            </a:r>
            <a:r>
              <a:rPr lang="ru-RU" sz="2800" dirty="0" smtClean="0">
                <a:solidFill>
                  <a:schemeClr val="tx1"/>
                </a:solidFill>
              </a:rPr>
              <a:t/>
            </a:r>
            <a:br>
              <a:rPr lang="ru-RU" sz="2800" dirty="0" smtClean="0">
                <a:solidFill>
                  <a:schemeClr val="tx1"/>
                </a:solidFill>
              </a:rPr>
            </a:br>
            <a:r>
              <a:rPr lang="ru-RU" sz="28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/>
            </a:r>
            <a:br>
              <a:rPr lang="ru-RU" sz="28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</a:br>
            <a:r>
              <a:rPr lang="ru-RU" sz="2800" i="1" dirty="0" smtClean="0">
                <a:solidFill>
                  <a:srgbClr val="002060"/>
                </a:solidFill>
              </a:rPr>
              <a:t>с расстройством поведения и общения</a:t>
            </a:r>
            <a:br>
              <a:rPr lang="ru-RU" sz="2800" i="1" dirty="0" smtClean="0">
                <a:solidFill>
                  <a:srgbClr val="002060"/>
                </a:solidFill>
              </a:rPr>
            </a:br>
            <a:r>
              <a:rPr lang="ru-RU" sz="2800" i="1" dirty="0" smtClean="0">
                <a:solidFill>
                  <a:srgbClr val="002060"/>
                </a:solidFill>
              </a:rPr>
              <a:t>с нарушениями слуха</a:t>
            </a:r>
            <a:br>
              <a:rPr lang="ru-RU" sz="2800" i="1" dirty="0" smtClean="0">
                <a:solidFill>
                  <a:srgbClr val="002060"/>
                </a:solidFill>
              </a:rPr>
            </a:br>
            <a:r>
              <a:rPr lang="ru-RU" sz="2800" i="1" dirty="0" smtClean="0">
                <a:solidFill>
                  <a:srgbClr val="002060"/>
                </a:solidFill>
              </a:rPr>
              <a:t>с нарушениями зрения</a:t>
            </a:r>
            <a:br>
              <a:rPr lang="ru-RU" sz="2800" i="1" dirty="0" smtClean="0">
                <a:solidFill>
                  <a:srgbClr val="002060"/>
                </a:solidFill>
              </a:rPr>
            </a:br>
            <a:r>
              <a:rPr lang="ru-RU" sz="2800" i="1" dirty="0" smtClean="0">
                <a:solidFill>
                  <a:srgbClr val="002060"/>
                </a:solidFill>
              </a:rPr>
              <a:t>с нарушениями речи</a:t>
            </a:r>
            <a:br>
              <a:rPr lang="ru-RU" sz="2800" i="1" dirty="0" smtClean="0">
                <a:solidFill>
                  <a:srgbClr val="002060"/>
                </a:solidFill>
              </a:rPr>
            </a:br>
            <a:r>
              <a:rPr lang="ru-RU" sz="2800" i="1" dirty="0" smtClean="0">
                <a:solidFill>
                  <a:srgbClr val="002060"/>
                </a:solidFill>
              </a:rPr>
              <a:t>с изменениями </a:t>
            </a:r>
            <a:r>
              <a:rPr lang="ru-RU" sz="2800" i="1" dirty="0" err="1" smtClean="0">
                <a:solidFill>
                  <a:srgbClr val="002060"/>
                </a:solidFill>
              </a:rPr>
              <a:t>опорно</a:t>
            </a:r>
            <a:r>
              <a:rPr lang="ru-RU" sz="2800" i="1" dirty="0" smtClean="0">
                <a:solidFill>
                  <a:srgbClr val="002060"/>
                </a:solidFill>
              </a:rPr>
              <a:t> – двигательного аппарата</a:t>
            </a:r>
            <a:br>
              <a:rPr lang="ru-RU" sz="2800" i="1" dirty="0" smtClean="0">
                <a:solidFill>
                  <a:srgbClr val="002060"/>
                </a:solidFill>
              </a:rPr>
            </a:br>
            <a:r>
              <a:rPr lang="ru-RU" sz="2800" i="1" dirty="0" smtClean="0">
                <a:solidFill>
                  <a:srgbClr val="002060"/>
                </a:solidFill>
              </a:rPr>
              <a:t>с отсталостью умственного развития</a:t>
            </a:r>
            <a:br>
              <a:rPr lang="ru-RU" sz="2800" i="1" dirty="0" smtClean="0">
                <a:solidFill>
                  <a:srgbClr val="002060"/>
                </a:solidFill>
              </a:rPr>
            </a:br>
            <a:r>
              <a:rPr lang="ru-RU" sz="2800" i="1" dirty="0" smtClean="0">
                <a:solidFill>
                  <a:srgbClr val="002060"/>
                </a:solidFill>
              </a:rPr>
              <a:t>с задержкой психического развития</a:t>
            </a:r>
            <a:br>
              <a:rPr lang="ru-RU" sz="2800" i="1" dirty="0" smtClean="0">
                <a:solidFill>
                  <a:srgbClr val="002060"/>
                </a:solidFill>
              </a:rPr>
            </a:br>
            <a:r>
              <a:rPr lang="ru-RU" sz="2800" i="1" dirty="0" smtClean="0">
                <a:solidFill>
                  <a:srgbClr val="002060"/>
                </a:solidFill>
              </a:rPr>
              <a:t>комплексные нарушения</a:t>
            </a:r>
            <a:endParaRPr lang="ru-RU" sz="2800" i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322768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298" name="Picture 2" descr="C:\Users\B9EF~1\AppData\Local\Temp\Rar$DIa0.034\IMG_365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39151" y="0"/>
            <a:ext cx="5838092" cy="5598941"/>
          </a:xfrm>
          <a:prstGeom prst="rect">
            <a:avLst/>
          </a:prstGeom>
          <a:noFill/>
        </p:spPr>
      </p:pic>
      <p:pic>
        <p:nvPicPr>
          <p:cNvPr id="55299" name="Picture 3" descr="C:\Users\B9EF~1\AppData\Local\Temp\Rar$DIa0.146\IMG_3645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205808" y="0"/>
            <a:ext cx="4986192" cy="5233182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267286" y="5570806"/>
            <a:ext cx="1140889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Вот такие шапочки сделали ребята для украшения Новогодней елки</a:t>
            </a:r>
            <a:endParaRPr lang="ru-RU" sz="3200" b="1" i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0"/>
            <a:ext cx="12192000" cy="68580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b="1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«Прежде </a:t>
            </a:r>
            <a:r>
              <a:rPr lang="ru-RU" sz="2400" b="1" i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чем положить карандаш в коробку, карандашный мастер отложил его в сторону.</a:t>
            </a:r>
            <a:br>
              <a:rPr lang="ru-RU" sz="2400" b="1" i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</a:br>
            <a:r>
              <a:rPr lang="ru-RU" sz="2400" b="1" i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Есть пять вещей, которые ты должен знать, - сказал он карандашу, - прежде чем я отправлю тебя в мир. Всегда помни о них и никогда не </a:t>
            </a:r>
            <a:r>
              <a:rPr lang="ru-RU" sz="2400" b="1" i="1" dirty="0" err="1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зыбывай</a:t>
            </a:r>
            <a:r>
              <a:rPr lang="ru-RU" sz="2400" b="1" i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, и тогда ты станешь лучшим карандашом, которым только можешь быть.</a:t>
            </a:r>
            <a:br>
              <a:rPr lang="ru-RU" sz="2400" b="1" i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</a:br>
            <a:r>
              <a:rPr lang="ru-RU" sz="2400" b="1" i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Первое – ты сможешь сделать много великих вещей, но лишь в том случае, если ты позволишь Кому-то держать себя в Своей руке.</a:t>
            </a:r>
            <a:br>
              <a:rPr lang="ru-RU" sz="2400" b="1" i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</a:br>
            <a:r>
              <a:rPr lang="ru-RU" sz="2400" b="1" i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Второе – ты будешь переживать болезненное обтачивание время от времени, но это будет необходимым, чтобы стать лучшим карандашом.</a:t>
            </a:r>
            <a:br>
              <a:rPr lang="ru-RU" sz="2400" b="1" i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</a:br>
            <a:r>
              <a:rPr lang="ru-RU" sz="2400" b="1" i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Третье – ты будешь способен исправлять ошибки, которые ты совершаешь.</a:t>
            </a:r>
            <a:br>
              <a:rPr lang="ru-RU" sz="2400" b="1" i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</a:br>
            <a:r>
              <a:rPr lang="ru-RU" sz="2400" b="1" i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Четвертое – твоя наиболее важная часть будет всегда находиться внутри тебя.</a:t>
            </a:r>
            <a:br>
              <a:rPr lang="ru-RU" sz="2400" b="1" i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</a:br>
            <a:r>
              <a:rPr lang="ru-RU" sz="2400" b="1" i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И пятое – на какой бы поверхности тебя не использовали, ты всегда должен оставить свой след. Независимо от твоего состояния, ты должен продолжать писать</a:t>
            </a:r>
            <a:r>
              <a:rPr lang="ru-RU" sz="2400" b="1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.»</a:t>
            </a:r>
            <a:endParaRPr lang="ru-RU" sz="2400" b="1" i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r>
              <a:rPr lang="ru-RU" sz="1600" b="1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b="1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600" b="1" i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524643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1" y="296215"/>
            <a:ext cx="10396882" cy="1056068"/>
          </a:xfrm>
        </p:spPr>
        <p:txBody>
          <a:bodyPr>
            <a:normAutofit/>
          </a:bodyPr>
          <a:lstStyle/>
          <a:p>
            <a:pPr algn="ctr"/>
            <a:r>
              <a:rPr lang="ru-RU" sz="4000" dirty="0" smtClean="0">
                <a:solidFill>
                  <a:srgbClr val="002060"/>
                </a:solidFill>
              </a:rPr>
              <a:t>Список литературы</a:t>
            </a:r>
            <a:endParaRPr lang="ru-RU" sz="4000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5800" y="1236372"/>
            <a:ext cx="10394707" cy="4138213"/>
          </a:xfrm>
        </p:spPr>
        <p:txBody>
          <a:bodyPr/>
          <a:lstStyle/>
          <a:p>
            <a:r>
              <a:rPr lang="ru-RU" dirty="0">
                <a:solidFill>
                  <a:srgbClr val="002060"/>
                </a:solidFill>
              </a:rPr>
              <a:t> В.И. </a:t>
            </a:r>
            <a:r>
              <a:rPr lang="ru-RU" dirty="0" err="1">
                <a:solidFill>
                  <a:srgbClr val="002060"/>
                </a:solidFill>
              </a:rPr>
              <a:t>Лубовский</a:t>
            </a:r>
            <a:r>
              <a:rPr lang="ru-RU" dirty="0">
                <a:solidFill>
                  <a:srgbClr val="002060"/>
                </a:solidFill>
              </a:rPr>
              <a:t>   </a:t>
            </a:r>
            <a:r>
              <a:rPr lang="ru-RU" dirty="0" smtClean="0">
                <a:solidFill>
                  <a:srgbClr val="002060"/>
                </a:solidFill>
              </a:rPr>
              <a:t>Специальная психология</a:t>
            </a:r>
            <a:endParaRPr lang="ru-RU" dirty="0">
              <a:solidFill>
                <a:srgbClr val="002060"/>
              </a:solidFill>
            </a:endParaRPr>
          </a:p>
          <a:p>
            <a:r>
              <a:rPr lang="ru-RU" dirty="0">
                <a:solidFill>
                  <a:srgbClr val="002060"/>
                </a:solidFill>
              </a:rPr>
              <a:t>3  Зайцев Д.В., Зайцева Н.В</a:t>
            </a:r>
            <a:r>
              <a:rPr lang="ru-RU" dirty="0" smtClean="0">
                <a:solidFill>
                  <a:srgbClr val="002060"/>
                </a:solidFill>
              </a:rPr>
              <a:t>., Основы </a:t>
            </a:r>
            <a:r>
              <a:rPr lang="ru-RU" dirty="0">
                <a:solidFill>
                  <a:srgbClr val="002060"/>
                </a:solidFill>
              </a:rPr>
              <a:t>коррекционной педагогики. </a:t>
            </a:r>
            <a:endParaRPr lang="ru-RU" dirty="0" smtClean="0">
              <a:solidFill>
                <a:srgbClr val="002060"/>
              </a:solidFill>
            </a:endParaRPr>
          </a:p>
          <a:p>
            <a:r>
              <a:rPr lang="ru-RU" dirty="0">
                <a:solidFill>
                  <a:srgbClr val="002060"/>
                </a:solidFill>
              </a:rPr>
              <a:t>Т.А. Власова, М.С. Певзнер О  детях с отклонениями в  </a:t>
            </a:r>
            <a:r>
              <a:rPr lang="ru-RU" dirty="0" smtClean="0">
                <a:solidFill>
                  <a:srgbClr val="002060"/>
                </a:solidFill>
              </a:rPr>
              <a:t>развитии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Гончарова </a:t>
            </a:r>
            <a:r>
              <a:rPr lang="ru-RU" dirty="0">
                <a:solidFill>
                  <a:srgbClr val="002060"/>
                </a:solidFill>
              </a:rPr>
              <a:t>Е. Л., Кукушкина О. И. Нарушения в </a:t>
            </a:r>
            <a:r>
              <a:rPr lang="ru-RU" dirty="0" smtClean="0">
                <a:solidFill>
                  <a:srgbClr val="002060"/>
                </a:solidFill>
              </a:rPr>
              <a:t>психофизическом развитии </a:t>
            </a:r>
            <a:r>
              <a:rPr lang="ru-RU" dirty="0">
                <a:solidFill>
                  <a:srgbClr val="002060"/>
                </a:solidFill>
              </a:rPr>
              <a:t> детей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Интернет </a:t>
            </a:r>
            <a:endParaRPr lang="ru-RU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337686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57" y="436099"/>
            <a:ext cx="10522634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5400" b="1" i="1" dirty="0" smtClean="0">
              <a:solidFill>
                <a:srgbClr val="00642D"/>
              </a:solidFill>
            </a:endParaRPr>
          </a:p>
          <a:p>
            <a:r>
              <a:rPr lang="ru-RU" sz="5400" b="1" i="1" dirty="0" smtClean="0">
                <a:solidFill>
                  <a:srgbClr val="00642D"/>
                </a:solidFill>
              </a:rPr>
              <a:t>Спасибо за внимание!</a:t>
            </a:r>
          </a:p>
          <a:p>
            <a:r>
              <a:rPr lang="ru-RU" sz="5400" b="1" i="1" dirty="0" smtClean="0">
                <a:solidFill>
                  <a:srgbClr val="00642D"/>
                </a:solidFill>
              </a:rPr>
              <a:t>                 </a:t>
            </a:r>
          </a:p>
          <a:p>
            <a:r>
              <a:rPr lang="ru-RU" sz="5400" b="1" i="1" dirty="0" smtClean="0">
                <a:solidFill>
                  <a:srgbClr val="00642D"/>
                </a:solidFill>
              </a:rPr>
              <a:t>С наступающим  Новым годом!</a:t>
            </a:r>
            <a:endParaRPr lang="ru-RU" sz="5400" b="1" i="1" dirty="0">
              <a:solidFill>
                <a:srgbClr val="00642D"/>
              </a:solidFill>
            </a:endParaRPr>
          </a:p>
        </p:txBody>
      </p:sp>
      <p:pic>
        <p:nvPicPr>
          <p:cNvPr id="4" name="Picture 2" descr="http://landkey.ru/upload/medialibrary/d37/d372b9154c886d9ec6d5925a6e687ec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75883" y="3216861"/>
            <a:ext cx="7620000" cy="33909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274320" y="274320"/>
            <a:ext cx="11170919" cy="5257800"/>
          </a:xfrm>
          <a:solidFill>
            <a:schemeClr val="bg1">
              <a:lumMod val="85000"/>
            </a:schemeClr>
          </a:solidFill>
        </p:spPr>
        <p:txBody>
          <a:bodyPr>
            <a:normAutofit/>
          </a:bodyPr>
          <a:lstStyle/>
          <a:p>
            <a:pPr marL="914400" indent="-914400">
              <a:buFont typeface="Wingdings" panose="05000000000000000000" pitchFamily="2" charset="2"/>
              <a:buChar char="Ø"/>
            </a:pPr>
            <a:r>
              <a:rPr lang="ru-RU" sz="4800" i="1" dirty="0">
                <a:solidFill>
                  <a:srgbClr val="0070C0"/>
                </a:solidFill>
              </a:rPr>
              <a:t>Принципы </a:t>
            </a:r>
            <a:r>
              <a:rPr lang="ru-RU" sz="4800" i="1" dirty="0" smtClean="0">
                <a:solidFill>
                  <a:srgbClr val="0070C0"/>
                </a:solidFill>
              </a:rPr>
              <a:t>обучения</a:t>
            </a:r>
            <a:r>
              <a:rPr lang="ru-RU" b="1" i="1" dirty="0" smtClean="0">
                <a:solidFill>
                  <a:srgbClr val="00B050"/>
                </a:solidFill>
              </a:rPr>
              <a:t/>
            </a:r>
            <a:br>
              <a:rPr lang="ru-RU" b="1" i="1" dirty="0" smtClean="0">
                <a:solidFill>
                  <a:srgbClr val="00B050"/>
                </a:solidFill>
              </a:rPr>
            </a:br>
            <a:r>
              <a:rPr lang="ru-RU" i="1" dirty="0"/>
              <a:t/>
            </a:r>
            <a:br>
              <a:rPr lang="ru-RU" i="1" dirty="0"/>
            </a:br>
            <a:r>
              <a:rPr lang="ru-RU" sz="3200" i="1" dirty="0" smtClean="0">
                <a:solidFill>
                  <a:srgbClr val="002060"/>
                </a:solidFill>
              </a:rPr>
              <a:t>- Психологическая безопасность</a:t>
            </a:r>
            <a:r>
              <a:rPr lang="ru-RU" sz="3200" i="1" dirty="0">
                <a:solidFill>
                  <a:srgbClr val="002060"/>
                </a:solidFill>
              </a:rPr>
              <a:t/>
            </a:r>
            <a:br>
              <a:rPr lang="ru-RU" sz="3200" i="1" dirty="0">
                <a:solidFill>
                  <a:srgbClr val="002060"/>
                </a:solidFill>
              </a:rPr>
            </a:br>
            <a:r>
              <a:rPr lang="ru-RU" sz="3200" i="1" dirty="0" smtClean="0">
                <a:solidFill>
                  <a:srgbClr val="002060"/>
                </a:solidFill>
              </a:rPr>
              <a:t>- Помощь </a:t>
            </a:r>
            <a:r>
              <a:rPr lang="ru-RU" sz="3200" i="1" dirty="0">
                <a:solidFill>
                  <a:srgbClr val="002060"/>
                </a:solidFill>
              </a:rPr>
              <a:t>в приспособлении к окружающим </a:t>
            </a:r>
            <a:r>
              <a:rPr lang="ru-RU" sz="3200" i="1" dirty="0" smtClean="0">
                <a:solidFill>
                  <a:srgbClr val="002060"/>
                </a:solidFill>
              </a:rPr>
              <a:t>условиям</a:t>
            </a:r>
            <a:br>
              <a:rPr lang="ru-RU" sz="3200" i="1" dirty="0" smtClean="0">
                <a:solidFill>
                  <a:srgbClr val="002060"/>
                </a:solidFill>
              </a:rPr>
            </a:br>
            <a:r>
              <a:rPr lang="ru-RU" sz="3200" i="1" dirty="0" smtClean="0">
                <a:solidFill>
                  <a:srgbClr val="002060"/>
                </a:solidFill>
              </a:rPr>
              <a:t>- Единство </a:t>
            </a:r>
            <a:r>
              <a:rPr lang="ru-RU" sz="3200" i="1" dirty="0">
                <a:solidFill>
                  <a:srgbClr val="002060"/>
                </a:solidFill>
              </a:rPr>
              <a:t>совместной </a:t>
            </a:r>
            <a:r>
              <a:rPr lang="ru-RU" sz="3200" i="1" dirty="0" smtClean="0">
                <a:solidFill>
                  <a:srgbClr val="002060"/>
                </a:solidFill>
              </a:rPr>
              <a:t>деятельности</a:t>
            </a:r>
            <a:r>
              <a:rPr lang="ru-RU" sz="3200" i="1" dirty="0">
                <a:solidFill>
                  <a:srgbClr val="002060"/>
                </a:solidFill>
              </a:rPr>
              <a:t/>
            </a:r>
            <a:br>
              <a:rPr lang="ru-RU" sz="3200" i="1" dirty="0">
                <a:solidFill>
                  <a:srgbClr val="002060"/>
                </a:solidFill>
              </a:rPr>
            </a:br>
            <a:r>
              <a:rPr lang="ru-RU" sz="3200" i="1" dirty="0" smtClean="0">
                <a:solidFill>
                  <a:srgbClr val="002060"/>
                </a:solidFill>
              </a:rPr>
              <a:t>- Мотивирование </a:t>
            </a:r>
            <a:r>
              <a:rPr lang="ru-RU" sz="3200" i="1" dirty="0">
                <a:solidFill>
                  <a:srgbClr val="002060"/>
                </a:solidFill>
              </a:rPr>
              <a:t>ребенка к учебному </a:t>
            </a:r>
            <a:r>
              <a:rPr lang="ru-RU" sz="3200" i="1" dirty="0" smtClean="0">
                <a:solidFill>
                  <a:srgbClr val="002060"/>
                </a:solidFill>
              </a:rPr>
              <a:t>процессу</a:t>
            </a:r>
            <a:r>
              <a:rPr lang="ru-RU" sz="3200" dirty="0">
                <a:solidFill>
                  <a:srgbClr val="002060"/>
                </a:solidFill>
              </a:rPr>
              <a:t/>
            </a:r>
            <a:br>
              <a:rPr lang="ru-RU" sz="3200" dirty="0">
                <a:solidFill>
                  <a:srgbClr val="002060"/>
                </a:solidFill>
              </a:rPr>
            </a:br>
            <a:endParaRPr lang="ru-RU" sz="3200" dirty="0">
              <a:solidFill>
                <a:srgbClr val="002060"/>
              </a:soli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46956" y="315779"/>
            <a:ext cx="1898282" cy="1620044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472750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315236" y="216976"/>
            <a:ext cx="10767447" cy="1503336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Инклюзивное образование – </a:t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sz="2800" dirty="0">
                <a:solidFill>
                  <a:srgbClr val="002060"/>
                </a:solidFill>
              </a:rPr>
              <a:t>включение и участие детей и подростков с ограниченными возможностями в образовательном процессе обычной </a:t>
            </a:r>
            <a:r>
              <a:rPr lang="ru-RU" sz="2800" dirty="0" smtClean="0">
                <a:solidFill>
                  <a:srgbClr val="002060"/>
                </a:solidFill>
              </a:rPr>
              <a:t>школы </a:t>
            </a:r>
            <a:r>
              <a:rPr lang="ru-RU" sz="2700" dirty="0" smtClean="0">
                <a:solidFill>
                  <a:srgbClr val="002060"/>
                </a:solidFill>
              </a:rPr>
              <a:t> </a:t>
            </a:r>
            <a:endParaRPr lang="ru-RU" sz="2700" dirty="0">
              <a:solidFill>
                <a:srgbClr val="002060"/>
              </a:solidFill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18780" y="2220072"/>
            <a:ext cx="5718874" cy="3422489"/>
          </a:xfr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1168" y="2388885"/>
            <a:ext cx="5093672" cy="3422489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266285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1" y="139486"/>
            <a:ext cx="10396882" cy="914399"/>
          </a:xfrm>
        </p:spPr>
        <p:txBody>
          <a:bodyPr>
            <a:normAutofit/>
          </a:bodyPr>
          <a:lstStyle/>
          <a:p>
            <a:r>
              <a:rPr lang="ru-RU" sz="4000" i="1" dirty="0" smtClean="0">
                <a:solidFill>
                  <a:srgbClr val="7030A0"/>
                </a:solidFill>
              </a:rPr>
              <a:t>Новый подход к образованию</a:t>
            </a:r>
            <a:endParaRPr lang="ru-RU" sz="4000" i="1" dirty="0">
              <a:solidFill>
                <a:srgbClr val="7030A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80448" y="1280160"/>
            <a:ext cx="10600060" cy="385454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b="1" i="1" dirty="0">
                <a:solidFill>
                  <a:srgbClr val="002060"/>
                </a:solidFill>
              </a:rPr>
              <a:t>Совместное обучение детей с ОВЗ и без отклонений в здоровье поддерживается и описывается рядом </a:t>
            </a:r>
            <a:r>
              <a:rPr lang="ru-RU" b="1" i="1" dirty="0" smtClean="0">
                <a:solidFill>
                  <a:srgbClr val="002060"/>
                </a:solidFill>
              </a:rPr>
              <a:t>документов: </a:t>
            </a:r>
          </a:p>
          <a:p>
            <a:r>
              <a:rPr lang="ru-RU" b="1" i="1" dirty="0" smtClean="0">
                <a:solidFill>
                  <a:srgbClr val="002060"/>
                </a:solidFill>
              </a:rPr>
              <a:t>Национальная доктрина </a:t>
            </a:r>
            <a:r>
              <a:rPr lang="ru-RU" b="1" i="1" dirty="0">
                <a:solidFill>
                  <a:srgbClr val="002060"/>
                </a:solidFill>
              </a:rPr>
              <a:t>образования РФ, </a:t>
            </a:r>
            <a:endParaRPr lang="ru-RU" b="1" i="1" dirty="0" smtClean="0">
              <a:solidFill>
                <a:srgbClr val="002060"/>
              </a:solidFill>
            </a:endParaRPr>
          </a:p>
          <a:p>
            <a:r>
              <a:rPr lang="ru-RU" b="1" i="1" dirty="0" smtClean="0">
                <a:solidFill>
                  <a:srgbClr val="002060"/>
                </a:solidFill>
              </a:rPr>
              <a:t>Концепция </a:t>
            </a:r>
            <a:r>
              <a:rPr lang="ru-RU" b="1" i="1" dirty="0">
                <a:solidFill>
                  <a:srgbClr val="002060"/>
                </a:solidFill>
              </a:rPr>
              <a:t>модернизации российского образования, </a:t>
            </a:r>
            <a:endParaRPr lang="ru-RU" b="1" i="1" dirty="0" smtClean="0">
              <a:solidFill>
                <a:srgbClr val="002060"/>
              </a:solidFill>
            </a:endParaRPr>
          </a:p>
          <a:p>
            <a:r>
              <a:rPr lang="ru-RU" b="1" i="1" dirty="0" smtClean="0">
                <a:solidFill>
                  <a:srgbClr val="002060"/>
                </a:solidFill>
              </a:rPr>
              <a:t>Национальная образовательная инициатива </a:t>
            </a:r>
            <a:r>
              <a:rPr lang="ru-RU" b="1" i="1" dirty="0">
                <a:solidFill>
                  <a:srgbClr val="002060"/>
                </a:solidFill>
              </a:rPr>
              <a:t>«Наша новая школа».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07370" y="3972340"/>
            <a:ext cx="4726546" cy="226668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511899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8640" y="289561"/>
            <a:ext cx="10534043" cy="914400"/>
          </a:xfrm>
        </p:spPr>
        <p:txBody>
          <a:bodyPr>
            <a:noAutofit/>
          </a:bodyPr>
          <a:lstStyle/>
          <a:p>
            <a:r>
              <a:rPr lang="ru-RU" sz="3200" i="1" dirty="0" smtClean="0">
                <a:solidFill>
                  <a:srgbClr val="7030A0"/>
                </a:solidFill>
              </a:rPr>
              <a:t>Включенное образование базируется на принципах:</a:t>
            </a:r>
            <a:endParaRPr lang="ru-RU" sz="3200" i="1" dirty="0">
              <a:solidFill>
                <a:srgbClr val="7030A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48640" y="1203962"/>
            <a:ext cx="10531867" cy="4170624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dirty="0" smtClean="0"/>
              <a:t>1</a:t>
            </a:r>
            <a:r>
              <a:rPr lang="ru-RU" dirty="0"/>
              <a:t>. </a:t>
            </a:r>
            <a:r>
              <a:rPr lang="ru-RU" i="1" dirty="0" smtClean="0"/>
              <a:t>  </a:t>
            </a:r>
            <a:r>
              <a:rPr lang="ru-RU" sz="2600" b="1" i="1" dirty="0">
                <a:solidFill>
                  <a:srgbClr val="002060"/>
                </a:solidFill>
              </a:rPr>
              <a:t>Ценность человека не зависит от его способностей и </a:t>
            </a:r>
            <a:r>
              <a:rPr lang="ru-RU" sz="2600" b="1" i="1" dirty="0" smtClean="0">
                <a:solidFill>
                  <a:srgbClr val="002060"/>
                </a:solidFill>
              </a:rPr>
              <a:t>достижений.</a:t>
            </a:r>
            <a:r>
              <a:rPr lang="ru-RU" sz="2600" b="1" i="1" dirty="0">
                <a:solidFill>
                  <a:srgbClr val="002060"/>
                </a:solidFill>
              </a:rPr>
              <a:t/>
            </a:r>
            <a:br>
              <a:rPr lang="ru-RU" sz="2600" b="1" i="1" dirty="0">
                <a:solidFill>
                  <a:srgbClr val="002060"/>
                </a:solidFill>
              </a:rPr>
            </a:br>
            <a:r>
              <a:rPr lang="ru-RU" sz="2600" b="1" i="1" dirty="0">
                <a:solidFill>
                  <a:srgbClr val="002060"/>
                </a:solidFill>
              </a:rPr>
              <a:t>2. </a:t>
            </a:r>
            <a:r>
              <a:rPr lang="ru-RU" sz="2600" b="1" i="1" dirty="0" smtClean="0">
                <a:solidFill>
                  <a:srgbClr val="002060"/>
                </a:solidFill>
              </a:rPr>
              <a:t>  </a:t>
            </a:r>
            <a:r>
              <a:rPr lang="ru-RU" sz="2600" b="1" i="1" dirty="0">
                <a:solidFill>
                  <a:srgbClr val="002060"/>
                </a:solidFill>
              </a:rPr>
              <a:t>Каждый человек способен чувствовать и </a:t>
            </a:r>
            <a:r>
              <a:rPr lang="ru-RU" sz="2600" b="1" i="1" dirty="0" smtClean="0">
                <a:solidFill>
                  <a:srgbClr val="002060"/>
                </a:solidFill>
              </a:rPr>
              <a:t>думать.</a:t>
            </a:r>
            <a:r>
              <a:rPr lang="ru-RU" sz="2600" b="1" i="1" dirty="0">
                <a:solidFill>
                  <a:srgbClr val="002060"/>
                </a:solidFill>
              </a:rPr>
              <a:t/>
            </a:r>
            <a:br>
              <a:rPr lang="ru-RU" sz="2600" b="1" i="1" dirty="0">
                <a:solidFill>
                  <a:srgbClr val="002060"/>
                </a:solidFill>
              </a:rPr>
            </a:br>
            <a:r>
              <a:rPr lang="ru-RU" sz="2600" b="1" i="1" dirty="0">
                <a:solidFill>
                  <a:srgbClr val="002060"/>
                </a:solidFill>
              </a:rPr>
              <a:t>3.  </a:t>
            </a:r>
            <a:r>
              <a:rPr lang="ru-RU" sz="2600" b="1" i="1" dirty="0" smtClean="0">
                <a:solidFill>
                  <a:srgbClr val="002060"/>
                </a:solidFill>
              </a:rPr>
              <a:t> Каждый </a:t>
            </a:r>
            <a:r>
              <a:rPr lang="ru-RU" sz="2600" b="1" i="1" dirty="0">
                <a:solidFill>
                  <a:srgbClr val="002060"/>
                </a:solidFill>
              </a:rPr>
              <a:t>человек имеет право на общение и на то, чтобы быть </a:t>
            </a:r>
            <a:r>
              <a:rPr lang="ru-RU" sz="2600" b="1" i="1" dirty="0" smtClean="0">
                <a:solidFill>
                  <a:srgbClr val="002060"/>
                </a:solidFill>
              </a:rPr>
              <a:t>услышанным.</a:t>
            </a:r>
            <a:r>
              <a:rPr lang="ru-RU" sz="2600" b="1" i="1" dirty="0">
                <a:solidFill>
                  <a:srgbClr val="002060"/>
                </a:solidFill>
              </a:rPr>
              <a:t/>
            </a:r>
            <a:br>
              <a:rPr lang="ru-RU" sz="2600" b="1" i="1" dirty="0">
                <a:solidFill>
                  <a:srgbClr val="002060"/>
                </a:solidFill>
              </a:rPr>
            </a:br>
            <a:r>
              <a:rPr lang="ru-RU" sz="2600" b="1" i="1" dirty="0">
                <a:solidFill>
                  <a:srgbClr val="002060"/>
                </a:solidFill>
              </a:rPr>
              <a:t>4.  </a:t>
            </a:r>
            <a:r>
              <a:rPr lang="ru-RU" sz="2600" b="1" i="1" dirty="0" smtClean="0">
                <a:solidFill>
                  <a:srgbClr val="002060"/>
                </a:solidFill>
              </a:rPr>
              <a:t> Все </a:t>
            </a:r>
            <a:r>
              <a:rPr lang="ru-RU" sz="2600" b="1" i="1" dirty="0">
                <a:solidFill>
                  <a:srgbClr val="002060"/>
                </a:solidFill>
              </a:rPr>
              <a:t>люди нуждаются друг в </a:t>
            </a:r>
            <a:r>
              <a:rPr lang="ru-RU" sz="2600" b="1" i="1" dirty="0" smtClean="0">
                <a:solidFill>
                  <a:srgbClr val="002060"/>
                </a:solidFill>
              </a:rPr>
              <a:t>друге.</a:t>
            </a:r>
            <a:r>
              <a:rPr lang="ru-RU" sz="2600" b="1" i="1" dirty="0">
                <a:solidFill>
                  <a:srgbClr val="002060"/>
                </a:solidFill>
              </a:rPr>
              <a:t/>
            </a:r>
            <a:br>
              <a:rPr lang="ru-RU" sz="2600" b="1" i="1" dirty="0">
                <a:solidFill>
                  <a:srgbClr val="002060"/>
                </a:solidFill>
              </a:rPr>
            </a:br>
            <a:r>
              <a:rPr lang="ru-RU" sz="2600" b="1" i="1" dirty="0">
                <a:solidFill>
                  <a:srgbClr val="002060"/>
                </a:solidFill>
              </a:rPr>
              <a:t>5.  </a:t>
            </a:r>
            <a:r>
              <a:rPr lang="ru-RU" sz="2600" b="1" i="1" dirty="0" smtClean="0">
                <a:solidFill>
                  <a:srgbClr val="002060"/>
                </a:solidFill>
              </a:rPr>
              <a:t> Подлинное </a:t>
            </a:r>
            <a:r>
              <a:rPr lang="ru-RU" sz="2600" b="1" i="1" dirty="0">
                <a:solidFill>
                  <a:srgbClr val="002060"/>
                </a:solidFill>
              </a:rPr>
              <a:t>образование может осуществляться только в контексте реальных </a:t>
            </a:r>
            <a:r>
              <a:rPr lang="ru-RU" sz="2600" b="1" i="1" dirty="0" smtClean="0">
                <a:solidFill>
                  <a:srgbClr val="002060"/>
                </a:solidFill>
              </a:rPr>
              <a:t> взаимоотношений</a:t>
            </a:r>
            <a:r>
              <a:rPr lang="ru-RU" sz="2600" b="1" i="1" dirty="0">
                <a:solidFill>
                  <a:srgbClr val="002060"/>
                </a:solidFill>
              </a:rPr>
              <a:t>.</a:t>
            </a:r>
            <a:br>
              <a:rPr lang="ru-RU" sz="2600" b="1" i="1" dirty="0">
                <a:solidFill>
                  <a:srgbClr val="002060"/>
                </a:solidFill>
              </a:rPr>
            </a:br>
            <a:r>
              <a:rPr lang="ru-RU" sz="2600" b="1" i="1" dirty="0">
                <a:solidFill>
                  <a:srgbClr val="002060"/>
                </a:solidFill>
              </a:rPr>
              <a:t>6.  </a:t>
            </a:r>
            <a:r>
              <a:rPr lang="ru-RU" sz="2600" b="1" i="1" dirty="0" smtClean="0">
                <a:solidFill>
                  <a:srgbClr val="002060"/>
                </a:solidFill>
              </a:rPr>
              <a:t> Все </a:t>
            </a:r>
            <a:r>
              <a:rPr lang="ru-RU" sz="2600" b="1" i="1" dirty="0">
                <a:solidFill>
                  <a:srgbClr val="002060"/>
                </a:solidFill>
              </a:rPr>
              <a:t>люди нуждаются в поддержке и дружбе </a:t>
            </a:r>
            <a:r>
              <a:rPr lang="ru-RU" sz="2600" b="1" i="1" dirty="0" smtClean="0">
                <a:solidFill>
                  <a:srgbClr val="002060"/>
                </a:solidFill>
              </a:rPr>
              <a:t>ровесников.</a:t>
            </a:r>
            <a:r>
              <a:rPr lang="ru-RU" sz="2600" b="1" i="1" dirty="0">
                <a:solidFill>
                  <a:srgbClr val="002060"/>
                </a:solidFill>
              </a:rPr>
              <a:t/>
            </a:r>
            <a:br>
              <a:rPr lang="ru-RU" sz="2600" b="1" i="1" dirty="0">
                <a:solidFill>
                  <a:srgbClr val="002060"/>
                </a:solidFill>
              </a:rPr>
            </a:br>
            <a:r>
              <a:rPr lang="ru-RU" sz="2600" b="1" i="1" dirty="0">
                <a:solidFill>
                  <a:srgbClr val="002060"/>
                </a:solidFill>
              </a:rPr>
              <a:t>7.  </a:t>
            </a:r>
            <a:r>
              <a:rPr lang="ru-RU" sz="2600" b="1" i="1" dirty="0" smtClean="0">
                <a:solidFill>
                  <a:srgbClr val="002060"/>
                </a:solidFill>
              </a:rPr>
              <a:t> Для </a:t>
            </a:r>
            <a:r>
              <a:rPr lang="ru-RU" sz="2600" b="1" i="1" dirty="0">
                <a:solidFill>
                  <a:srgbClr val="002060"/>
                </a:solidFill>
              </a:rPr>
              <a:t>всех обучающихся достижение прогресса скорее может быть в том, что они могут делать, чем в том, что не </a:t>
            </a:r>
            <a:r>
              <a:rPr lang="ru-RU" sz="2600" b="1" i="1" dirty="0" smtClean="0">
                <a:solidFill>
                  <a:srgbClr val="002060"/>
                </a:solidFill>
              </a:rPr>
              <a:t>могут.</a:t>
            </a:r>
            <a:r>
              <a:rPr lang="ru-RU" sz="2600" b="1" i="1" dirty="0">
                <a:solidFill>
                  <a:srgbClr val="002060"/>
                </a:solidFill>
              </a:rPr>
              <a:t/>
            </a:r>
            <a:br>
              <a:rPr lang="ru-RU" sz="2600" b="1" i="1" dirty="0">
                <a:solidFill>
                  <a:srgbClr val="002060"/>
                </a:solidFill>
              </a:rPr>
            </a:br>
            <a:r>
              <a:rPr lang="ru-RU" sz="2600" b="1" i="1" dirty="0">
                <a:solidFill>
                  <a:srgbClr val="002060"/>
                </a:solidFill>
              </a:rPr>
              <a:t>8.  </a:t>
            </a:r>
            <a:r>
              <a:rPr lang="ru-RU" sz="2600" b="1" i="1" dirty="0" smtClean="0">
                <a:solidFill>
                  <a:srgbClr val="002060"/>
                </a:solidFill>
              </a:rPr>
              <a:t> Разнообразие </a:t>
            </a:r>
            <a:r>
              <a:rPr lang="ru-RU" sz="2600" b="1" i="1" dirty="0">
                <a:solidFill>
                  <a:srgbClr val="002060"/>
                </a:solidFill>
              </a:rPr>
              <a:t>усиливает все стороны жизни человека.</a:t>
            </a:r>
          </a:p>
        </p:txBody>
      </p:sp>
    </p:spTree>
    <p:extLst>
      <p:ext uri="{BB962C8B-B14F-4D97-AF65-F5344CB8AC3E}">
        <p14:creationId xmlns="" xmlns:p14="http://schemas.microsoft.com/office/powerpoint/2010/main" val="2653388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95422" y="225083"/>
            <a:ext cx="10677379" cy="73558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smtClean="0">
                <a:solidFill>
                  <a:srgbClr val="7030A0"/>
                </a:solidFill>
              </a:rPr>
              <a:t>                             </a:t>
            </a:r>
            <a:r>
              <a:rPr lang="ru-RU" sz="2800" i="1" u="sng" dirty="0" smtClean="0">
                <a:solidFill>
                  <a:srgbClr val="7030A0"/>
                </a:solidFill>
              </a:rPr>
              <a:t> </a:t>
            </a:r>
            <a:r>
              <a:rPr lang="ru-RU" sz="2800" b="1" i="1" u="sng" dirty="0" smtClean="0">
                <a:solidFill>
                  <a:srgbClr val="7030A0"/>
                </a:solidFill>
              </a:rPr>
              <a:t>Дети с ОВЗ в группе продленного дня.</a:t>
            </a:r>
          </a:p>
          <a:p>
            <a:endParaRPr lang="ru-RU" sz="2400" b="1" i="1" u="sng" dirty="0" smtClean="0">
              <a:solidFill>
                <a:srgbClr val="002060"/>
              </a:solidFill>
            </a:endParaRPr>
          </a:p>
          <a:p>
            <a:r>
              <a:rPr lang="ru-RU" sz="2400" b="1" i="1" dirty="0" smtClean="0">
                <a:solidFill>
                  <a:srgbClr val="002060"/>
                </a:solidFill>
              </a:rPr>
              <a:t> У меня в ГПД есть дети одной группы:</a:t>
            </a:r>
          </a:p>
          <a:p>
            <a:r>
              <a:rPr lang="ru-RU" sz="2400" b="1" i="1" dirty="0" smtClean="0">
                <a:solidFill>
                  <a:srgbClr val="002060"/>
                </a:solidFill>
              </a:rPr>
              <a:t>-   С  нарушением речи  (работаем вместе со школьным логопедом)</a:t>
            </a:r>
          </a:p>
          <a:p>
            <a:pPr>
              <a:buFontTx/>
              <a:buChar char="-"/>
            </a:pPr>
            <a:endParaRPr lang="ru-RU" sz="2400" b="1" i="1" dirty="0" smtClean="0">
              <a:solidFill>
                <a:srgbClr val="002060"/>
              </a:solidFill>
            </a:endParaRPr>
          </a:p>
          <a:p>
            <a:r>
              <a:rPr lang="ru-RU" sz="2400" b="1" i="1" dirty="0" smtClean="0">
                <a:solidFill>
                  <a:srgbClr val="002060"/>
                </a:solidFill>
              </a:rPr>
              <a:t>В своей работе с детьми я применяю следующие упражнения из комплекса «Гимнастика мозга»:</a:t>
            </a:r>
          </a:p>
          <a:p>
            <a:r>
              <a:rPr lang="ru-RU" sz="2400" b="1" i="1" dirty="0" smtClean="0">
                <a:solidFill>
                  <a:srgbClr val="002060"/>
                </a:solidFill>
              </a:rPr>
              <a:t>1. «Колечко»</a:t>
            </a:r>
          </a:p>
          <a:p>
            <a:r>
              <a:rPr lang="ru-RU" sz="2400" b="1" i="1" dirty="0" smtClean="0">
                <a:solidFill>
                  <a:srgbClr val="002060"/>
                </a:solidFill>
              </a:rPr>
              <a:t>2. «</a:t>
            </a:r>
            <a:r>
              <a:rPr lang="ru-RU" sz="2400" b="1" i="1" dirty="0" err="1" smtClean="0">
                <a:solidFill>
                  <a:srgbClr val="002060"/>
                </a:solidFill>
              </a:rPr>
              <a:t>Кулак+ребро+ладонь</a:t>
            </a:r>
            <a:r>
              <a:rPr lang="ru-RU" sz="2400" b="1" i="1" dirty="0" smtClean="0">
                <a:solidFill>
                  <a:srgbClr val="002060"/>
                </a:solidFill>
              </a:rPr>
              <a:t>»</a:t>
            </a:r>
          </a:p>
          <a:p>
            <a:r>
              <a:rPr lang="ru-RU" sz="2400" b="1" i="1" dirty="0" smtClean="0">
                <a:solidFill>
                  <a:srgbClr val="002060"/>
                </a:solidFill>
              </a:rPr>
              <a:t> 3. «</a:t>
            </a:r>
            <a:r>
              <a:rPr lang="ru-RU" sz="2400" b="1" i="1" dirty="0" err="1" smtClean="0">
                <a:solidFill>
                  <a:srgbClr val="002060"/>
                </a:solidFill>
              </a:rPr>
              <a:t>Ухо+нос</a:t>
            </a:r>
            <a:r>
              <a:rPr lang="ru-RU" sz="2400" b="1" i="1" dirty="0" smtClean="0">
                <a:solidFill>
                  <a:srgbClr val="002060"/>
                </a:solidFill>
              </a:rPr>
              <a:t>»</a:t>
            </a:r>
          </a:p>
          <a:p>
            <a:r>
              <a:rPr lang="ru-RU" sz="2400" b="1" i="1" dirty="0" smtClean="0">
                <a:solidFill>
                  <a:srgbClr val="002060"/>
                </a:solidFill>
              </a:rPr>
              <a:t>4. «Горизонтальная восьмерка»</a:t>
            </a:r>
          </a:p>
          <a:p>
            <a:r>
              <a:rPr lang="ru-RU" sz="2400" b="1" i="1" dirty="0" smtClean="0">
                <a:solidFill>
                  <a:srgbClr val="002060"/>
                </a:solidFill>
              </a:rPr>
              <a:t>5. «</a:t>
            </a:r>
            <a:r>
              <a:rPr lang="ru-RU" sz="2400" b="1" i="1" dirty="0" err="1" smtClean="0">
                <a:solidFill>
                  <a:srgbClr val="002060"/>
                </a:solidFill>
              </a:rPr>
              <a:t>Думательный</a:t>
            </a:r>
            <a:r>
              <a:rPr lang="ru-RU" sz="2400" b="1" i="1" dirty="0" smtClean="0">
                <a:solidFill>
                  <a:srgbClr val="002060"/>
                </a:solidFill>
              </a:rPr>
              <a:t> колпак»</a:t>
            </a:r>
          </a:p>
          <a:p>
            <a:r>
              <a:rPr lang="ru-RU" sz="2400" b="1" i="1" dirty="0" smtClean="0">
                <a:solidFill>
                  <a:srgbClr val="002060"/>
                </a:solidFill>
              </a:rPr>
              <a:t>6. «</a:t>
            </a:r>
            <a:r>
              <a:rPr lang="ru-RU" sz="2400" b="1" i="1" dirty="0" err="1" smtClean="0">
                <a:solidFill>
                  <a:srgbClr val="002060"/>
                </a:solidFill>
              </a:rPr>
              <a:t>Рука+нога</a:t>
            </a:r>
            <a:r>
              <a:rPr lang="ru-RU" sz="2400" b="1" i="1" dirty="0" smtClean="0">
                <a:solidFill>
                  <a:srgbClr val="002060"/>
                </a:solidFill>
              </a:rPr>
              <a:t>»</a:t>
            </a:r>
          </a:p>
          <a:p>
            <a:r>
              <a:rPr lang="ru-RU" sz="2400" b="1" i="1" dirty="0" smtClean="0">
                <a:solidFill>
                  <a:srgbClr val="002060"/>
                </a:solidFill>
              </a:rPr>
              <a:t>7. «Волшебные  </a:t>
            </a:r>
            <a:r>
              <a:rPr lang="ru-RU" sz="2400" b="1" i="1" dirty="0" err="1" smtClean="0">
                <a:solidFill>
                  <a:srgbClr val="002060"/>
                </a:solidFill>
              </a:rPr>
              <a:t>обводилки</a:t>
            </a:r>
            <a:r>
              <a:rPr lang="ru-RU" sz="2400" b="1" i="1" dirty="0" smtClean="0">
                <a:solidFill>
                  <a:srgbClr val="002060"/>
                </a:solidFill>
              </a:rPr>
              <a:t>» и др.</a:t>
            </a:r>
          </a:p>
          <a:p>
            <a:r>
              <a:rPr lang="ru-RU" sz="2400" b="1" i="1" dirty="0" smtClean="0">
                <a:solidFill>
                  <a:srgbClr val="002060"/>
                </a:solidFill>
              </a:rPr>
              <a:t>       </a:t>
            </a:r>
          </a:p>
          <a:p>
            <a:r>
              <a:rPr lang="ru-RU" sz="2400" b="1" i="1" dirty="0" smtClean="0">
                <a:solidFill>
                  <a:srgbClr val="002060"/>
                </a:solidFill>
              </a:rPr>
              <a:t>А  также конструктор-липучка «</a:t>
            </a:r>
            <a:r>
              <a:rPr lang="ru-RU" sz="2400" b="1" i="1" dirty="0" err="1" smtClean="0">
                <a:solidFill>
                  <a:srgbClr val="002060"/>
                </a:solidFill>
              </a:rPr>
              <a:t>Банчемс</a:t>
            </a:r>
            <a:r>
              <a:rPr lang="ru-RU" sz="2400" b="1" i="1" dirty="0" smtClean="0">
                <a:solidFill>
                  <a:srgbClr val="002060"/>
                </a:solidFill>
              </a:rPr>
              <a:t>»</a:t>
            </a:r>
          </a:p>
          <a:p>
            <a:r>
              <a:rPr lang="ru-RU" sz="2400" b="1" i="1" dirty="0" smtClean="0">
                <a:solidFill>
                  <a:srgbClr val="002060"/>
                </a:solidFill>
              </a:rPr>
              <a:t>                              и многое другое</a:t>
            </a:r>
          </a:p>
          <a:p>
            <a:pPr>
              <a:buFontTx/>
              <a:buChar char="-"/>
            </a:pPr>
            <a:endParaRPr lang="ru-RU" sz="2000" i="1" dirty="0" smtClean="0">
              <a:solidFill>
                <a:srgbClr val="C00000"/>
              </a:solidFill>
            </a:endParaRPr>
          </a:p>
          <a:p>
            <a:r>
              <a:rPr lang="ru-RU" sz="2000" i="1" dirty="0" smtClean="0">
                <a:solidFill>
                  <a:srgbClr val="C00000"/>
                </a:solidFill>
              </a:rPr>
              <a:t> </a:t>
            </a:r>
          </a:p>
          <a:p>
            <a:endParaRPr lang="ru-RU" sz="2000" dirty="0">
              <a:solidFill>
                <a:srgbClr val="C00000"/>
              </a:solidFill>
            </a:endParaRPr>
          </a:p>
        </p:txBody>
      </p:sp>
      <p:pic>
        <p:nvPicPr>
          <p:cNvPr id="3" name="Рисунок 2" descr="http://www.psychologos.ru/images/articles/showcases/498gq2av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611816" y="2696600"/>
            <a:ext cx="4965162" cy="3040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801858" y="358925"/>
            <a:ext cx="11390142" cy="2677656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Helvetica"/>
                <a:ea typeface="Times New Roman" pitchFamily="18" charset="0"/>
                <a:cs typeface="Arial" pitchFamily="34" charset="0"/>
              </a:rPr>
              <a:t>                          Гимнастика мозга —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Helvetica"/>
                <a:ea typeface="Times New Roman" pitchFamily="18" charset="0"/>
                <a:cs typeface="Arial" pitchFamily="34" charset="0"/>
              </a:rPr>
              <a:t>коррекционно-развивающий метод, предложенный Полом </a:t>
            </a:r>
            <a:r>
              <a:rPr kumimoji="0" lang="ru-RU" sz="2800" b="1" i="1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Helvetica"/>
                <a:ea typeface="Times New Roman" pitchFamily="18" charset="0"/>
                <a:cs typeface="Arial" pitchFamily="34" charset="0"/>
              </a:rPr>
              <a:t>Дэннисоном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Helvetica"/>
                <a:ea typeface="Times New Roman" pitchFamily="18" charset="0"/>
                <a:cs typeface="Arial" pitchFamily="34" charset="0"/>
              </a:rPr>
              <a:t> в 60-х годах прошлого столетия.</a:t>
            </a:r>
            <a:endParaRPr kumimoji="0" lang="ru-RU" sz="2800" b="0" i="1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Helvetica"/>
                <a:ea typeface="Times New Roman" pitchFamily="18" charset="0"/>
                <a:cs typeface="Arial" pitchFamily="34" charset="0"/>
              </a:rPr>
              <a:t>Пол </a:t>
            </a:r>
            <a:r>
              <a:rPr kumimoji="0" lang="ru-RU" sz="2800" b="1" i="1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Helvetica"/>
                <a:ea typeface="Times New Roman" pitchFamily="18" charset="0"/>
                <a:cs typeface="Arial" pitchFamily="34" charset="0"/>
              </a:rPr>
              <a:t>Дэннисон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Helvetica"/>
                <a:ea typeface="Times New Roman" pitchFamily="18" charset="0"/>
                <a:cs typeface="Arial" pitchFamily="34" charset="0"/>
              </a:rPr>
              <a:t>, будучи педагогом по образованию, успешно применил свои знания в области </a:t>
            </a:r>
            <a:r>
              <a:rPr kumimoji="0" lang="ru-RU" sz="2800" b="1" i="1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Helvetica"/>
                <a:ea typeface="Times New Roman" pitchFamily="18" charset="0"/>
                <a:cs typeface="Arial" pitchFamily="34" charset="0"/>
              </a:rPr>
              <a:t>кинезиологии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Helvetica"/>
                <a:ea typeface="Times New Roman" pitchFamily="18" charset="0"/>
                <a:cs typeface="Arial" pitchFamily="34" charset="0"/>
              </a:rPr>
              <a:t> в отношении детей, диагностированных</a:t>
            </a:r>
            <a:r>
              <a:rPr lang="ru-RU" sz="2800" b="1" i="1" dirty="0" smtClean="0">
                <a:solidFill>
                  <a:srgbClr val="002060"/>
                </a:solidFill>
                <a:latin typeface="Helvetica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Helvetica"/>
                <a:ea typeface="Times New Roman" pitchFamily="18" charset="0"/>
                <a:cs typeface="Arial" pitchFamily="34" charset="0"/>
              </a:rPr>
              <a:t> как «неспособные к обучению».</a:t>
            </a:r>
            <a:endParaRPr kumimoji="0" lang="ru-RU" sz="2800" b="0" i="1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7" name="Picture 3" descr="http://psihocentr.ru/wp-content/uploads/2014/09/mozg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39662" y="3225311"/>
            <a:ext cx="4048125" cy="32575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834</TotalTime>
  <Words>764</Words>
  <Application>Microsoft Office PowerPoint</Application>
  <PresentationFormat>Произвольный</PresentationFormat>
  <Paragraphs>88</Paragraphs>
  <Slides>33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33</vt:i4>
      </vt:variant>
    </vt:vector>
  </HeadingPairs>
  <TitlesOfParts>
    <vt:vector size="34" baseType="lpstr">
      <vt:lpstr>Апекс</vt:lpstr>
      <vt:lpstr>     «Дети  с  ограниченными   возможностями здоровья в группе продленного дня»     </vt:lpstr>
      <vt:lpstr>Внимание!  Дети с ограниченными возможностями здоровья</vt:lpstr>
      <vt:lpstr>Основная классификация делит детей с овз на следующие группы:  с расстройством поведения и общения с нарушениями слуха с нарушениями зрения с нарушениями речи с изменениями опорно – двигательного аппарата с отсталостью умственного развития с задержкой психического развития комплексные нарушения</vt:lpstr>
      <vt:lpstr>Принципы обучения  - Психологическая безопасность - Помощь в приспособлении к окружающим условиям - Единство совместной деятельности - Мотивирование ребенка к учебному процессу </vt:lpstr>
      <vt:lpstr>Инклюзивное образование –  включение и участие детей и подростков с ограниченными возможностями в образовательном процессе обычной школы  </vt:lpstr>
      <vt:lpstr>Новый подход к образованию</vt:lpstr>
      <vt:lpstr>Включенное образование базируется на принципах: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Список литературы</vt:lpstr>
      <vt:lpstr>Слайд 33</vt:lpstr>
    </vt:vector>
  </TitlesOfParts>
  <Manager>Наталья</Manager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Внимание!  Дети с ограниченными возможностями здоровья</dc:title>
  <dc:creator>Наталья</dc:creator>
  <cp:lastModifiedBy>1</cp:lastModifiedBy>
  <cp:revision>65</cp:revision>
  <dcterms:created xsi:type="dcterms:W3CDTF">2015-10-23T02:09:26Z</dcterms:created>
  <dcterms:modified xsi:type="dcterms:W3CDTF">2017-08-28T14:40:05Z</dcterms:modified>
</cp:coreProperties>
</file>