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7"/>
  </p:notesMasterIdLst>
  <p:sldIdLst>
    <p:sldId id="256" r:id="rId2"/>
    <p:sldId id="276" r:id="rId3"/>
    <p:sldId id="277" r:id="rId4"/>
    <p:sldId id="280" r:id="rId5"/>
    <p:sldId id="278" r:id="rId6"/>
    <p:sldId id="279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2" r:id="rId22"/>
    <p:sldId id="271" r:id="rId23"/>
    <p:sldId id="273" r:id="rId24"/>
    <p:sldId id="274" r:id="rId25"/>
    <p:sldId id="275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1F0F6"/>
    <a:srgbClr val="FF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421" autoAdjust="0"/>
    <p:restoredTop sz="94660"/>
  </p:normalViewPr>
  <p:slideViewPr>
    <p:cSldViewPr>
      <p:cViewPr varScale="1">
        <p:scale>
          <a:sx n="87" d="100"/>
          <a:sy n="87" d="100"/>
        </p:scale>
        <p:origin x="-1368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36925C6-C005-46D8-8ACC-7810F79F8A71}" type="datetimeFigureOut">
              <a:rPr lang="ru-RU" smtClean="0"/>
              <a:t>28.08.2017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16FA96F-5C61-49D7-8800-230EBA96346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26386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6FA96F-5C61-49D7-8800-230EBA963462}" type="slidenum">
              <a:rPr lang="ru-RU" smtClean="0"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27450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D5A6BF-AB8C-4754-A546-FD0C6D9F7430}" type="datetime1">
              <a:rPr lang="ru-RU" smtClean="0"/>
              <a:t>28.08.2017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143555E-20FF-4FE2-852F-1AC24C6AA537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C86DF9-F380-4E97-A2A6-6F2A2FDD38D9}" type="datetime1">
              <a:rPr lang="ru-RU" smtClean="0"/>
              <a:t>28.08.2017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3555E-20FF-4FE2-852F-1AC24C6AA53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9CEAAC-77C4-4CAC-A341-C383DBDE7B69}" type="datetime1">
              <a:rPr lang="ru-RU" smtClean="0"/>
              <a:t>28.08.2017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3555E-20FF-4FE2-852F-1AC24C6AA53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718264-4952-4A63-AF41-F7264C30D683}" type="datetime1">
              <a:rPr lang="ru-RU" smtClean="0"/>
              <a:t>28.08.2017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3555E-20FF-4FE2-852F-1AC24C6AA53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7D47A4-5718-4E47-8815-852525809ABB}" type="datetime1">
              <a:rPr lang="ru-RU" smtClean="0"/>
              <a:t>28.08.2017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3555E-20FF-4FE2-852F-1AC24C6AA537}" type="slidenum">
              <a:rPr lang="ru-RU" smtClean="0"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45FD1C-54EC-4041-86D0-ADDFF884EE8B}" type="datetime1">
              <a:rPr lang="ru-RU" smtClean="0"/>
              <a:t>28.08.2017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3555E-20FF-4FE2-852F-1AC24C6AA537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393B4-18ED-48A4-AB32-714165BC85CD}" type="datetime1">
              <a:rPr lang="ru-RU" smtClean="0"/>
              <a:t>28.08.2017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3555E-20FF-4FE2-852F-1AC24C6AA537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BF697D-7832-4A4F-A2A6-E6687E7D455D}" type="datetime1">
              <a:rPr lang="ru-RU" smtClean="0"/>
              <a:t>28.08.2017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3555E-20FF-4FE2-852F-1AC24C6AA53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F740AE-3895-449E-96C5-CD260DF99F32}" type="datetime1">
              <a:rPr lang="ru-RU" smtClean="0"/>
              <a:t>28.08.2017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3555E-20FF-4FE2-852F-1AC24C6AA53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98F92B-2100-4068-BB17-BF66783E5175}" type="datetime1">
              <a:rPr lang="ru-RU" smtClean="0"/>
              <a:t>28.08.2017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3555E-20FF-4FE2-852F-1AC24C6AA53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49634F-95BA-4908-8FB6-74DB6F1DE4E3}" type="datetime1">
              <a:rPr lang="ru-RU" smtClean="0"/>
              <a:t>28.08.2017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3555E-20FF-4FE2-852F-1AC24C6AA53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E9EFF"/>
            </a:gs>
            <a:gs pos="13000">
              <a:srgbClr val="85C2FF"/>
            </a:gs>
            <a:gs pos="70000">
              <a:srgbClr val="C4D6EB"/>
            </a:gs>
            <a:gs pos="97000">
              <a:srgbClr val="FFEBFA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D1BAB741-279D-402F-9AD2-98BCE2EE0536}" type="datetime1">
              <a:rPr lang="ru-RU" smtClean="0"/>
              <a:t>28.08.2017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6143555E-20FF-4FE2-852F-1AC24C6AA537}" type="slidenum">
              <a:rPr lang="ru-RU" smtClean="0"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 dt="0"/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slide" Target="slide17.xml"/><Relationship Id="rId13" Type="http://schemas.openxmlformats.org/officeDocument/2006/relationships/slide" Target="slide22.xml"/><Relationship Id="rId3" Type="http://schemas.openxmlformats.org/officeDocument/2006/relationships/slide" Target="slide12.xml"/><Relationship Id="rId7" Type="http://schemas.openxmlformats.org/officeDocument/2006/relationships/slide" Target="slide16.xml"/><Relationship Id="rId12" Type="http://schemas.openxmlformats.org/officeDocument/2006/relationships/slide" Target="slide21.xml"/><Relationship Id="rId2" Type="http://schemas.openxmlformats.org/officeDocument/2006/relationships/slide" Target="slide11.xml"/><Relationship Id="rId1" Type="http://schemas.openxmlformats.org/officeDocument/2006/relationships/slideLayout" Target="../slideLayouts/slideLayout2.xml"/><Relationship Id="rId6" Type="http://schemas.openxmlformats.org/officeDocument/2006/relationships/slide" Target="slide15.xml"/><Relationship Id="rId11" Type="http://schemas.openxmlformats.org/officeDocument/2006/relationships/slide" Target="slide20.xml"/><Relationship Id="rId5" Type="http://schemas.openxmlformats.org/officeDocument/2006/relationships/slide" Target="slide14.xml"/><Relationship Id="rId15" Type="http://schemas.openxmlformats.org/officeDocument/2006/relationships/slide" Target="slide25.xml"/><Relationship Id="rId10" Type="http://schemas.openxmlformats.org/officeDocument/2006/relationships/slide" Target="slide19.xml"/><Relationship Id="rId4" Type="http://schemas.openxmlformats.org/officeDocument/2006/relationships/slide" Target="slide13.xml"/><Relationship Id="rId9" Type="http://schemas.openxmlformats.org/officeDocument/2006/relationships/slide" Target="slide18.xml"/><Relationship Id="rId14" Type="http://schemas.openxmlformats.org/officeDocument/2006/relationships/slide" Target="slide2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10.xml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slide" Target="slide10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10.xml"/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10.xm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" Target="slide10.xml"/><Relationship Id="rId2" Type="http://schemas.openxmlformats.org/officeDocument/2006/relationships/image" Target="../media/image90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0.png"/><Relationship Id="rId1" Type="http://schemas.openxmlformats.org/officeDocument/2006/relationships/slideLayout" Target="../slideLayouts/slideLayout2.xml"/><Relationship Id="rId4" Type="http://schemas.openxmlformats.org/officeDocument/2006/relationships/slide" Target="slide10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slide" Target="slide10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slide" Target="slide10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slide" Target="slide10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4" Type="http://schemas.openxmlformats.org/officeDocument/2006/relationships/slide" Target="slide10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" Target="slide10.xml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" Target="slide10.xml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57" y="0"/>
            <a:ext cx="9144000" cy="2088232"/>
          </a:xfrm>
        </p:spPr>
        <p:txBody>
          <a:bodyPr/>
          <a:lstStyle/>
          <a:p>
            <a:r>
              <a:rPr lang="ru-RU" sz="4400" dirty="0" smtClean="0">
                <a:solidFill>
                  <a:schemeClr val="tx2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Решение показательных </a:t>
            </a:r>
            <a:br>
              <a:rPr lang="ru-RU" sz="4400" dirty="0" smtClean="0">
                <a:solidFill>
                  <a:schemeClr val="tx2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400" dirty="0" smtClean="0">
                <a:solidFill>
                  <a:schemeClr val="tx2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уравнений и неравенств.</a:t>
            </a:r>
            <a:endParaRPr lang="ru-RU" sz="4000" dirty="0">
              <a:solidFill>
                <a:schemeClr val="tx2">
                  <a:lumMod val="50000"/>
                </a:schemeClr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3555E-20FF-4FE2-852F-1AC24C6AA537}" type="slidenum">
              <a:rPr lang="ru-RU" smtClean="0"/>
              <a:t>1</a:t>
            </a:fld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-3504" y="2636912"/>
            <a:ext cx="9328031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2800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 урока: </a:t>
            </a:r>
          </a:p>
          <a:p>
            <a:pPr lvl="0"/>
            <a:r>
              <a:rPr lang="ru-RU" sz="2800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Обобщение </a:t>
            </a:r>
            <a:r>
              <a:rPr lang="ru-RU" sz="2800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систематизация </a:t>
            </a:r>
            <a:r>
              <a:rPr lang="ru-RU" sz="2800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знаний по теме </a:t>
            </a:r>
          </a:p>
          <a:p>
            <a:pPr lvl="0"/>
            <a:r>
              <a:rPr lang="ru-RU" sz="2800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«Показательные уравнения и неравенства».</a:t>
            </a:r>
          </a:p>
          <a:p>
            <a:pPr lvl="0"/>
            <a:r>
              <a:rPr lang="ru-RU" sz="2800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Закрепление  навыка решения показательных уравнений </a:t>
            </a:r>
          </a:p>
          <a:p>
            <a:pPr lvl="0"/>
            <a:r>
              <a:rPr lang="ru-RU" sz="2800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трех типов:</a:t>
            </a:r>
            <a:r>
              <a:rPr lang="ru-RU" sz="2800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приведением к одному основанию, вынесением </a:t>
            </a:r>
          </a:p>
          <a:p>
            <a:pPr lvl="0"/>
            <a:r>
              <a:rPr lang="ru-RU" sz="2800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общего </a:t>
            </a:r>
            <a:r>
              <a:rPr lang="ru-RU" sz="2800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множителя  </a:t>
            </a:r>
            <a:r>
              <a:rPr lang="ru-RU" sz="2800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sz="2800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 сведением к </a:t>
            </a:r>
            <a:r>
              <a:rPr lang="ru-RU" sz="2800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квадратному.</a:t>
            </a:r>
          </a:p>
          <a:p>
            <a:pPr lvl="0"/>
            <a:r>
              <a:rPr lang="ru-RU" sz="2800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Закрепление  </a:t>
            </a:r>
            <a:r>
              <a:rPr lang="ru-RU" sz="2800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навыка решения </a:t>
            </a:r>
            <a:r>
              <a:rPr lang="ru-RU" sz="2800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простейших показательных</a:t>
            </a:r>
          </a:p>
          <a:p>
            <a:r>
              <a:rPr lang="ru-RU" sz="2800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неравенств.</a:t>
            </a:r>
            <a:endParaRPr lang="ru-RU" sz="2800" dirty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endParaRPr lang="ru-RU" sz="2800" dirty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85653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20688"/>
          </a:xfrm>
        </p:spPr>
        <p:txBody>
          <a:bodyPr/>
          <a:lstStyle/>
          <a:p>
            <a:r>
              <a:rPr lang="ru-RU" sz="3600" dirty="0" smtClean="0"/>
              <a:t>Проверь себя!</a:t>
            </a:r>
            <a:endParaRPr lang="ru-RU" sz="36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3555E-20FF-4FE2-852F-1AC24C6AA537}" type="slidenum">
              <a:rPr lang="ru-RU" smtClean="0"/>
              <a:t>10</a:t>
            </a:fld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539552" y="980728"/>
            <a:ext cx="1584176" cy="1512168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33CC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2" action="ppaction://hlinksldjump"/>
              </a:rPr>
              <a:t>1</a:t>
            </a:r>
            <a:endParaRPr lang="ru-RU" sz="3600" b="1" dirty="0" smtClean="0">
              <a:solidFill>
                <a:srgbClr val="FF33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600" b="1" dirty="0" smtClean="0">
                <a:solidFill>
                  <a:srgbClr val="FF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«5»</a:t>
            </a:r>
            <a:endParaRPr lang="ru-RU" sz="3600" b="1" dirty="0">
              <a:solidFill>
                <a:srgbClr val="FF33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740901" y="990870"/>
            <a:ext cx="1584176" cy="1512168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33CC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3" action="ppaction://hlinksldjump"/>
              </a:rPr>
              <a:t>2</a:t>
            </a:r>
            <a:endParaRPr lang="ru-RU" sz="3600" b="1" dirty="0" smtClean="0">
              <a:solidFill>
                <a:srgbClr val="FF33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600" b="1" dirty="0">
                <a:solidFill>
                  <a:srgbClr val="FF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«5</a:t>
            </a:r>
            <a:r>
              <a:rPr lang="ru-RU" sz="3600" b="1" dirty="0" smtClean="0">
                <a:solidFill>
                  <a:srgbClr val="FF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sz="3600" b="1" dirty="0">
              <a:solidFill>
                <a:srgbClr val="FF33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860032" y="979308"/>
            <a:ext cx="1584176" cy="1512168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33CC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4" action="ppaction://hlinksldjump"/>
              </a:rPr>
              <a:t>3</a:t>
            </a:r>
            <a:endParaRPr lang="ru-RU" sz="3600" b="1" dirty="0" smtClean="0">
              <a:solidFill>
                <a:srgbClr val="FF33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600" b="1" dirty="0">
                <a:solidFill>
                  <a:srgbClr val="FF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«5</a:t>
            </a:r>
            <a:r>
              <a:rPr lang="ru-RU" sz="3600" b="1" dirty="0" smtClean="0">
                <a:solidFill>
                  <a:srgbClr val="FF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sz="3600" b="1" dirty="0">
              <a:solidFill>
                <a:srgbClr val="FF33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7020272" y="964906"/>
            <a:ext cx="1584176" cy="1512168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33CC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5" action="ppaction://hlinksldjump"/>
              </a:rPr>
              <a:t>4</a:t>
            </a:r>
            <a:endParaRPr lang="ru-RU" sz="3600" b="1" dirty="0" smtClean="0">
              <a:solidFill>
                <a:srgbClr val="FF33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600" b="1" dirty="0">
                <a:solidFill>
                  <a:srgbClr val="FF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«5</a:t>
            </a:r>
            <a:r>
              <a:rPr lang="ru-RU" sz="3600" b="1" dirty="0" smtClean="0">
                <a:solidFill>
                  <a:srgbClr val="FF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sz="3600" b="1" dirty="0">
              <a:solidFill>
                <a:srgbClr val="FF33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539552" y="2708920"/>
            <a:ext cx="1584176" cy="1512168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33CC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6" action="ppaction://hlinksldjump"/>
              </a:rPr>
              <a:t>5</a:t>
            </a:r>
            <a:endParaRPr lang="ru-RU" sz="3600" b="1" dirty="0" smtClean="0">
              <a:solidFill>
                <a:srgbClr val="FF33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600" b="1" dirty="0">
                <a:solidFill>
                  <a:srgbClr val="FF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sz="3600" b="1" dirty="0" smtClean="0">
                <a:solidFill>
                  <a:srgbClr val="FF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«4»</a:t>
            </a:r>
            <a:endParaRPr lang="ru-RU" sz="3600" b="1" dirty="0">
              <a:solidFill>
                <a:srgbClr val="FF33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2740901" y="2715547"/>
            <a:ext cx="1584176" cy="1512168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33CC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7" action="ppaction://hlinksldjump"/>
              </a:rPr>
              <a:t>6</a:t>
            </a:r>
            <a:endParaRPr lang="ru-RU" sz="3600" b="1" dirty="0" smtClean="0">
              <a:solidFill>
                <a:srgbClr val="FF33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600" b="1" dirty="0">
                <a:solidFill>
                  <a:srgbClr val="FF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«4»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4881736" y="2729813"/>
            <a:ext cx="1584176" cy="1512168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>
                <a:solidFill>
                  <a:srgbClr val="FF33CC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8" action="ppaction://hlinksldjump"/>
              </a:rPr>
              <a:t>7</a:t>
            </a:r>
            <a:r>
              <a:rPr lang="ru-RU" sz="3600" b="1" dirty="0">
                <a:solidFill>
                  <a:srgbClr val="FF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sz="3600" b="1" dirty="0" smtClean="0">
              <a:solidFill>
                <a:srgbClr val="FF33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600" b="1" dirty="0" smtClean="0">
                <a:solidFill>
                  <a:srgbClr val="FF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sz="3600" b="1" dirty="0">
                <a:solidFill>
                  <a:srgbClr val="FF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«4</a:t>
            </a:r>
            <a:r>
              <a:rPr lang="ru-RU" sz="3600" b="1" dirty="0" smtClean="0">
                <a:solidFill>
                  <a:srgbClr val="FF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sz="3600" b="1" dirty="0">
              <a:solidFill>
                <a:srgbClr val="FF33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7020272" y="2715547"/>
            <a:ext cx="1584176" cy="1512168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33CC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9" action="ppaction://hlinksldjump"/>
              </a:rPr>
              <a:t>8</a:t>
            </a:r>
            <a:endParaRPr lang="ru-RU" sz="3600" b="1" dirty="0" smtClean="0">
              <a:solidFill>
                <a:srgbClr val="FF33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600" b="1" dirty="0">
                <a:solidFill>
                  <a:srgbClr val="FF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«4»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539552" y="4615273"/>
            <a:ext cx="1584176" cy="1512168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33CC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10" action="ppaction://hlinksldjump"/>
              </a:rPr>
              <a:t>9</a:t>
            </a:r>
            <a:endParaRPr lang="ru-RU" sz="3600" b="1" dirty="0" smtClean="0">
              <a:solidFill>
                <a:srgbClr val="FF33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600" b="1" dirty="0">
                <a:solidFill>
                  <a:srgbClr val="FF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sz="3600" b="1" dirty="0" smtClean="0">
                <a:solidFill>
                  <a:srgbClr val="FF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«3»</a:t>
            </a:r>
            <a:endParaRPr lang="ru-RU" sz="3600" b="1" dirty="0">
              <a:solidFill>
                <a:srgbClr val="FF33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2740901" y="4590730"/>
            <a:ext cx="1584176" cy="1512168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33CC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11" action="ppaction://hlinksldjump"/>
              </a:rPr>
              <a:t>10</a:t>
            </a:r>
            <a:endParaRPr lang="ru-RU" sz="3600" b="1" dirty="0" smtClean="0">
              <a:solidFill>
                <a:srgbClr val="FF33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600" b="1" dirty="0" smtClean="0">
                <a:solidFill>
                  <a:srgbClr val="FF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sz="3600" b="1" dirty="0">
                <a:solidFill>
                  <a:srgbClr val="FF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«3</a:t>
            </a:r>
            <a:r>
              <a:rPr lang="ru-RU" sz="3600" b="1" dirty="0" smtClean="0">
                <a:solidFill>
                  <a:srgbClr val="FF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4881736" y="4581128"/>
            <a:ext cx="1584176" cy="1512168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33CC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12" action="ppaction://hlinksldjump"/>
              </a:rPr>
              <a:t>11</a:t>
            </a:r>
            <a:endParaRPr lang="ru-RU" sz="3600" b="1" dirty="0" smtClean="0">
              <a:solidFill>
                <a:srgbClr val="FF33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600" b="1" dirty="0">
                <a:solidFill>
                  <a:srgbClr val="FF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«3</a:t>
            </a:r>
            <a:r>
              <a:rPr lang="ru-RU" sz="3600" b="1" dirty="0" smtClean="0">
                <a:solidFill>
                  <a:srgbClr val="FF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sz="3600" b="1" dirty="0">
              <a:solidFill>
                <a:srgbClr val="FF33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7020272" y="4574976"/>
            <a:ext cx="1584176" cy="1512168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33CC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13" action="ppaction://hlinksldjump"/>
              </a:rPr>
              <a:t>12</a:t>
            </a:r>
            <a:endParaRPr lang="ru-RU" sz="3600" b="1" dirty="0" smtClean="0">
              <a:solidFill>
                <a:srgbClr val="FF33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600" b="1" dirty="0" smtClean="0">
                <a:solidFill>
                  <a:srgbClr val="FF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sz="3600" b="1" dirty="0">
                <a:solidFill>
                  <a:srgbClr val="FF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«3</a:t>
            </a:r>
            <a:r>
              <a:rPr lang="ru-RU" sz="3600" b="1" dirty="0" smtClean="0">
                <a:solidFill>
                  <a:srgbClr val="FF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7351092" y="6453336"/>
            <a:ext cx="508473" cy="276999"/>
          </a:xfrm>
          <a:prstGeom prst="rect">
            <a:avLst/>
          </a:prstGeom>
          <a:noFill/>
          <a:ln w="9525"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ru-RU" sz="1200" dirty="0" smtClean="0">
                <a:solidFill>
                  <a:schemeClr val="tx2">
                    <a:lumMod val="60000"/>
                    <a:lumOff val="40000"/>
                  </a:schemeClr>
                </a:solidFill>
                <a:hlinkClick r:id="rId14" action="ppaction://hlinksldjump"/>
              </a:rPr>
              <a:t>р.гр.</a:t>
            </a:r>
            <a:endParaRPr lang="ru-RU" sz="12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7956376" y="6453335"/>
            <a:ext cx="417102" cy="276999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ru-RU" sz="1200" dirty="0" smtClean="0">
                <a:solidFill>
                  <a:schemeClr val="tx2">
                    <a:lumMod val="60000"/>
                    <a:lumOff val="40000"/>
                  </a:schemeClr>
                </a:solidFill>
                <a:hlinkClick r:id="rId15" action="ppaction://hlinksldjump"/>
              </a:rPr>
              <a:t>Д/з</a:t>
            </a:r>
            <a:endParaRPr lang="ru-RU" sz="12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5567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ru-RU" sz="3200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Решите уравнение:</a:t>
                </a: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ru-RU" sz="3200" i="1" smtClean="0">
                            <a:solidFill>
                              <a:schemeClr val="tx1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ru-RU" sz="3200" b="0" i="1" smtClean="0">
                            <a:solidFill>
                              <a:schemeClr val="tx1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3</m:t>
                        </m:r>
                      </m:e>
                      <m:sup>
                        <m:r>
                          <a:rPr lang="ru-RU" sz="3200" b="0" i="1" smtClean="0">
                            <a:solidFill>
                              <a:schemeClr val="tx1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2х</m:t>
                        </m:r>
                      </m:sup>
                    </m:sSup>
                  </m:oMath>
                </a14:m>
                <a:r>
                  <a:rPr lang="ru-RU" sz="3200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- 2</a:t>
                </a:r>
                <a14:m>
                  <m:oMath xmlns:m="http://schemas.openxmlformats.org/officeDocument/2006/math">
                    <m:r>
                      <a:rPr lang="ru-RU" sz="3200" i="1" dirty="0" smtClean="0">
                        <a:solidFill>
                          <a:schemeClr val="tx1"/>
                        </a:solidFill>
                        <a:latin typeface="Cambria Math"/>
                        <a:ea typeface="Cambria Math"/>
                        <a:cs typeface="Times New Roman" panose="02020603050405020304" pitchFamily="18" charset="0"/>
                      </a:rPr>
                      <m:t>∙</m:t>
                    </m:r>
                    <m:sSup>
                      <m:sSupPr>
                        <m:ctrlPr>
                          <a:rPr lang="ru-RU" sz="3200" i="1" dirty="0" smtClean="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ru-RU" sz="3200" b="0" i="1" dirty="0" smtClean="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  <m:t>3</m:t>
                        </m:r>
                      </m:e>
                      <m:sup>
                        <m:r>
                          <a:rPr lang="ru-RU" sz="3200" b="0" i="1" dirty="0" smtClean="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  <m:t>2х−1</m:t>
                        </m:r>
                      </m:sup>
                    </m:sSup>
                  </m:oMath>
                </a14:m>
                <a:r>
                  <a:rPr lang="ru-RU" sz="3200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- 2</a:t>
                </a:r>
                <a14:m>
                  <m:oMath xmlns:m="http://schemas.openxmlformats.org/officeDocument/2006/math">
                    <m:r>
                      <a:rPr lang="ru-RU" sz="3200" i="1" smtClean="0">
                        <a:solidFill>
                          <a:schemeClr val="tx1"/>
                        </a:solidFill>
                        <a:latin typeface="Cambria Math"/>
                        <a:ea typeface="Cambria Math"/>
                        <a:cs typeface="Times New Roman" panose="02020603050405020304" pitchFamily="18" charset="0"/>
                      </a:rPr>
                      <m:t>∙</m:t>
                    </m:r>
                    <m:sSup>
                      <m:sSupPr>
                        <m:ctrlPr>
                          <a:rPr lang="ru-RU" sz="3200" i="1" smtClean="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ru-RU" sz="3200" b="0" i="1" smtClean="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  <m:t>3</m:t>
                        </m:r>
                      </m:e>
                      <m:sup>
                        <m:r>
                          <a:rPr lang="ru-RU" sz="3200" b="0" i="1" smtClean="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  <m:t>2х−2</m:t>
                        </m:r>
                      </m:sup>
                    </m:sSup>
                  </m:oMath>
                </a14:m>
                <a:r>
                  <a:rPr lang="ru-RU" sz="3200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= 1</a:t>
                </a:r>
                <a:endParaRPr lang="ru-RU" sz="32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852" t="-188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3555E-20FF-4FE2-852F-1AC24C6AA537}" type="slidenum">
              <a:rPr lang="ru-RU" smtClean="0"/>
              <a:t>11</a:t>
            </a:fld>
            <a:endParaRPr lang="ru-RU"/>
          </a:p>
        </p:txBody>
      </p:sp>
      <p:sp>
        <p:nvSpPr>
          <p:cNvPr id="2" name="TextBox 1"/>
          <p:cNvSpPr txBox="1"/>
          <p:nvPr/>
        </p:nvSpPr>
        <p:spPr>
          <a:xfrm>
            <a:off x="4283968" y="4140369"/>
            <a:ext cx="163615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Ответ: 1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Выгнутая вниз стрелка 4">
            <a:hlinkClick r:id="rId3" action="ppaction://hlinksldjump"/>
          </p:cNvPr>
          <p:cNvSpPr/>
          <p:nvPr/>
        </p:nvSpPr>
        <p:spPr>
          <a:xfrm>
            <a:off x="7534133" y="6309320"/>
            <a:ext cx="360040" cy="216024"/>
          </a:xfrm>
          <a:prstGeom prst="curvedUpArrow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65953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ru-RU" sz="3200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Решите уравнение:</a:t>
                </a: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ru-RU" sz="3200" i="1">
                            <a:solidFill>
                              <a:schemeClr val="tx1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ru-RU" sz="3200" b="0" i="1" smtClean="0">
                            <a:solidFill>
                              <a:schemeClr val="tx1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4</m:t>
                        </m:r>
                      </m:e>
                      <m:sup>
                        <m:r>
                          <a:rPr lang="ru-RU" sz="3200" i="1">
                            <a:solidFill>
                              <a:schemeClr val="tx1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х</m:t>
                        </m:r>
                      </m:sup>
                    </m:sSup>
                  </m:oMath>
                </a14:m>
                <a:r>
                  <a:rPr lang="ru-RU" sz="3200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-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3200" i="1" dirty="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ru-RU" sz="3200" b="0" i="1" dirty="0" smtClean="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  <m:t>2</m:t>
                        </m:r>
                      </m:e>
                      <m:sup>
                        <m:r>
                          <a:rPr lang="ru-RU" sz="3200" i="1" dirty="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  <m:t>х</m:t>
                        </m:r>
                        <m:r>
                          <a:rPr lang="ru-RU" sz="3200" b="0" i="1" dirty="0" smtClean="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  <m:t>+1</m:t>
                        </m:r>
                      </m:sup>
                    </m:sSup>
                  </m:oMath>
                </a14:m>
                <a:r>
                  <a:rPr lang="ru-RU" sz="32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ru-RU" sz="3200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- 48 </a:t>
                </a:r>
                <a:r>
                  <a:rPr lang="ru-RU" sz="32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 0</a:t>
                </a:r>
              </a:p>
              <a:p>
                <a:pPr marL="0" indent="0">
                  <a:buNone/>
                </a:pPr>
                <a:endParaRPr lang="ru-RU" sz="32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3"/>
                <a:stretch>
                  <a:fillRect l="-1852" t="-188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3555E-20FF-4FE2-852F-1AC24C6AA537}" type="slidenum">
              <a:rPr lang="ru-RU" smtClean="0"/>
              <a:t>12</a:t>
            </a:fld>
            <a:endParaRPr lang="ru-RU"/>
          </a:p>
        </p:txBody>
      </p:sp>
      <p:sp>
        <p:nvSpPr>
          <p:cNvPr id="2" name="TextBox 1"/>
          <p:cNvSpPr txBox="1"/>
          <p:nvPr/>
        </p:nvSpPr>
        <p:spPr>
          <a:xfrm>
            <a:off x="4427984" y="3933056"/>
            <a:ext cx="173874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Ответ: 3 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Выгнутая вниз стрелка 4">
            <a:hlinkClick r:id="rId4" action="ppaction://hlinksldjump"/>
          </p:cNvPr>
          <p:cNvSpPr/>
          <p:nvPr/>
        </p:nvSpPr>
        <p:spPr>
          <a:xfrm>
            <a:off x="7534133" y="6309320"/>
            <a:ext cx="360040" cy="216024"/>
          </a:xfrm>
          <a:prstGeom prst="curvedUpArrow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52233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ru-RU" sz="3200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Решите неравенство:</a:t>
                </a: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ru-RU" sz="3200" i="1" smtClean="0">
                            <a:solidFill>
                              <a:schemeClr val="tx1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ru-RU" sz="3200" b="0" i="1" smtClean="0">
                            <a:solidFill>
                              <a:schemeClr val="tx1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2</m:t>
                        </m:r>
                      </m:e>
                      <m:sup>
                        <m:r>
                          <a:rPr lang="ru-RU" sz="3200" b="0" i="1" smtClean="0">
                            <a:solidFill>
                              <a:schemeClr val="tx1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х+1</m:t>
                        </m:r>
                      </m:sup>
                    </m:sSup>
                  </m:oMath>
                </a14:m>
                <a:r>
                  <a:rPr lang="ru-RU" sz="3200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+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3200" i="1">
                            <a:solidFill>
                              <a:schemeClr val="tx1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ru-RU" sz="3200" i="1">
                            <a:solidFill>
                              <a:schemeClr val="tx1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2</m:t>
                        </m:r>
                      </m:e>
                      <m:sup>
                        <m:r>
                          <a:rPr lang="ru-RU" sz="3200" i="1">
                            <a:solidFill>
                              <a:schemeClr val="tx1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х</m:t>
                        </m:r>
                        <m:r>
                          <a:rPr lang="ru-RU" sz="3200" b="0" i="1" smtClean="0">
                            <a:solidFill>
                              <a:schemeClr val="tx1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ru-RU" sz="3200" i="1">
                            <a:solidFill>
                              <a:schemeClr val="tx1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1</m:t>
                        </m:r>
                      </m:sup>
                    </m:sSup>
                  </m:oMath>
                </a14:m>
                <a:r>
                  <a:rPr lang="ru-RU" sz="3200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+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3200" i="1">
                            <a:solidFill>
                              <a:schemeClr val="tx1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ru-RU" sz="3200" i="1">
                            <a:solidFill>
                              <a:schemeClr val="tx1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2</m:t>
                        </m:r>
                      </m:e>
                      <m:sup>
                        <m:r>
                          <a:rPr lang="ru-RU" sz="3200" i="1">
                            <a:solidFill>
                              <a:schemeClr val="tx1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х</m:t>
                        </m:r>
                      </m:sup>
                    </m:sSup>
                  </m:oMath>
                </a14:m>
                <a:r>
                  <a:rPr lang="en-US" sz="3200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&lt; 28</a:t>
                </a:r>
                <a:endParaRPr lang="ru-RU" sz="32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852" t="-188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3555E-20FF-4FE2-852F-1AC24C6AA537}" type="slidenum">
              <a:rPr lang="ru-RU" smtClean="0"/>
              <a:t>13</a:t>
            </a:fld>
            <a:endParaRPr lang="ru-RU"/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" name="TextBox 1"/>
          <p:cNvSpPr txBox="1"/>
          <p:nvPr/>
        </p:nvSpPr>
        <p:spPr>
          <a:xfrm>
            <a:off x="3851920" y="4221088"/>
            <a:ext cx="227735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Ответ: </a:t>
            </a: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x </a:t>
            </a:r>
            <a:r>
              <a:rPr lang="en-US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&lt;</a:t>
            </a: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3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Выгнутая вниз стрелка 5">
            <a:hlinkClick r:id="rId3" action="ppaction://hlinksldjump"/>
          </p:cNvPr>
          <p:cNvSpPr/>
          <p:nvPr/>
        </p:nvSpPr>
        <p:spPr>
          <a:xfrm>
            <a:off x="7534133" y="6309320"/>
            <a:ext cx="360040" cy="216024"/>
          </a:xfrm>
          <a:prstGeom prst="curvedUpArrow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59774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ru-RU" sz="3200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Решите неравенство:</a:t>
                </a:r>
                <a:endParaRPr lang="en-US" sz="3200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ru-RU" sz="3200" i="1">
                            <a:solidFill>
                              <a:schemeClr val="tx1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sz="3200" b="0" i="1" smtClean="0">
                            <a:solidFill>
                              <a:schemeClr val="tx1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3</m:t>
                        </m:r>
                      </m:e>
                      <m:sup>
                        <m:r>
                          <a:rPr lang="ru-RU" sz="3200" i="1">
                            <a:solidFill>
                              <a:schemeClr val="tx1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х</m:t>
                        </m:r>
                        <m:r>
                          <a:rPr lang="en-US" sz="3200" b="0" i="1" smtClean="0">
                            <a:solidFill>
                              <a:schemeClr val="tx1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ru-RU" sz="3200" i="1">
                            <a:solidFill>
                              <a:schemeClr val="tx1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1</m:t>
                        </m:r>
                      </m:sup>
                    </m:sSup>
                  </m:oMath>
                </a14:m>
                <a:r>
                  <a:rPr lang="ru-RU" sz="32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3200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-</a:t>
                </a:r>
                <a:r>
                  <a:rPr lang="ru-RU" sz="3200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3200" i="1">
                            <a:solidFill>
                              <a:schemeClr val="tx1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sz="3200" b="0" i="1" smtClean="0">
                            <a:solidFill>
                              <a:schemeClr val="tx1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3</m:t>
                        </m:r>
                      </m:e>
                      <m:sup>
                        <m:r>
                          <a:rPr lang="ru-RU" sz="3200" i="1">
                            <a:solidFill>
                              <a:schemeClr val="tx1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х</m:t>
                        </m:r>
                      </m:sup>
                    </m:sSup>
                  </m:oMath>
                </a14:m>
                <a:r>
                  <a:rPr lang="ru-RU" sz="32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+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3200" i="1">
                            <a:solidFill>
                              <a:schemeClr val="tx1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sz="3200" b="0" i="1" smtClean="0">
                            <a:solidFill>
                              <a:schemeClr val="tx1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3</m:t>
                        </m:r>
                      </m:e>
                      <m:sup>
                        <m:r>
                          <a:rPr lang="ru-RU" sz="3200" i="1">
                            <a:solidFill>
                              <a:schemeClr val="tx1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х</m:t>
                        </m:r>
                        <m:r>
                          <a:rPr lang="en-US" sz="3200" b="0" i="1" smtClean="0">
                            <a:solidFill>
                              <a:schemeClr val="tx1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+1</m:t>
                        </m:r>
                      </m:sup>
                    </m:sSup>
                  </m:oMath>
                </a14:m>
                <a:r>
                  <a:rPr lang="en-US" sz="32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3200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&gt; 63</a:t>
                </a:r>
                <a:endParaRPr lang="ru-RU" sz="32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endParaRPr lang="ru-RU" sz="32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852" t="-188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3555E-20FF-4FE2-852F-1AC24C6AA537}" type="slidenum">
              <a:rPr lang="ru-RU" smtClean="0"/>
              <a:t>14</a:t>
            </a:fld>
            <a:endParaRPr lang="ru-RU"/>
          </a:p>
        </p:txBody>
      </p:sp>
      <p:sp>
        <p:nvSpPr>
          <p:cNvPr id="2" name="TextBox 1"/>
          <p:cNvSpPr txBox="1"/>
          <p:nvPr/>
        </p:nvSpPr>
        <p:spPr>
          <a:xfrm>
            <a:off x="4211960" y="4149080"/>
            <a:ext cx="227735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Ответ: 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x </a:t>
            </a:r>
            <a:r>
              <a:rPr lang="en-US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&gt;</a:t>
            </a: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Выгнутая вниз стрелка 4">
            <a:hlinkClick r:id="rId3" action="ppaction://hlinksldjump"/>
          </p:cNvPr>
          <p:cNvSpPr/>
          <p:nvPr/>
        </p:nvSpPr>
        <p:spPr>
          <a:xfrm>
            <a:off x="7534133" y="6309320"/>
            <a:ext cx="360040" cy="216024"/>
          </a:xfrm>
          <a:prstGeom prst="curvedUpArrow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41174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ru-RU" sz="3200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Решите уравнение:</a:t>
                </a: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ru-RU" sz="3200" i="1">
                            <a:solidFill>
                              <a:schemeClr val="tx1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sz="3200" b="0" i="1" smtClean="0">
                            <a:solidFill>
                              <a:schemeClr val="tx1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3</m:t>
                        </m:r>
                      </m:e>
                      <m:sup>
                        <m:r>
                          <a:rPr lang="en-US" sz="3200" b="0" i="1" smtClean="0">
                            <a:solidFill>
                              <a:schemeClr val="tx1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2</m:t>
                        </m:r>
                        <m:r>
                          <a:rPr lang="ru-RU" sz="3200" i="1">
                            <a:solidFill>
                              <a:schemeClr val="tx1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х</m:t>
                        </m:r>
                        <m:r>
                          <a:rPr lang="en-US" sz="3200" b="0" i="1" smtClean="0">
                            <a:solidFill>
                              <a:schemeClr val="tx1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−1</m:t>
                        </m:r>
                      </m:sup>
                    </m:sSup>
                  </m:oMath>
                </a14:m>
                <a:r>
                  <a:rPr lang="ru-RU" sz="32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+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3200" i="1" dirty="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sz="3200" b="0" i="1" dirty="0" smtClean="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  <m:t>3</m:t>
                        </m:r>
                      </m:e>
                      <m:sup>
                        <m:r>
                          <a:rPr lang="en-US" sz="3200" b="0" i="1" dirty="0" smtClean="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  <m:t>2</m:t>
                        </m:r>
                        <m:r>
                          <a:rPr lang="ru-RU" sz="3200" i="1" dirty="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  <m:t>х</m:t>
                        </m:r>
                      </m:sup>
                    </m:sSup>
                  </m:oMath>
                </a14:m>
                <a:r>
                  <a:rPr lang="ru-RU" sz="32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ru-RU" sz="3200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 </a:t>
                </a:r>
                <a:r>
                  <a:rPr lang="en-US" sz="3200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108</a:t>
                </a:r>
                <a:endParaRPr lang="ru-RU" sz="32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endParaRPr lang="ru-RU" sz="3200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852" t="-188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3555E-20FF-4FE2-852F-1AC24C6AA537}" type="slidenum">
              <a:rPr lang="ru-RU" smtClean="0"/>
              <a:t>15</a:t>
            </a:fld>
            <a:endParaRPr lang="ru-RU"/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" name="TextBox 1"/>
          <p:cNvSpPr txBox="1"/>
          <p:nvPr/>
        </p:nvSpPr>
        <p:spPr>
          <a:xfrm>
            <a:off x="4355976" y="4077072"/>
            <a:ext cx="173874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Ответ: </a:t>
            </a: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Выгнутая вниз стрелка 5">
            <a:hlinkClick r:id="rId3" action="ppaction://hlinksldjump"/>
          </p:cNvPr>
          <p:cNvSpPr/>
          <p:nvPr/>
        </p:nvSpPr>
        <p:spPr>
          <a:xfrm>
            <a:off x="7534133" y="6309320"/>
            <a:ext cx="360040" cy="216024"/>
          </a:xfrm>
          <a:prstGeom prst="curvedUpArrow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88106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ru-RU" sz="3200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Решите неравенство:</a:t>
                </a:r>
              </a:p>
              <a:p>
                <a:pPr marL="0" indent="0">
                  <a:buNone/>
                </a:pPr>
                <a:r>
                  <a:rPr lang="ru-RU" sz="3200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16</a:t>
                </a:r>
                <a14:m>
                  <m:oMath xmlns:m="http://schemas.openxmlformats.org/officeDocument/2006/math">
                    <m:r>
                      <a:rPr lang="ru-RU" sz="3200" i="1" smtClean="0">
                        <a:solidFill>
                          <a:schemeClr val="tx1"/>
                        </a:solidFill>
                        <a:latin typeface="Cambria Math"/>
                        <a:ea typeface="Cambria Math"/>
                        <a:cs typeface="Times New Roman" panose="02020603050405020304" pitchFamily="18" charset="0"/>
                      </a:rPr>
                      <m:t>∙</m:t>
                    </m:r>
                    <m:r>
                      <a:rPr lang="en-US" sz="3200" b="0" i="1" smtClean="0">
                        <a:solidFill>
                          <a:schemeClr val="tx1"/>
                        </a:solidFill>
                        <a:latin typeface="Cambria Math"/>
                        <a:ea typeface="Cambria Math"/>
                        <a:cs typeface="Times New Roman" panose="02020603050405020304" pitchFamily="18" charset="0"/>
                      </a:rPr>
                      <m:t>(</m:t>
                    </m:r>
                    <m:sSup>
                      <m:sSupPr>
                        <m:ctrlPr>
                          <a:rPr lang="ru-RU" sz="3200" i="1" smtClean="0">
                            <a:solidFill>
                              <a:schemeClr val="tx1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f>
                          <m:fPr>
                            <m:ctrlPr>
                              <a:rPr lang="ru-RU" sz="3200" i="1" smtClean="0">
                                <a:solidFill>
                                  <a:schemeClr val="tx1"/>
                                </a:solidFill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fPr>
                          <m:num>
                            <m:r>
                              <a:rPr lang="en-US" sz="3200" b="0" i="0" smtClean="0">
                                <a:solidFill>
                                  <a:schemeClr val="tx1"/>
                                </a:solidFill>
                                <a:latin typeface="Cambria Math"/>
                                <a:cs typeface="Times New Roman" panose="020206030504050203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a:rPr lang="en-US" sz="3200" b="0" i="0" smtClean="0">
                                <a:solidFill>
                                  <a:schemeClr val="tx1"/>
                                </a:solidFill>
                                <a:latin typeface="Cambria Math"/>
                                <a:cs typeface="Times New Roman" panose="02020603050405020304" pitchFamily="18" charset="0"/>
                              </a:rPr>
                              <m:t>4</m:t>
                            </m:r>
                          </m:den>
                        </m:f>
                        <m:r>
                          <a:rPr lang="en-US" sz="3200" b="0" i="0" smtClean="0">
                            <a:solidFill>
                              <a:schemeClr val="tx1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)</m:t>
                        </m:r>
                        <m:r>
                          <a:rPr lang="ru-RU" sz="3200" b="0" i="0" smtClean="0">
                            <a:solidFill>
                              <a:schemeClr val="tx1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 </m:t>
                        </m:r>
                      </m:e>
                      <m:sup>
                        <m:r>
                          <a:rPr lang="en-US" sz="3200" b="0" i="0" smtClean="0">
                            <a:solidFill>
                              <a:schemeClr val="tx1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5−6</m:t>
                        </m:r>
                        <m:r>
                          <m:rPr>
                            <m:sty m:val="p"/>
                          </m:rPr>
                          <a:rPr lang="en-US" sz="3200" b="0" i="0" smtClean="0">
                            <a:solidFill>
                              <a:schemeClr val="tx1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x</m:t>
                        </m:r>
                      </m:sup>
                    </m:sSup>
                    <m:r>
                      <a:rPr lang="ru-RU" sz="3200" i="0" smtClean="0">
                        <a:solidFill>
                          <a:schemeClr val="tx1"/>
                        </a:solidFill>
                        <a:latin typeface="Cambria Math"/>
                        <a:ea typeface="Cambria Math"/>
                        <a:cs typeface="Times New Roman" panose="02020603050405020304" pitchFamily="18" charset="0"/>
                      </a:rPr>
                      <m:t>≤</m:t>
                    </m:r>
                  </m:oMath>
                </a14:m>
                <a:r>
                  <a:rPr lang="ru-RU" sz="3200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3200" i="1" dirty="0" smtClean="0">
                            <a:solidFill>
                              <a:schemeClr val="tx1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ru-RU" sz="3200" b="0" i="1" dirty="0" smtClean="0">
                            <a:solidFill>
                              <a:schemeClr val="tx1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64</m:t>
                        </m:r>
                      </m:e>
                      <m:sup>
                        <m:r>
                          <a:rPr lang="ru-RU" sz="3200" b="0" i="1" dirty="0" smtClean="0">
                            <a:solidFill>
                              <a:schemeClr val="tx1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х</m:t>
                        </m:r>
                      </m:sup>
                    </m:sSup>
                  </m:oMath>
                </a14:m>
                <a:endParaRPr lang="ru-RU" sz="32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852" t="-188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3555E-20FF-4FE2-852F-1AC24C6AA537}" type="slidenum">
              <a:rPr lang="ru-RU" smtClean="0"/>
              <a:t>16</a:t>
            </a:fld>
            <a:endParaRPr lang="ru-RU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3995936" y="4005064"/>
                <a:ext cx="2388154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32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Ответ: х </a:t>
                </a:r>
                <a14:m>
                  <m:oMath xmlns:m="http://schemas.openxmlformats.org/officeDocument/2006/math">
                    <m:r>
                      <a:rPr lang="ru-RU" sz="3200" i="1" smtClean="0">
                        <a:latin typeface="Cambria Math"/>
                        <a:ea typeface="Cambria Math"/>
                      </a:rPr>
                      <m:t>≤</m:t>
                    </m:r>
                    <m:r>
                      <a:rPr lang="ru-RU" sz="3200" b="0" i="1" smtClean="0">
                        <a:latin typeface="Cambria Math"/>
                        <a:ea typeface="Cambria Math"/>
                      </a:rPr>
                      <m:t>1</m:t>
                    </m:r>
                  </m:oMath>
                </a14:m>
                <a:endParaRPr lang="ru-RU" sz="32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95936" y="4005064"/>
                <a:ext cx="2388154" cy="584775"/>
              </a:xfrm>
              <a:prstGeom prst="rect">
                <a:avLst/>
              </a:prstGeom>
              <a:blipFill rotWithShape="1">
                <a:blip r:embed="rId3"/>
                <a:stretch>
                  <a:fillRect l="-6650" t="-14583" b="-32292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Выгнутая вниз стрелка 5">
            <a:hlinkClick r:id="rId4" action="ppaction://hlinksldjump"/>
          </p:cNvPr>
          <p:cNvSpPr/>
          <p:nvPr/>
        </p:nvSpPr>
        <p:spPr>
          <a:xfrm>
            <a:off x="7534133" y="6309320"/>
            <a:ext cx="360040" cy="216024"/>
          </a:xfrm>
          <a:prstGeom prst="curvedUpArrow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76177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indent="0">
                  <a:buNone/>
                </a:pPr>
                <a:r>
                  <a:rPr lang="ru-RU" sz="3200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Решите уравнение:</a:t>
                </a: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ru-RU" sz="3200" i="1" dirty="0" smtClean="0">
                            <a:solidFill>
                              <a:schemeClr val="tx1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ru-RU" sz="3200" b="0" i="1" dirty="0" smtClean="0">
                            <a:solidFill>
                              <a:schemeClr val="tx1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3</m:t>
                        </m:r>
                      </m:e>
                      <m:sup>
                        <m:r>
                          <a:rPr lang="ru-RU" sz="3200" b="0" i="1" dirty="0" smtClean="0">
                            <a:solidFill>
                              <a:schemeClr val="tx1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х</m:t>
                        </m:r>
                      </m:sup>
                    </m:sSup>
                    <m:r>
                      <a:rPr lang="ru-RU" sz="3200" i="1" smtClean="0">
                        <a:solidFill>
                          <a:schemeClr val="tx1"/>
                        </a:solidFill>
                        <a:latin typeface="Cambria Math"/>
                        <a:ea typeface="Cambria Math"/>
                        <a:cs typeface="Times New Roman" panose="02020603050405020304" pitchFamily="18" charset="0"/>
                      </a:rPr>
                      <m:t>∙</m:t>
                    </m:r>
                    <m:sSup>
                      <m:sSupPr>
                        <m:ctrlPr>
                          <a:rPr lang="ru-RU" sz="3200" i="1" smtClean="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ru-RU" sz="3200" b="0" i="1" smtClean="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  <m:t>3</m:t>
                        </m:r>
                      </m:e>
                      <m:sup>
                        <m:sSup>
                          <m:sSupPr>
                            <m:ctrlPr>
                              <a:rPr lang="ru-RU" sz="3200" i="1" smtClean="0">
                                <a:solidFill>
                                  <a:schemeClr val="tx1"/>
                                </a:solidFill>
                                <a:latin typeface="Cambria Math"/>
                                <a:ea typeface="Cambria Math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ru-RU" sz="3200" b="0" i="1" smtClean="0">
                                <a:solidFill>
                                  <a:schemeClr val="tx1"/>
                                </a:solidFill>
                                <a:latin typeface="Cambria Math"/>
                                <a:ea typeface="Cambria Math"/>
                                <a:cs typeface="Times New Roman" panose="02020603050405020304" pitchFamily="18" charset="0"/>
                              </a:rPr>
                              <m:t>х</m:t>
                            </m:r>
                          </m:e>
                          <m:sup>
                            <m:r>
                              <a:rPr lang="ru-RU" sz="3200" b="0" i="1" smtClean="0">
                                <a:solidFill>
                                  <a:schemeClr val="tx1"/>
                                </a:solidFill>
                                <a:latin typeface="Cambria Math"/>
                                <a:ea typeface="Cambria Math"/>
                                <a:cs typeface="Times New Roman" panose="020206030504050203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ru-RU" sz="3200" b="0" i="1" smtClean="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  <m:t>−11</m:t>
                        </m:r>
                      </m:sup>
                    </m:sSup>
                  </m:oMath>
                </a14:m>
                <a:r>
                  <a:rPr lang="ru-RU" sz="3200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= 9</a:t>
                </a:r>
                <a14:m>
                  <m:oMath xmlns:m="http://schemas.openxmlformats.org/officeDocument/2006/math">
                    <m:r>
                      <a:rPr lang="ru-RU" sz="3200" i="1" smtClean="0">
                        <a:solidFill>
                          <a:schemeClr val="tx1"/>
                        </a:solidFill>
                        <a:latin typeface="Cambria Math"/>
                        <a:ea typeface="Cambria Math"/>
                        <a:cs typeface="Times New Roman" panose="02020603050405020304" pitchFamily="18" charset="0"/>
                      </a:rPr>
                      <m:t>∙</m:t>
                    </m:r>
                    <m:sSup>
                      <m:sSupPr>
                        <m:ctrlPr>
                          <a:rPr lang="ru-RU" sz="3200" i="1" smtClean="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ru-RU" sz="3200" b="0" i="1" smtClean="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  <m:t>3</m:t>
                        </m:r>
                      </m:e>
                      <m:sup>
                        <m:r>
                          <a:rPr lang="ru-RU" sz="3200" b="0" i="1" smtClean="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  <m:t>х+3</m:t>
                        </m:r>
                      </m:sup>
                    </m:sSup>
                  </m:oMath>
                </a14:m>
                <a:endParaRPr lang="ru-RU" sz="32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852" t="-188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3555E-20FF-4FE2-852F-1AC24C6AA537}" type="slidenum">
              <a:rPr lang="ru-RU" smtClean="0"/>
              <a:t>17</a:t>
            </a:fld>
            <a:endParaRPr lang="ru-RU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4211960" y="3861048"/>
                <a:ext cx="1964769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32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Ответ: </a:t>
                </a:r>
                <a14:m>
                  <m:oMath xmlns:m="http://schemas.openxmlformats.org/officeDocument/2006/math">
                    <m:r>
                      <a:rPr lang="ru-RU" sz="3200" i="1" smtClean="0">
                        <a:latin typeface="Cambria Math"/>
                        <a:ea typeface="Cambria Math"/>
                      </a:rPr>
                      <m:t>±</m:t>
                    </m:r>
                    <m:r>
                      <a:rPr lang="ru-RU" sz="3200" b="0" i="1" smtClean="0">
                        <a:latin typeface="Cambria Math"/>
                        <a:ea typeface="Cambria Math"/>
                      </a:rPr>
                      <m:t>4</m:t>
                    </m:r>
                  </m:oMath>
                </a14:m>
                <a:endParaRPr lang="ru-RU" sz="32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11960" y="3861048"/>
                <a:ext cx="1964769" cy="584775"/>
              </a:xfrm>
              <a:prstGeom prst="rect">
                <a:avLst/>
              </a:prstGeom>
              <a:blipFill rotWithShape="1">
                <a:blip r:embed="rId3"/>
                <a:stretch>
                  <a:fillRect l="-8075" t="-14583" b="-32292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Выгнутая вниз стрелка 5">
            <a:hlinkClick r:id="rId4" action="ppaction://hlinksldjump"/>
          </p:cNvPr>
          <p:cNvSpPr/>
          <p:nvPr/>
        </p:nvSpPr>
        <p:spPr>
          <a:xfrm>
            <a:off x="7534133" y="6309320"/>
            <a:ext cx="360040" cy="216024"/>
          </a:xfrm>
          <a:prstGeom prst="curvedUpArrow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78254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ru-RU" sz="3200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Решите неравенство:</a:t>
                </a:r>
              </a:p>
              <a:p>
                <a:pPr marL="0" indent="0">
                  <a:buNone/>
                </a:pPr>
                <a:r>
                  <a:rPr lang="ru-RU" sz="3200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14:m>
                  <m:oMath xmlns:m="http://schemas.openxmlformats.org/officeDocument/2006/math">
                    <m:r>
                      <a:rPr lang="ru-RU" sz="3200" b="0" i="0" smtClean="0">
                        <a:solidFill>
                          <a:schemeClr val="tx1"/>
                        </a:solidFill>
                        <a:latin typeface="Cambria Math"/>
                        <a:ea typeface="Cambria Math"/>
                        <a:cs typeface="Times New Roman" panose="02020603050405020304" pitchFamily="18" charset="0"/>
                      </a:rPr>
                      <m:t>5</m:t>
                    </m:r>
                    <m:r>
                      <a:rPr lang="ru-RU" sz="3200" i="1">
                        <a:solidFill>
                          <a:schemeClr val="tx1"/>
                        </a:solidFill>
                        <a:latin typeface="Cambria Math"/>
                        <a:ea typeface="Cambria Math"/>
                        <a:cs typeface="Times New Roman" panose="02020603050405020304" pitchFamily="18" charset="0"/>
                      </a:rPr>
                      <m:t>∙</m:t>
                    </m:r>
                    <m:r>
                      <a:rPr lang="ru-RU" sz="3200" b="0" i="1" smtClean="0">
                        <a:solidFill>
                          <a:schemeClr val="tx1"/>
                        </a:solidFill>
                        <a:latin typeface="Cambria Math"/>
                        <a:ea typeface="Cambria Math"/>
                        <a:cs typeface="Times New Roman" panose="02020603050405020304" pitchFamily="18" charset="0"/>
                      </a:rPr>
                      <m:t>(</m:t>
                    </m:r>
                    <m:sSup>
                      <m:sSupPr>
                        <m:ctrlPr>
                          <a:rPr lang="ru-RU" sz="3200" i="1">
                            <a:solidFill>
                              <a:schemeClr val="tx1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f>
                          <m:fPr>
                            <m:ctrlPr>
                              <a:rPr lang="ru-RU" sz="3200" i="1" smtClean="0">
                                <a:solidFill>
                                  <a:schemeClr val="tx1"/>
                                </a:solidFill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fPr>
                          <m:num>
                            <m:r>
                              <a:rPr lang="ru-RU" sz="3200" b="0" i="1" smtClean="0">
                                <a:solidFill>
                                  <a:schemeClr val="tx1"/>
                                </a:solidFill>
                                <a:latin typeface="Cambria Math"/>
                                <a:cs typeface="Times New Roman" panose="020206030504050203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a:rPr lang="ru-RU" sz="3200" b="0" i="1" smtClean="0">
                                <a:solidFill>
                                  <a:schemeClr val="tx1"/>
                                </a:solidFill>
                                <a:latin typeface="Cambria Math"/>
                                <a:cs typeface="Times New Roman" panose="02020603050405020304" pitchFamily="18" charset="0"/>
                              </a:rPr>
                              <m:t>5</m:t>
                            </m:r>
                          </m:den>
                        </m:f>
                        <m:r>
                          <a:rPr lang="ru-RU" sz="3200" b="0" i="1" smtClean="0">
                            <a:solidFill>
                              <a:schemeClr val="tx1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)</m:t>
                        </m:r>
                      </m:e>
                      <m:sup>
                        <m:r>
                          <a:rPr lang="ru-RU" sz="3200" b="0" i="1" smtClean="0">
                            <a:solidFill>
                              <a:schemeClr val="tx1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4−7х</m:t>
                        </m:r>
                      </m:sup>
                    </m:sSup>
                    <m:r>
                      <a:rPr lang="ru-RU" sz="3200" i="1">
                        <a:solidFill>
                          <a:schemeClr val="tx1"/>
                        </a:solidFill>
                        <a:latin typeface="Cambria Math"/>
                        <a:ea typeface="Cambria Math"/>
                        <a:cs typeface="Times New Roman" panose="02020603050405020304" pitchFamily="18" charset="0"/>
                      </a:rPr>
                      <m:t>≤</m:t>
                    </m:r>
                  </m:oMath>
                </a14:m>
                <a:r>
                  <a:rPr lang="ru-RU" sz="32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3200" i="1" dirty="0">
                            <a:solidFill>
                              <a:schemeClr val="tx1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ru-RU" sz="3200" b="0" i="1" dirty="0" smtClean="0">
                            <a:solidFill>
                              <a:schemeClr val="tx1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125</m:t>
                        </m:r>
                      </m:e>
                      <m:sup>
                        <m:r>
                          <a:rPr lang="ru-RU" sz="3200" i="1" dirty="0">
                            <a:solidFill>
                              <a:schemeClr val="tx1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х</m:t>
                        </m:r>
                        <m:r>
                          <a:rPr lang="ru-RU" sz="3200" b="0" i="1" dirty="0" smtClean="0">
                            <a:solidFill>
                              <a:schemeClr val="tx1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+2</m:t>
                        </m:r>
                      </m:sup>
                    </m:sSup>
                  </m:oMath>
                </a14:m>
                <a:endParaRPr lang="ru-RU" sz="32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852" t="-188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3555E-20FF-4FE2-852F-1AC24C6AA537}" type="slidenum">
              <a:rPr lang="ru-RU" smtClean="0"/>
              <a:t>18</a:t>
            </a:fld>
            <a:endParaRPr lang="ru-RU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4283968" y="3926131"/>
                <a:ext cx="2388154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32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Ответ: х </a:t>
                </a:r>
                <a14:m>
                  <m:oMath xmlns:m="http://schemas.openxmlformats.org/officeDocument/2006/math">
                    <m:r>
                      <a:rPr lang="ru-RU" sz="3200" i="1">
                        <a:latin typeface="Cambria Math"/>
                        <a:ea typeface="Cambria Math"/>
                      </a:rPr>
                      <m:t>≤</m:t>
                    </m:r>
                    <m:r>
                      <a:rPr lang="ru-RU" sz="3200" b="0" i="1" smtClean="0">
                        <a:latin typeface="Cambria Math"/>
                        <a:ea typeface="Cambria Math"/>
                      </a:rPr>
                      <m:t>2</m:t>
                    </m:r>
                  </m:oMath>
                </a14:m>
                <a:endParaRPr lang="ru-RU" sz="32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83968" y="3926131"/>
                <a:ext cx="2388154" cy="584775"/>
              </a:xfrm>
              <a:prstGeom prst="rect">
                <a:avLst/>
              </a:prstGeom>
              <a:blipFill rotWithShape="1">
                <a:blip r:embed="rId3"/>
                <a:stretch>
                  <a:fillRect l="-6633" t="-14583" b="-32292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Выгнутая вниз стрелка 5">
            <a:hlinkClick r:id="rId4" action="ppaction://hlinksldjump"/>
          </p:cNvPr>
          <p:cNvSpPr/>
          <p:nvPr/>
        </p:nvSpPr>
        <p:spPr>
          <a:xfrm>
            <a:off x="7534133" y="6309320"/>
            <a:ext cx="360040" cy="216024"/>
          </a:xfrm>
          <a:prstGeom prst="curvedUpArrow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3543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ru-RU" sz="3200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Решите уравнение:</a:t>
                </a:r>
              </a:p>
              <a:p>
                <a:pPr marL="0" indent="0">
                  <a:buNone/>
                </a:pPr>
                <a:r>
                  <a:rPr lang="ru-RU" sz="3200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3200" i="1" smtClean="0">
                            <a:solidFill>
                              <a:schemeClr val="tx1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f>
                          <m:fPr>
                            <m:ctrlPr>
                              <a:rPr lang="ru-RU" sz="3200" i="1" smtClean="0">
                                <a:solidFill>
                                  <a:schemeClr val="tx1"/>
                                </a:solidFill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fPr>
                          <m:num>
                            <m:r>
                              <a:rPr lang="ru-RU" sz="3200" b="0" i="1" smtClean="0">
                                <a:solidFill>
                                  <a:schemeClr val="tx1"/>
                                </a:solidFill>
                                <a:latin typeface="Cambria Math"/>
                                <a:cs typeface="Times New Roman" panose="020206030504050203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a:rPr lang="ru-RU" sz="3200" b="0" i="1" smtClean="0">
                                <a:solidFill>
                                  <a:schemeClr val="tx1"/>
                                </a:solidFill>
                                <a:latin typeface="Cambria Math"/>
                                <a:cs typeface="Times New Roman" panose="02020603050405020304" pitchFamily="18" charset="0"/>
                              </a:rPr>
                              <m:t>3</m:t>
                            </m:r>
                          </m:den>
                        </m:f>
                        <m:r>
                          <a:rPr lang="ru-RU" sz="3200" b="0" i="1" smtClean="0">
                            <a:solidFill>
                              <a:schemeClr val="tx1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)</m:t>
                        </m:r>
                      </m:e>
                      <m:sup>
                        <m:r>
                          <a:rPr lang="en-US" sz="3200" b="0" i="1" smtClean="0">
                            <a:solidFill>
                              <a:schemeClr val="tx1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1</m:t>
                        </m:r>
                        <m:r>
                          <a:rPr lang="ru-RU" sz="3200" b="0" i="1" smtClean="0">
                            <a:solidFill>
                              <a:schemeClr val="tx1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sz="3200" b="0" i="1" smtClean="0">
                            <a:solidFill>
                              <a:schemeClr val="tx1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8</m:t>
                        </m:r>
                        <m:r>
                          <a:rPr lang="ru-RU" sz="3200" b="0" i="1" smtClean="0">
                            <a:solidFill>
                              <a:schemeClr val="tx1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х</m:t>
                        </m:r>
                      </m:sup>
                    </m:sSup>
                  </m:oMath>
                </a14:m>
                <a:r>
                  <a:rPr lang="ru-RU" sz="3200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=</a:t>
                </a:r>
                <a:r>
                  <a:rPr lang="en-US" sz="3200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3200" i="1" smtClean="0">
                            <a:solidFill>
                              <a:schemeClr val="tx1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sz="3200" b="0" i="1" smtClean="0">
                            <a:solidFill>
                              <a:schemeClr val="tx1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81</m:t>
                        </m:r>
                      </m:e>
                      <m:sup>
                        <m:r>
                          <a:rPr lang="ru-RU" sz="3200" b="0" i="1" smtClean="0">
                            <a:solidFill>
                              <a:schemeClr val="tx1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х</m:t>
                        </m:r>
                      </m:sup>
                    </m:sSup>
                  </m:oMath>
                </a14:m>
                <a:endParaRPr lang="ru-RU" sz="32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852" t="-188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3555E-20FF-4FE2-852F-1AC24C6AA537}" type="slidenum">
              <a:rPr lang="ru-RU" smtClean="0"/>
              <a:t>19</a:t>
            </a:fld>
            <a:endParaRPr lang="ru-RU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4355976" y="3767731"/>
                <a:ext cx="1604093" cy="78771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32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Ответ: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sz="32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1</m:t>
                        </m:r>
                      </m:num>
                      <m:den>
                        <m:r>
                          <a:rPr lang="ru-RU" sz="32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4</m:t>
                        </m:r>
                      </m:den>
                    </m:f>
                  </m:oMath>
                </a14:m>
                <a:endParaRPr lang="ru-RU" sz="32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55976" y="3767731"/>
                <a:ext cx="1604093" cy="787716"/>
              </a:xfrm>
              <a:prstGeom prst="rect">
                <a:avLst/>
              </a:prstGeom>
              <a:blipFill rotWithShape="1">
                <a:blip r:embed="rId3"/>
                <a:stretch>
                  <a:fillRect l="-9886" b="-10078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Выгнутая вниз стрелка 5">
            <a:hlinkClick r:id="rId4" action="ppaction://hlinksldjump"/>
          </p:cNvPr>
          <p:cNvSpPr/>
          <p:nvPr/>
        </p:nvSpPr>
        <p:spPr>
          <a:xfrm>
            <a:off x="7534133" y="6309320"/>
            <a:ext cx="360040" cy="216024"/>
          </a:xfrm>
          <a:prstGeom prst="curvedUpArrow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97320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30622"/>
            <a:ext cx="9144000" cy="418058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solidFill>
                  <a:srgbClr val="CC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dirty="0" smtClean="0">
                <a:solidFill>
                  <a:srgbClr val="CC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solidFill>
                  <a:srgbClr val="CC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dirty="0">
                <a:solidFill>
                  <a:srgbClr val="CC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solidFill>
                  <a:srgbClr val="CC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dirty="0" smtClean="0">
                <a:solidFill>
                  <a:srgbClr val="CC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solidFill>
                  <a:srgbClr val="CC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dirty="0">
                <a:solidFill>
                  <a:srgbClr val="CC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solidFill>
                  <a:srgbClr val="CC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dirty="0" smtClean="0">
                <a:solidFill>
                  <a:srgbClr val="CC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solidFill>
                  <a:srgbClr val="CC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dirty="0">
                <a:solidFill>
                  <a:srgbClr val="CC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solidFill>
                  <a:srgbClr val="CC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dirty="0" smtClean="0">
                <a:solidFill>
                  <a:srgbClr val="CC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solidFill>
                  <a:srgbClr val="CC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dirty="0">
                <a:solidFill>
                  <a:srgbClr val="CC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solidFill>
                  <a:srgbClr val="CC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Математический диктант по теме «Показательная функция»</a:t>
            </a:r>
            <a:endParaRPr lang="ru-RU" sz="2400" dirty="0">
              <a:solidFill>
                <a:srgbClr val="CC00CC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-10886" y="548680"/>
                <a:ext cx="9144000" cy="6200396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ru-RU" dirty="0" smtClean="0">
                    <a:solidFill>
                      <a:schemeClr val="tx1"/>
                    </a:solidFill>
                  </a:rPr>
                  <a:t>             </a:t>
                </a:r>
                <a:r>
                  <a:rPr lang="ru-RU" u="sng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Вариант 1</a:t>
                </a:r>
                <a:r>
                  <a:rPr lang="ru-RU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                                       </a:t>
                </a:r>
                <a:r>
                  <a:rPr lang="ru-RU" u="sng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Вариант 2 </a:t>
                </a:r>
                <a:endParaRPr lang="ru-RU" sz="1600" b="1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r>
                  <a:rPr lang="ru-RU" sz="2800" b="1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№1.</a:t>
                </a:r>
                <a:r>
                  <a:rPr lang="ru-RU" sz="2800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Укажите функцию, являющуюся показательной:</a:t>
                </a:r>
              </a:p>
              <a:p>
                <a:pPr marL="0" indent="0">
                  <a:buNone/>
                </a:pPr>
                <a:r>
                  <a:rPr lang="ru-RU" sz="2800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1</a:t>
                </a:r>
                <a:r>
                  <a:rPr lang="ru-RU" sz="28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 у =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ru-RU" sz="2800" i="1" smtClean="0">
                            <a:solidFill>
                              <a:schemeClr val="tx1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radPr>
                      <m:deg/>
                      <m:e>
                        <m:r>
                          <a:rPr lang="ru-RU" sz="2800" b="0" i="1" smtClean="0">
                            <a:solidFill>
                              <a:schemeClr val="tx1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х</m:t>
                        </m:r>
                      </m:e>
                    </m:rad>
                  </m:oMath>
                </a14:m>
                <a:r>
                  <a:rPr lang="ru-RU" sz="2800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;   2</a:t>
                </a:r>
                <a:r>
                  <a:rPr lang="ru-RU" sz="28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 у =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2800" i="1">
                            <a:solidFill>
                              <a:schemeClr val="tx1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ru-RU" sz="2800" i="1">
                            <a:solidFill>
                              <a:schemeClr val="tx1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х</m:t>
                        </m:r>
                      </m:e>
                      <m:sup>
                        <m:r>
                          <a:rPr lang="ru-RU" sz="2800" i="1">
                            <a:solidFill>
                              <a:schemeClr val="tx1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5</m:t>
                        </m:r>
                      </m:sup>
                    </m:sSup>
                  </m:oMath>
                </a14:m>
                <a:r>
                  <a:rPr lang="ru-RU" sz="2800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;                 1) у =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2800" i="1" smtClean="0">
                            <a:solidFill>
                              <a:schemeClr val="tx1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ru-RU" sz="2800" b="0" i="1" smtClean="0">
                            <a:solidFill>
                              <a:schemeClr val="tx1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х</m:t>
                        </m:r>
                      </m:e>
                      <m:sup>
                        <m:r>
                          <a:rPr lang="ru-RU" sz="2800" b="0" i="1" smtClean="0">
                            <a:solidFill>
                              <a:schemeClr val="tx1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−2</m:t>
                        </m:r>
                      </m:sup>
                    </m:sSup>
                  </m:oMath>
                </a14:m>
                <a:r>
                  <a:rPr lang="ru-RU" sz="2800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;  2) у =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2800" i="1" smtClean="0">
                            <a:solidFill>
                              <a:schemeClr val="tx1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ru-RU" sz="2800" b="0" i="1" smtClean="0">
                            <a:solidFill>
                              <a:schemeClr val="tx1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4</m:t>
                        </m:r>
                      </m:e>
                      <m:sup>
                        <m:r>
                          <a:rPr lang="ru-RU" sz="2800" b="0" i="1" smtClean="0">
                            <a:solidFill>
                              <a:schemeClr val="tx1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х</m:t>
                        </m:r>
                      </m:sup>
                    </m:sSup>
                  </m:oMath>
                </a14:m>
                <a:r>
                  <a:rPr lang="ru-RU" sz="2800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; </a:t>
                </a:r>
              </a:p>
              <a:p>
                <a:pPr marL="0" indent="0">
                  <a:spcBef>
                    <a:spcPts val="0"/>
                  </a:spcBef>
                  <a:buNone/>
                  <a:defRPr/>
                </a:pPr>
                <a:r>
                  <a:rPr lang="ru-RU" sz="2800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3</a:t>
                </a:r>
                <a:r>
                  <a:rPr lang="ru-RU" sz="28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 у =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2800" i="1">
                            <a:solidFill>
                              <a:schemeClr val="tx1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ru-RU" sz="2800" i="1">
                            <a:solidFill>
                              <a:schemeClr val="tx1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х</m:t>
                        </m:r>
                      </m:e>
                      <m:sup>
                        <m:r>
                          <a:rPr lang="ru-RU" sz="2800" i="1">
                            <a:solidFill>
                              <a:schemeClr val="tx1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−3</m:t>
                        </m:r>
                      </m:sup>
                    </m:sSup>
                  </m:oMath>
                </a14:m>
                <a:r>
                  <a:rPr lang="ru-RU" sz="28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; 4) у =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2800" i="1">
                            <a:solidFill>
                              <a:schemeClr val="tx1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ru-RU" sz="2800" i="1">
                            <a:solidFill>
                              <a:schemeClr val="tx1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8</m:t>
                        </m:r>
                      </m:e>
                      <m:sup>
                        <m:r>
                          <a:rPr lang="ru-RU" sz="2800" i="1">
                            <a:solidFill>
                              <a:schemeClr val="tx1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х</m:t>
                        </m:r>
                      </m:sup>
                    </m:sSup>
                  </m:oMath>
                </a14:m>
                <a:r>
                  <a:rPr lang="ru-RU" sz="2800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                  3</a:t>
                </a:r>
                <a:r>
                  <a:rPr lang="ru-RU" sz="28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 у </a:t>
                </a:r>
                <a:r>
                  <a:rPr lang="ru-RU" sz="2800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 2х;   4</a:t>
                </a:r>
                <a:r>
                  <a:rPr lang="ru-RU" sz="28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 у  =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2800" i="1">
                            <a:solidFill>
                              <a:schemeClr val="tx1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ru-RU" sz="2800" i="1">
                            <a:solidFill>
                              <a:schemeClr val="tx1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х</m:t>
                        </m:r>
                      </m:e>
                      <m:sup>
                        <m:r>
                          <a:rPr lang="ru-RU" sz="2800" i="1">
                            <a:solidFill>
                              <a:schemeClr val="tx1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7</m:t>
                        </m:r>
                      </m:sup>
                    </m:sSup>
                  </m:oMath>
                </a14:m>
                <a:r>
                  <a:rPr lang="ru-RU" sz="2800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</a:p>
              <a:p>
                <a:pPr marL="0" indent="0">
                  <a:spcBef>
                    <a:spcPts val="0"/>
                  </a:spcBef>
                  <a:buNone/>
                  <a:defRPr/>
                </a:pPr>
                <a:endParaRPr lang="ru-RU" sz="1000" b="1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 algn="ctr">
                  <a:spcBef>
                    <a:spcPts val="0"/>
                  </a:spcBef>
                  <a:buNone/>
                  <a:defRPr/>
                </a:pPr>
                <a:r>
                  <a:rPr lang="ru-RU" sz="2800" b="1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№</a:t>
                </a:r>
                <a:r>
                  <a:rPr lang="ru-RU" sz="2800" b="1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2.</a:t>
                </a:r>
                <a:r>
                  <a:rPr lang="ru-RU" sz="28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Укажите график показательной функции:</a:t>
                </a:r>
              </a:p>
              <a:p>
                <a:pPr marL="0" indent="0">
                  <a:spcBef>
                    <a:spcPts val="0"/>
                  </a:spcBef>
                  <a:buNone/>
                  <a:defRPr/>
                </a:pPr>
                <a:r>
                  <a:rPr lang="ru-RU" sz="2800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</a:t>
                </a:r>
              </a:p>
              <a:p>
                <a:pPr marL="0" indent="0">
                  <a:spcBef>
                    <a:spcPts val="0"/>
                  </a:spcBef>
                  <a:buNone/>
                  <a:defRPr/>
                </a:pPr>
                <a:r>
                  <a:rPr lang="ru-RU" sz="2800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1)                          2)                     1)                     2) </a:t>
                </a:r>
              </a:p>
              <a:p>
                <a:pPr marL="514350" indent="-514350">
                  <a:spcBef>
                    <a:spcPts val="0"/>
                  </a:spcBef>
                  <a:buAutoNum type="arabicParenR"/>
                  <a:defRPr/>
                </a:pPr>
                <a:endParaRPr lang="ru-RU" sz="28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514350" indent="-514350">
                  <a:spcBef>
                    <a:spcPts val="0"/>
                  </a:spcBef>
                  <a:buAutoNum type="arabicParenR"/>
                  <a:defRPr/>
                </a:pPr>
                <a:endParaRPr lang="ru-RU" sz="2800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spcBef>
                    <a:spcPts val="0"/>
                  </a:spcBef>
                  <a:buNone/>
                  <a:defRPr/>
                </a:pPr>
                <a:endParaRPr lang="ru-RU" sz="2800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spcBef>
                    <a:spcPts val="0"/>
                  </a:spcBef>
                  <a:buNone/>
                  <a:defRPr/>
                </a:pPr>
                <a:r>
                  <a:rPr lang="ru-RU" sz="2800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3)                         4)                      3)                    4) </a:t>
                </a:r>
                <a:endParaRPr lang="ru-RU" sz="28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endParaRPr lang="ru-RU" sz="28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-10886" y="548680"/>
                <a:ext cx="9144000" cy="6200396"/>
              </a:xfrm>
              <a:blipFill rotWithShape="1">
                <a:blip r:embed="rId2"/>
                <a:stretch>
                  <a:fillRect l="-1333" t="-78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" name="Прямая соединительная линия 4"/>
          <p:cNvCxnSpPr/>
          <p:nvPr/>
        </p:nvCxnSpPr>
        <p:spPr>
          <a:xfrm>
            <a:off x="4561114" y="1452634"/>
            <a:ext cx="0" cy="1040262"/>
          </a:xfrm>
          <a:prstGeom prst="line">
            <a:avLst/>
          </a:prstGeom>
          <a:ln w="57150">
            <a:solidFill>
              <a:srgbClr val="CC00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" name="Группа 7"/>
          <p:cNvGrpSpPr/>
          <p:nvPr/>
        </p:nvGrpSpPr>
        <p:grpSpPr>
          <a:xfrm>
            <a:off x="527821" y="3109765"/>
            <a:ext cx="1512168" cy="1584176"/>
            <a:chOff x="395536" y="3429000"/>
            <a:chExt cx="1512168" cy="1584176"/>
          </a:xfrm>
        </p:grpSpPr>
        <p:grpSp>
          <p:nvGrpSpPr>
            <p:cNvPr id="9" name="Группа 8"/>
            <p:cNvGrpSpPr/>
            <p:nvPr/>
          </p:nvGrpSpPr>
          <p:grpSpPr>
            <a:xfrm>
              <a:off x="395536" y="3429000"/>
              <a:ext cx="1512168" cy="1584176"/>
              <a:chOff x="251520" y="3861048"/>
              <a:chExt cx="1512168" cy="1584176"/>
            </a:xfrm>
          </p:grpSpPr>
          <p:cxnSp>
            <p:nvCxnSpPr>
              <p:cNvPr id="11" name="Прямая со стрелкой 10"/>
              <p:cNvCxnSpPr/>
              <p:nvPr/>
            </p:nvCxnSpPr>
            <p:spPr>
              <a:xfrm flipV="1">
                <a:off x="827584" y="3861048"/>
                <a:ext cx="0" cy="1584176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Прямая со стрелкой 11"/>
              <p:cNvCxnSpPr/>
              <p:nvPr/>
            </p:nvCxnSpPr>
            <p:spPr>
              <a:xfrm>
                <a:off x="251520" y="5013176"/>
                <a:ext cx="1512168" cy="0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0" name="Полилиния 9"/>
            <p:cNvSpPr/>
            <p:nvPr/>
          </p:nvSpPr>
          <p:spPr>
            <a:xfrm>
              <a:off x="609600" y="3679371"/>
              <a:ext cx="707571" cy="903526"/>
            </a:xfrm>
            <a:custGeom>
              <a:avLst/>
              <a:gdLst>
                <a:gd name="connsiteX0" fmla="*/ 0 w 707571"/>
                <a:gd name="connsiteY0" fmla="*/ 0 h 903526"/>
                <a:gd name="connsiteX1" fmla="*/ 119743 w 707571"/>
                <a:gd name="connsiteY1" fmla="*/ 544286 h 903526"/>
                <a:gd name="connsiteX2" fmla="*/ 370114 w 707571"/>
                <a:gd name="connsiteY2" fmla="*/ 903515 h 903526"/>
                <a:gd name="connsiteX3" fmla="*/ 598714 w 707571"/>
                <a:gd name="connsiteY3" fmla="*/ 533400 h 903526"/>
                <a:gd name="connsiteX4" fmla="*/ 707571 w 707571"/>
                <a:gd name="connsiteY4" fmla="*/ 0 h 903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07571" h="903526">
                  <a:moveTo>
                    <a:pt x="0" y="0"/>
                  </a:moveTo>
                  <a:cubicBezTo>
                    <a:pt x="29028" y="196850"/>
                    <a:pt x="58057" y="393700"/>
                    <a:pt x="119743" y="544286"/>
                  </a:cubicBezTo>
                  <a:cubicBezTo>
                    <a:pt x="181429" y="694872"/>
                    <a:pt x="290286" y="905329"/>
                    <a:pt x="370114" y="903515"/>
                  </a:cubicBezTo>
                  <a:cubicBezTo>
                    <a:pt x="449942" y="901701"/>
                    <a:pt x="542471" y="683986"/>
                    <a:pt x="598714" y="533400"/>
                  </a:cubicBezTo>
                  <a:cubicBezTo>
                    <a:pt x="654957" y="382814"/>
                    <a:pt x="681264" y="191407"/>
                    <a:pt x="707571" y="0"/>
                  </a:cubicBezTo>
                </a:path>
              </a:pathLst>
            </a:custGeom>
            <a:noFill/>
            <a:ln w="571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3" name="Группа 12"/>
          <p:cNvGrpSpPr/>
          <p:nvPr/>
        </p:nvGrpSpPr>
        <p:grpSpPr>
          <a:xfrm>
            <a:off x="2620684" y="3120583"/>
            <a:ext cx="1582486" cy="1584176"/>
            <a:chOff x="2771800" y="3429000"/>
            <a:chExt cx="1582486" cy="1584176"/>
          </a:xfrm>
        </p:grpSpPr>
        <p:grpSp>
          <p:nvGrpSpPr>
            <p:cNvPr id="14" name="Группа 13"/>
            <p:cNvGrpSpPr/>
            <p:nvPr/>
          </p:nvGrpSpPr>
          <p:grpSpPr>
            <a:xfrm>
              <a:off x="2771800" y="3429000"/>
              <a:ext cx="1512168" cy="1584176"/>
              <a:chOff x="251520" y="3861048"/>
              <a:chExt cx="1512168" cy="1584176"/>
            </a:xfrm>
          </p:grpSpPr>
          <p:cxnSp>
            <p:nvCxnSpPr>
              <p:cNvPr id="16" name="Прямая со стрелкой 15"/>
              <p:cNvCxnSpPr/>
              <p:nvPr/>
            </p:nvCxnSpPr>
            <p:spPr>
              <a:xfrm flipV="1">
                <a:off x="827584" y="3861048"/>
                <a:ext cx="0" cy="1584176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Прямая со стрелкой 16"/>
              <p:cNvCxnSpPr/>
              <p:nvPr/>
            </p:nvCxnSpPr>
            <p:spPr>
              <a:xfrm>
                <a:off x="251520" y="5013176"/>
                <a:ext cx="1512168" cy="0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5" name="Полилиния 14"/>
            <p:cNvSpPr/>
            <p:nvPr/>
          </p:nvSpPr>
          <p:spPr>
            <a:xfrm>
              <a:off x="3352800" y="4000501"/>
              <a:ext cx="1001486" cy="560613"/>
            </a:xfrm>
            <a:custGeom>
              <a:avLst/>
              <a:gdLst>
                <a:gd name="connsiteX0" fmla="*/ 0 w 1001486"/>
                <a:gd name="connsiteY0" fmla="*/ 348343 h 348343"/>
                <a:gd name="connsiteX1" fmla="*/ 250371 w 1001486"/>
                <a:gd name="connsiteY1" fmla="*/ 119743 h 348343"/>
                <a:gd name="connsiteX2" fmla="*/ 1001486 w 1001486"/>
                <a:gd name="connsiteY2" fmla="*/ 0 h 3483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001486" h="348343">
                  <a:moveTo>
                    <a:pt x="0" y="348343"/>
                  </a:moveTo>
                  <a:cubicBezTo>
                    <a:pt x="41728" y="263071"/>
                    <a:pt x="83457" y="177800"/>
                    <a:pt x="250371" y="119743"/>
                  </a:cubicBezTo>
                  <a:cubicBezTo>
                    <a:pt x="417285" y="61686"/>
                    <a:pt x="709385" y="30843"/>
                    <a:pt x="1001486" y="0"/>
                  </a:cubicBezTo>
                </a:path>
              </a:pathLst>
            </a:custGeom>
            <a:noFill/>
            <a:ln w="571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8" name="Группа 17"/>
          <p:cNvGrpSpPr/>
          <p:nvPr/>
        </p:nvGrpSpPr>
        <p:grpSpPr>
          <a:xfrm>
            <a:off x="4860032" y="3159494"/>
            <a:ext cx="1534074" cy="1584176"/>
            <a:chOff x="4932040" y="3429000"/>
            <a:chExt cx="1534074" cy="1584176"/>
          </a:xfrm>
        </p:grpSpPr>
        <p:grpSp>
          <p:nvGrpSpPr>
            <p:cNvPr id="19" name="Группа 18"/>
            <p:cNvGrpSpPr/>
            <p:nvPr/>
          </p:nvGrpSpPr>
          <p:grpSpPr>
            <a:xfrm>
              <a:off x="4932040" y="3429000"/>
              <a:ext cx="1512168" cy="1584176"/>
              <a:chOff x="251520" y="3861048"/>
              <a:chExt cx="1512168" cy="1584176"/>
            </a:xfrm>
          </p:grpSpPr>
          <p:cxnSp>
            <p:nvCxnSpPr>
              <p:cNvPr id="21" name="Прямая со стрелкой 20"/>
              <p:cNvCxnSpPr/>
              <p:nvPr/>
            </p:nvCxnSpPr>
            <p:spPr>
              <a:xfrm flipV="1">
                <a:off x="827584" y="3861048"/>
                <a:ext cx="0" cy="1584176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Прямая со стрелкой 21"/>
              <p:cNvCxnSpPr/>
              <p:nvPr/>
            </p:nvCxnSpPr>
            <p:spPr>
              <a:xfrm>
                <a:off x="251520" y="5013176"/>
                <a:ext cx="1512168" cy="0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0" name="Полилиния 19"/>
            <p:cNvSpPr/>
            <p:nvPr/>
          </p:nvSpPr>
          <p:spPr>
            <a:xfrm>
              <a:off x="5508171" y="3918857"/>
              <a:ext cx="957943" cy="642257"/>
            </a:xfrm>
            <a:custGeom>
              <a:avLst/>
              <a:gdLst>
                <a:gd name="connsiteX0" fmla="*/ 0 w 957943"/>
                <a:gd name="connsiteY0" fmla="*/ 642257 h 642257"/>
                <a:gd name="connsiteX1" fmla="*/ 315686 w 957943"/>
                <a:gd name="connsiteY1" fmla="*/ 195943 h 642257"/>
                <a:gd name="connsiteX2" fmla="*/ 957943 w 957943"/>
                <a:gd name="connsiteY2" fmla="*/ 0 h 6422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957943" h="642257">
                  <a:moveTo>
                    <a:pt x="0" y="642257"/>
                  </a:moveTo>
                  <a:cubicBezTo>
                    <a:pt x="78014" y="472621"/>
                    <a:pt x="156029" y="302986"/>
                    <a:pt x="315686" y="195943"/>
                  </a:cubicBezTo>
                  <a:cubicBezTo>
                    <a:pt x="475343" y="88900"/>
                    <a:pt x="716643" y="44450"/>
                    <a:pt x="957943" y="0"/>
                  </a:cubicBezTo>
                </a:path>
              </a:pathLst>
            </a:custGeom>
            <a:noFill/>
            <a:ln w="571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28" name="Группа 27"/>
          <p:cNvGrpSpPr/>
          <p:nvPr/>
        </p:nvGrpSpPr>
        <p:grpSpPr>
          <a:xfrm>
            <a:off x="7113579" y="3180302"/>
            <a:ext cx="1512168" cy="1584176"/>
            <a:chOff x="7092280" y="3429000"/>
            <a:chExt cx="1512168" cy="1584176"/>
          </a:xfrm>
        </p:grpSpPr>
        <p:grpSp>
          <p:nvGrpSpPr>
            <p:cNvPr id="29" name="Группа 28"/>
            <p:cNvGrpSpPr/>
            <p:nvPr/>
          </p:nvGrpSpPr>
          <p:grpSpPr>
            <a:xfrm>
              <a:off x="7092280" y="3429000"/>
              <a:ext cx="1512168" cy="1584176"/>
              <a:chOff x="251520" y="3861048"/>
              <a:chExt cx="1512168" cy="1584176"/>
            </a:xfrm>
          </p:grpSpPr>
          <p:cxnSp>
            <p:nvCxnSpPr>
              <p:cNvPr id="31" name="Прямая со стрелкой 30"/>
              <p:cNvCxnSpPr/>
              <p:nvPr/>
            </p:nvCxnSpPr>
            <p:spPr>
              <a:xfrm flipV="1">
                <a:off x="827584" y="3861048"/>
                <a:ext cx="0" cy="1584176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Прямая со стрелкой 31"/>
              <p:cNvCxnSpPr/>
              <p:nvPr/>
            </p:nvCxnSpPr>
            <p:spPr>
              <a:xfrm>
                <a:off x="251520" y="5013176"/>
                <a:ext cx="1512168" cy="0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0" name="Полилиния 29"/>
            <p:cNvSpPr/>
            <p:nvPr/>
          </p:nvSpPr>
          <p:spPr>
            <a:xfrm rot="21372581">
              <a:off x="7782218" y="3547820"/>
              <a:ext cx="774559" cy="905362"/>
            </a:xfrm>
            <a:custGeom>
              <a:avLst/>
              <a:gdLst>
                <a:gd name="connsiteX0" fmla="*/ 1673 w 774559"/>
                <a:gd name="connsiteY0" fmla="*/ 0 h 881743"/>
                <a:gd name="connsiteX1" fmla="*/ 121416 w 774559"/>
                <a:gd name="connsiteY1" fmla="*/ 620485 h 881743"/>
                <a:gd name="connsiteX2" fmla="*/ 774559 w 774559"/>
                <a:gd name="connsiteY2" fmla="*/ 881743 h 8817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74559" h="881743">
                  <a:moveTo>
                    <a:pt x="1673" y="0"/>
                  </a:moveTo>
                  <a:cubicBezTo>
                    <a:pt x="-2863" y="236764"/>
                    <a:pt x="-7398" y="473528"/>
                    <a:pt x="121416" y="620485"/>
                  </a:cubicBezTo>
                  <a:cubicBezTo>
                    <a:pt x="250230" y="767442"/>
                    <a:pt x="512394" y="824592"/>
                    <a:pt x="774559" y="881743"/>
                  </a:cubicBezTo>
                </a:path>
              </a:pathLst>
            </a:custGeom>
            <a:noFill/>
            <a:ln w="571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33" name="Группа 32"/>
          <p:cNvGrpSpPr/>
          <p:nvPr/>
        </p:nvGrpSpPr>
        <p:grpSpPr>
          <a:xfrm>
            <a:off x="561087" y="5059863"/>
            <a:ext cx="1512168" cy="1600810"/>
            <a:chOff x="539552" y="4996542"/>
            <a:chExt cx="1512168" cy="1600810"/>
          </a:xfrm>
        </p:grpSpPr>
        <p:grpSp>
          <p:nvGrpSpPr>
            <p:cNvPr id="34" name="Группа 33"/>
            <p:cNvGrpSpPr/>
            <p:nvPr/>
          </p:nvGrpSpPr>
          <p:grpSpPr>
            <a:xfrm>
              <a:off x="539552" y="5013176"/>
              <a:ext cx="1512168" cy="1584176"/>
              <a:chOff x="251520" y="3861048"/>
              <a:chExt cx="1512168" cy="1584176"/>
            </a:xfrm>
          </p:grpSpPr>
          <p:cxnSp>
            <p:nvCxnSpPr>
              <p:cNvPr id="36" name="Прямая со стрелкой 35"/>
              <p:cNvCxnSpPr/>
              <p:nvPr/>
            </p:nvCxnSpPr>
            <p:spPr>
              <a:xfrm flipV="1">
                <a:off x="827584" y="3861048"/>
                <a:ext cx="0" cy="1584176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Прямая со стрелкой 36"/>
              <p:cNvCxnSpPr/>
              <p:nvPr/>
            </p:nvCxnSpPr>
            <p:spPr>
              <a:xfrm>
                <a:off x="251520" y="5013176"/>
                <a:ext cx="1512168" cy="0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5" name="Полилиния 34"/>
            <p:cNvSpPr/>
            <p:nvPr/>
          </p:nvSpPr>
          <p:spPr>
            <a:xfrm>
              <a:off x="645434" y="4996542"/>
              <a:ext cx="1012372" cy="1055915"/>
            </a:xfrm>
            <a:custGeom>
              <a:avLst/>
              <a:gdLst>
                <a:gd name="connsiteX0" fmla="*/ 0 w 1012372"/>
                <a:gd name="connsiteY0" fmla="*/ 0 h 1055915"/>
                <a:gd name="connsiteX1" fmla="*/ 250372 w 1012372"/>
                <a:gd name="connsiteY1" fmla="*/ 816429 h 1055915"/>
                <a:gd name="connsiteX2" fmla="*/ 1012372 w 1012372"/>
                <a:gd name="connsiteY2" fmla="*/ 1055915 h 10559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012372" h="1055915">
                  <a:moveTo>
                    <a:pt x="0" y="0"/>
                  </a:moveTo>
                  <a:cubicBezTo>
                    <a:pt x="40821" y="320221"/>
                    <a:pt x="81643" y="640443"/>
                    <a:pt x="250372" y="816429"/>
                  </a:cubicBezTo>
                  <a:cubicBezTo>
                    <a:pt x="419101" y="992415"/>
                    <a:pt x="715736" y="1024165"/>
                    <a:pt x="1012372" y="1055915"/>
                  </a:cubicBezTo>
                </a:path>
              </a:pathLst>
            </a:custGeom>
            <a:noFill/>
            <a:ln w="571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38" name="Группа 37"/>
          <p:cNvGrpSpPr/>
          <p:nvPr/>
        </p:nvGrpSpPr>
        <p:grpSpPr>
          <a:xfrm>
            <a:off x="2691002" y="5076497"/>
            <a:ext cx="1512168" cy="1584176"/>
            <a:chOff x="2915816" y="5013176"/>
            <a:chExt cx="1512168" cy="1584176"/>
          </a:xfrm>
        </p:grpSpPr>
        <p:grpSp>
          <p:nvGrpSpPr>
            <p:cNvPr id="39" name="Группа 38"/>
            <p:cNvGrpSpPr/>
            <p:nvPr/>
          </p:nvGrpSpPr>
          <p:grpSpPr>
            <a:xfrm>
              <a:off x="2915816" y="5013176"/>
              <a:ext cx="1512168" cy="1584176"/>
              <a:chOff x="251520" y="3861048"/>
              <a:chExt cx="1512168" cy="1584176"/>
            </a:xfrm>
          </p:grpSpPr>
          <p:cxnSp>
            <p:nvCxnSpPr>
              <p:cNvPr id="41" name="Прямая со стрелкой 40"/>
              <p:cNvCxnSpPr/>
              <p:nvPr/>
            </p:nvCxnSpPr>
            <p:spPr>
              <a:xfrm flipV="1">
                <a:off x="827584" y="3861048"/>
                <a:ext cx="0" cy="1584176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Прямая со стрелкой 41"/>
              <p:cNvCxnSpPr/>
              <p:nvPr/>
            </p:nvCxnSpPr>
            <p:spPr>
              <a:xfrm>
                <a:off x="251520" y="5013176"/>
                <a:ext cx="1512168" cy="0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0" name="Полилиния 39"/>
            <p:cNvSpPr/>
            <p:nvPr/>
          </p:nvSpPr>
          <p:spPr>
            <a:xfrm>
              <a:off x="3592286" y="5157192"/>
              <a:ext cx="707571" cy="895265"/>
            </a:xfrm>
            <a:custGeom>
              <a:avLst/>
              <a:gdLst>
                <a:gd name="connsiteX0" fmla="*/ 0 w 707571"/>
                <a:gd name="connsiteY0" fmla="*/ 0 h 783771"/>
                <a:gd name="connsiteX1" fmla="*/ 119743 w 707571"/>
                <a:gd name="connsiteY1" fmla="*/ 576943 h 783771"/>
                <a:gd name="connsiteX2" fmla="*/ 707571 w 707571"/>
                <a:gd name="connsiteY2" fmla="*/ 783771 h 7837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07571" h="783771">
                  <a:moveTo>
                    <a:pt x="0" y="0"/>
                  </a:moveTo>
                  <a:cubicBezTo>
                    <a:pt x="907" y="223157"/>
                    <a:pt x="1815" y="446315"/>
                    <a:pt x="119743" y="576943"/>
                  </a:cubicBezTo>
                  <a:cubicBezTo>
                    <a:pt x="237671" y="707571"/>
                    <a:pt x="472621" y="745671"/>
                    <a:pt x="707571" y="783771"/>
                  </a:cubicBezTo>
                </a:path>
              </a:pathLst>
            </a:custGeom>
            <a:noFill/>
            <a:ln w="571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43" name="Группа 42"/>
          <p:cNvGrpSpPr/>
          <p:nvPr/>
        </p:nvGrpSpPr>
        <p:grpSpPr>
          <a:xfrm>
            <a:off x="4929537" y="5088835"/>
            <a:ext cx="1512168" cy="1584176"/>
            <a:chOff x="5076056" y="4997896"/>
            <a:chExt cx="1512168" cy="1584176"/>
          </a:xfrm>
        </p:grpSpPr>
        <p:grpSp>
          <p:nvGrpSpPr>
            <p:cNvPr id="44" name="Группа 43"/>
            <p:cNvGrpSpPr/>
            <p:nvPr/>
          </p:nvGrpSpPr>
          <p:grpSpPr>
            <a:xfrm>
              <a:off x="5076056" y="4997896"/>
              <a:ext cx="1512168" cy="1584176"/>
              <a:chOff x="251520" y="3861048"/>
              <a:chExt cx="1512168" cy="1584176"/>
            </a:xfrm>
          </p:grpSpPr>
          <p:cxnSp>
            <p:nvCxnSpPr>
              <p:cNvPr id="46" name="Прямая со стрелкой 45"/>
              <p:cNvCxnSpPr/>
              <p:nvPr/>
            </p:nvCxnSpPr>
            <p:spPr>
              <a:xfrm flipV="1">
                <a:off x="827584" y="3861048"/>
                <a:ext cx="0" cy="1584176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Прямая со стрелкой 46"/>
              <p:cNvCxnSpPr/>
              <p:nvPr/>
            </p:nvCxnSpPr>
            <p:spPr>
              <a:xfrm>
                <a:off x="251520" y="5013176"/>
                <a:ext cx="1512168" cy="0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5" name="Полилиния 44"/>
            <p:cNvSpPr/>
            <p:nvPr/>
          </p:nvSpPr>
          <p:spPr>
            <a:xfrm>
              <a:off x="5649686" y="5105400"/>
              <a:ext cx="522514" cy="1034143"/>
            </a:xfrm>
            <a:custGeom>
              <a:avLst/>
              <a:gdLst>
                <a:gd name="connsiteX0" fmla="*/ 522514 w 522514"/>
                <a:gd name="connsiteY0" fmla="*/ 0 h 1034143"/>
                <a:gd name="connsiteX1" fmla="*/ 391885 w 522514"/>
                <a:gd name="connsiteY1" fmla="*/ 805543 h 1034143"/>
                <a:gd name="connsiteX2" fmla="*/ 0 w 522514"/>
                <a:gd name="connsiteY2" fmla="*/ 1034143 h 1034143"/>
                <a:gd name="connsiteX3" fmla="*/ 0 w 522514"/>
                <a:gd name="connsiteY3" fmla="*/ 1034143 h 10341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22514" h="1034143">
                  <a:moveTo>
                    <a:pt x="522514" y="0"/>
                  </a:moveTo>
                  <a:cubicBezTo>
                    <a:pt x="500742" y="316593"/>
                    <a:pt x="478971" y="633186"/>
                    <a:pt x="391885" y="805543"/>
                  </a:cubicBezTo>
                  <a:cubicBezTo>
                    <a:pt x="304799" y="977900"/>
                    <a:pt x="0" y="1034143"/>
                    <a:pt x="0" y="1034143"/>
                  </a:cubicBezTo>
                  <a:lnTo>
                    <a:pt x="0" y="1034143"/>
                  </a:lnTo>
                </a:path>
              </a:pathLst>
            </a:custGeom>
            <a:noFill/>
            <a:ln w="571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48" name="Группа 47"/>
          <p:cNvGrpSpPr/>
          <p:nvPr/>
        </p:nvGrpSpPr>
        <p:grpSpPr>
          <a:xfrm>
            <a:off x="7135586" y="5136331"/>
            <a:ext cx="1512168" cy="1584176"/>
            <a:chOff x="7236296" y="4997896"/>
            <a:chExt cx="1512168" cy="1584176"/>
          </a:xfrm>
        </p:grpSpPr>
        <p:grpSp>
          <p:nvGrpSpPr>
            <p:cNvPr id="49" name="Группа 48"/>
            <p:cNvGrpSpPr/>
            <p:nvPr/>
          </p:nvGrpSpPr>
          <p:grpSpPr>
            <a:xfrm>
              <a:off x="7236296" y="4997896"/>
              <a:ext cx="1512168" cy="1584176"/>
              <a:chOff x="251520" y="3861048"/>
              <a:chExt cx="1512168" cy="1584176"/>
            </a:xfrm>
          </p:grpSpPr>
          <p:cxnSp>
            <p:nvCxnSpPr>
              <p:cNvPr id="51" name="Прямая со стрелкой 50"/>
              <p:cNvCxnSpPr/>
              <p:nvPr/>
            </p:nvCxnSpPr>
            <p:spPr>
              <a:xfrm flipV="1">
                <a:off x="827584" y="3861048"/>
                <a:ext cx="0" cy="1584176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Прямая со стрелкой 51"/>
              <p:cNvCxnSpPr/>
              <p:nvPr/>
            </p:nvCxnSpPr>
            <p:spPr>
              <a:xfrm>
                <a:off x="251520" y="5013176"/>
                <a:ext cx="1512168" cy="0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50" name="Полилиния 49"/>
            <p:cNvSpPr/>
            <p:nvPr/>
          </p:nvSpPr>
          <p:spPr>
            <a:xfrm>
              <a:off x="7369392" y="5044617"/>
              <a:ext cx="957943" cy="968829"/>
            </a:xfrm>
            <a:custGeom>
              <a:avLst/>
              <a:gdLst>
                <a:gd name="connsiteX0" fmla="*/ 0 w 957943"/>
                <a:gd name="connsiteY0" fmla="*/ 968829 h 968829"/>
                <a:gd name="connsiteX1" fmla="*/ 424543 w 957943"/>
                <a:gd name="connsiteY1" fmla="*/ 903515 h 968829"/>
                <a:gd name="connsiteX2" fmla="*/ 729343 w 957943"/>
                <a:gd name="connsiteY2" fmla="*/ 620486 h 968829"/>
                <a:gd name="connsiteX3" fmla="*/ 957943 w 957943"/>
                <a:gd name="connsiteY3" fmla="*/ 0 h 9688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57943" h="968829">
                  <a:moveTo>
                    <a:pt x="0" y="968829"/>
                  </a:moveTo>
                  <a:cubicBezTo>
                    <a:pt x="151493" y="965200"/>
                    <a:pt x="302986" y="961572"/>
                    <a:pt x="424543" y="903515"/>
                  </a:cubicBezTo>
                  <a:cubicBezTo>
                    <a:pt x="546100" y="845458"/>
                    <a:pt x="640443" y="771072"/>
                    <a:pt x="729343" y="620486"/>
                  </a:cubicBezTo>
                  <a:cubicBezTo>
                    <a:pt x="818243" y="469900"/>
                    <a:pt x="888093" y="234950"/>
                    <a:pt x="957943" y="0"/>
                  </a:cubicBezTo>
                </a:path>
              </a:pathLst>
            </a:custGeom>
            <a:noFill/>
            <a:ln w="571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cxnSp>
        <p:nvCxnSpPr>
          <p:cNvPr id="53" name="Прямая соединительная линия 52"/>
          <p:cNvCxnSpPr/>
          <p:nvPr/>
        </p:nvCxnSpPr>
        <p:spPr>
          <a:xfrm>
            <a:off x="4561114" y="548680"/>
            <a:ext cx="0" cy="608214"/>
          </a:xfrm>
          <a:prstGeom prst="line">
            <a:avLst/>
          </a:prstGeom>
          <a:ln w="57150">
            <a:solidFill>
              <a:srgbClr val="CC00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Прямая соединительная линия 53"/>
          <p:cNvCxnSpPr/>
          <p:nvPr/>
        </p:nvCxnSpPr>
        <p:spPr>
          <a:xfrm>
            <a:off x="4561114" y="3109765"/>
            <a:ext cx="0" cy="3496714"/>
          </a:xfrm>
          <a:prstGeom prst="line">
            <a:avLst/>
          </a:prstGeom>
          <a:ln w="57150">
            <a:solidFill>
              <a:srgbClr val="CC00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3555E-20FF-4FE2-852F-1AC24C6AA537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7452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ru-RU" sz="3200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Решите неравенство:</a:t>
                </a:r>
              </a:p>
              <a:p>
                <a:pPr marL="0" indent="0">
                  <a:buNone/>
                </a:pPr>
                <a:r>
                  <a:rPr lang="ru-RU" sz="3200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3200" i="1" smtClean="0">
                            <a:solidFill>
                              <a:schemeClr val="tx1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f>
                          <m:fPr>
                            <m:ctrlPr>
                              <a:rPr lang="ru-RU" sz="3200" i="1" smtClean="0">
                                <a:solidFill>
                                  <a:schemeClr val="tx1"/>
                                </a:solidFill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fPr>
                          <m:num>
                            <m:r>
                              <a:rPr lang="ru-RU" sz="3200" b="0" i="1" smtClean="0">
                                <a:solidFill>
                                  <a:schemeClr val="tx1"/>
                                </a:solidFill>
                                <a:latin typeface="Cambria Math"/>
                                <a:cs typeface="Times New Roman" panose="020206030504050203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a:rPr lang="en-US" sz="3200" b="0" i="1" smtClean="0">
                                <a:solidFill>
                                  <a:schemeClr val="tx1"/>
                                </a:solidFill>
                                <a:latin typeface="Cambria Math"/>
                                <a:cs typeface="Times New Roman" panose="02020603050405020304" pitchFamily="18" charset="0"/>
                              </a:rPr>
                              <m:t>2</m:t>
                            </m:r>
                          </m:den>
                        </m:f>
                        <m:r>
                          <a:rPr lang="ru-RU" sz="3200" b="0" i="1" smtClean="0">
                            <a:solidFill>
                              <a:schemeClr val="tx1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)</m:t>
                        </m:r>
                      </m:e>
                      <m:sup>
                        <m:r>
                          <a:rPr lang="ru-RU" sz="3200" b="0" i="1" smtClean="0">
                            <a:solidFill>
                              <a:schemeClr val="tx1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х −6</m:t>
                        </m:r>
                      </m:sup>
                    </m:sSup>
                  </m:oMath>
                </a14:m>
                <a:r>
                  <a:rPr lang="en-US" sz="3200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3200" b="1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&lt;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3200" i="1" smtClean="0">
                            <a:solidFill>
                              <a:schemeClr val="tx1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sz="3200" b="0" i="1" smtClean="0">
                            <a:solidFill>
                              <a:schemeClr val="tx1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16</m:t>
                        </m:r>
                      </m:e>
                      <m:sup>
                        <m:r>
                          <a:rPr lang="en-US" sz="3200" b="0" i="1" smtClean="0">
                            <a:solidFill>
                              <a:schemeClr val="tx1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3−</m:t>
                        </m:r>
                        <m:r>
                          <a:rPr lang="ru-RU" sz="3200" b="0" i="1" smtClean="0">
                            <a:solidFill>
                              <a:schemeClr val="tx1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х</m:t>
                        </m:r>
                      </m:sup>
                    </m:sSup>
                  </m:oMath>
                </a14:m>
                <a:endParaRPr lang="ru-RU" sz="32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852" t="-188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3555E-20FF-4FE2-852F-1AC24C6AA537}" type="slidenum">
              <a:rPr lang="ru-RU" smtClean="0"/>
              <a:t>20</a:t>
            </a:fld>
            <a:endParaRPr lang="ru-RU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3779912" y="4077072"/>
                <a:ext cx="2388154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32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Ответ: х </a:t>
                </a:r>
                <a14:m>
                  <m:oMath xmlns:m="http://schemas.openxmlformats.org/officeDocument/2006/math">
                    <m:r>
                      <a:rPr lang="en-US" sz="3200" b="0" i="1" smtClean="0">
                        <a:latin typeface="Cambria Math"/>
                        <a:ea typeface="Cambria Math"/>
                      </a:rPr>
                      <m:t>&lt;</m:t>
                    </m:r>
                    <m:r>
                      <a:rPr lang="ru-RU" sz="3200" i="1">
                        <a:latin typeface="Cambria Math"/>
                        <a:ea typeface="Cambria Math"/>
                      </a:rPr>
                      <m:t>2</m:t>
                    </m:r>
                  </m:oMath>
                </a14:m>
                <a:endParaRPr lang="ru-RU" sz="32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79912" y="4077072"/>
                <a:ext cx="2388154" cy="584775"/>
              </a:xfrm>
              <a:prstGeom prst="rect">
                <a:avLst/>
              </a:prstGeom>
              <a:blipFill rotWithShape="1">
                <a:blip r:embed="rId3"/>
                <a:stretch>
                  <a:fillRect l="-6378" t="-14583" b="-32292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Выгнутая вниз стрелка 5">
            <a:hlinkClick r:id="rId4" action="ppaction://hlinksldjump"/>
          </p:cNvPr>
          <p:cNvSpPr/>
          <p:nvPr/>
        </p:nvSpPr>
        <p:spPr>
          <a:xfrm>
            <a:off x="7534133" y="6309320"/>
            <a:ext cx="360040" cy="216024"/>
          </a:xfrm>
          <a:prstGeom prst="curvedUpArrow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24772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ru-RU" sz="3200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Решите уравнение:</a:t>
                </a:r>
              </a:p>
              <a:p>
                <a:pPr marL="0" indent="0">
                  <a:buNone/>
                </a:pPr>
                <a:r>
                  <a:rPr lang="ru-RU" sz="32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3200" i="1">
                            <a:solidFill>
                              <a:schemeClr val="tx1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f>
                          <m:fPr>
                            <m:ctrlPr>
                              <a:rPr lang="ru-RU" sz="3200" i="1">
                                <a:solidFill>
                                  <a:schemeClr val="tx1"/>
                                </a:solidFill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fPr>
                          <m:num>
                            <m:r>
                              <a:rPr lang="ru-RU" sz="3200" i="1">
                                <a:solidFill>
                                  <a:schemeClr val="tx1"/>
                                </a:solidFill>
                                <a:latin typeface="Cambria Math"/>
                                <a:cs typeface="Times New Roman" panose="020206030504050203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a:rPr lang="ru-RU" sz="3200" b="0" i="1" smtClean="0">
                                <a:solidFill>
                                  <a:schemeClr val="tx1"/>
                                </a:solidFill>
                                <a:latin typeface="Cambria Math"/>
                                <a:cs typeface="Times New Roman" panose="02020603050405020304" pitchFamily="18" charset="0"/>
                              </a:rPr>
                              <m:t>5</m:t>
                            </m:r>
                          </m:den>
                        </m:f>
                        <m:r>
                          <a:rPr lang="ru-RU" sz="3200" i="1">
                            <a:solidFill>
                              <a:schemeClr val="tx1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)</m:t>
                        </m:r>
                      </m:e>
                      <m:sup>
                        <m:r>
                          <a:rPr lang="ru-RU" sz="3200" b="0" i="1" smtClean="0">
                            <a:solidFill>
                              <a:schemeClr val="tx1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6</m:t>
                        </m:r>
                        <m:r>
                          <a:rPr lang="ru-RU" sz="3200" i="1">
                            <a:solidFill>
                              <a:schemeClr val="tx1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ru-RU" sz="3200" b="0" i="1" smtClean="0">
                            <a:solidFill>
                              <a:schemeClr val="tx1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2</m:t>
                        </m:r>
                        <m:r>
                          <a:rPr lang="ru-RU" sz="3200" i="1">
                            <a:solidFill>
                              <a:schemeClr val="tx1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х</m:t>
                        </m:r>
                      </m:sup>
                    </m:sSup>
                  </m:oMath>
                </a14:m>
                <a:r>
                  <a:rPr lang="ru-RU" sz="32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=</a:t>
                </a:r>
                <a:r>
                  <a:rPr lang="en-US" sz="32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3200" i="1">
                            <a:solidFill>
                              <a:schemeClr val="tx1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ru-RU" sz="3200" b="0" i="1" smtClean="0">
                            <a:solidFill>
                              <a:schemeClr val="tx1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25</m:t>
                        </m:r>
                      </m:e>
                      <m:sup>
                        <m:r>
                          <a:rPr lang="ru-RU" sz="3200" b="0" i="1" smtClean="0">
                            <a:solidFill>
                              <a:schemeClr val="tx1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3</m:t>
                        </m:r>
                        <m:r>
                          <a:rPr lang="ru-RU" sz="3200" i="1">
                            <a:solidFill>
                              <a:schemeClr val="tx1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х</m:t>
                        </m:r>
                      </m:sup>
                    </m:sSup>
                  </m:oMath>
                </a14:m>
                <a:endParaRPr lang="ru-RU" sz="32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endParaRPr lang="ru-RU" sz="32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852" t="-188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3555E-20FF-4FE2-852F-1AC24C6AA537}" type="slidenum">
              <a:rPr lang="ru-RU" smtClean="0"/>
              <a:t>21</a:t>
            </a:fld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4139952" y="4005064"/>
            <a:ext cx="218277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Ответ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- 1,5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Выгнутая вниз стрелка 5">
            <a:hlinkClick r:id="rId3" action="ppaction://hlinksldjump"/>
          </p:cNvPr>
          <p:cNvSpPr/>
          <p:nvPr/>
        </p:nvSpPr>
        <p:spPr>
          <a:xfrm>
            <a:off x="7534133" y="6309320"/>
            <a:ext cx="360040" cy="216024"/>
          </a:xfrm>
          <a:prstGeom prst="curvedUpArrow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7706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ru-RU" sz="3200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Решите неравенство:</a:t>
                </a:r>
              </a:p>
              <a:p>
                <a:pPr marL="0" indent="0">
                  <a:buNone/>
                </a:pPr>
                <a:r>
                  <a:rPr lang="ru-RU" sz="32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3200" i="1">
                            <a:solidFill>
                              <a:schemeClr val="tx1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f>
                          <m:fPr>
                            <m:ctrlPr>
                              <a:rPr lang="ru-RU" sz="3200" i="1">
                                <a:solidFill>
                                  <a:schemeClr val="tx1"/>
                                </a:solidFill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fPr>
                          <m:num>
                            <m:r>
                              <a:rPr lang="ru-RU" sz="3200" i="1">
                                <a:solidFill>
                                  <a:schemeClr val="tx1"/>
                                </a:solidFill>
                                <a:latin typeface="Cambria Math"/>
                                <a:cs typeface="Times New Roman" panose="020206030504050203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a:rPr lang="en-US" sz="3200" b="0" i="1" smtClean="0">
                                <a:solidFill>
                                  <a:schemeClr val="tx1"/>
                                </a:solidFill>
                                <a:latin typeface="Cambria Math"/>
                                <a:cs typeface="Times New Roman" panose="02020603050405020304" pitchFamily="18" charset="0"/>
                              </a:rPr>
                              <m:t>6</m:t>
                            </m:r>
                          </m:den>
                        </m:f>
                        <m:r>
                          <a:rPr lang="ru-RU" sz="3200" i="1">
                            <a:solidFill>
                              <a:schemeClr val="tx1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)</m:t>
                        </m:r>
                      </m:e>
                      <m:sup>
                        <m:r>
                          <a:rPr lang="ru-RU" sz="3200" i="1">
                            <a:solidFill>
                              <a:schemeClr val="tx1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х −</m:t>
                        </m:r>
                        <m:r>
                          <a:rPr lang="en-US" sz="3200" b="0" i="1" smtClean="0">
                            <a:solidFill>
                              <a:schemeClr val="tx1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10</m:t>
                        </m:r>
                      </m:sup>
                    </m:sSup>
                  </m:oMath>
                </a14:m>
                <a:r>
                  <a:rPr lang="en-US" sz="3200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3200" b="1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&gt;</a:t>
                </a:r>
                <a:r>
                  <a:rPr lang="en-US" sz="32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3200" i="1">
                            <a:solidFill>
                              <a:schemeClr val="tx1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sz="3200" b="0" i="1" smtClean="0">
                            <a:solidFill>
                              <a:schemeClr val="tx1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3</m:t>
                        </m:r>
                        <m:r>
                          <a:rPr lang="en-US" sz="3200" i="1">
                            <a:solidFill>
                              <a:schemeClr val="tx1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6</m:t>
                        </m:r>
                      </m:e>
                      <m:sup>
                        <m:r>
                          <a:rPr lang="en-US" sz="3200" b="0" i="1" smtClean="0">
                            <a:solidFill>
                              <a:schemeClr val="tx1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2</m:t>
                        </m:r>
                        <m:r>
                          <a:rPr lang="en-US" sz="3200" i="1">
                            <a:solidFill>
                              <a:schemeClr val="tx1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ru-RU" sz="3200" i="1">
                            <a:solidFill>
                              <a:schemeClr val="tx1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х</m:t>
                        </m:r>
                      </m:sup>
                    </m:sSup>
                  </m:oMath>
                </a14:m>
                <a:endParaRPr lang="ru-RU" sz="32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endParaRPr lang="ru-RU" sz="3200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852" t="-188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3555E-20FF-4FE2-852F-1AC24C6AA537}" type="slidenum">
              <a:rPr lang="ru-RU" smtClean="0"/>
              <a:t>22</a:t>
            </a:fld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4211960" y="3933056"/>
            <a:ext cx="251940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Ответ: 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x </a:t>
            </a:r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&gt;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- 6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Выгнутая вниз стрелка 5">
            <a:hlinkClick r:id="rId3" action="ppaction://hlinksldjump"/>
          </p:cNvPr>
          <p:cNvSpPr/>
          <p:nvPr/>
        </p:nvSpPr>
        <p:spPr>
          <a:xfrm>
            <a:off x="7534133" y="6309320"/>
            <a:ext cx="360040" cy="216024"/>
          </a:xfrm>
          <a:prstGeom prst="curvedUpArrow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77887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1337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600" u="sng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</a:t>
            </a:r>
            <a:r>
              <a:rPr lang="ru-RU" sz="3600" u="sng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группами</a:t>
            </a:r>
            <a:r>
              <a:rPr lang="ru-RU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742950" lvl="0" indent="-742950">
              <a:buAutoNum type="arabicPeriod"/>
            </a:pPr>
            <a:r>
              <a:rPr lang="ru-RU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Решите вместе</a:t>
            </a:r>
            <a:r>
              <a:rPr lang="ru-RU" sz="3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altLang="ru-RU" sz="3600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3600" dirty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а)</a:t>
            </a:r>
            <a:r>
              <a:rPr lang="ru-RU" altLang="ru-RU" sz="3600" b="1" dirty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3600" dirty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4</a:t>
            </a:r>
            <a:r>
              <a:rPr lang="ru-RU" altLang="ru-RU" sz="3600" i="1" dirty="0" smtClean="0">
                <a:solidFill>
                  <a:schemeClr val="tx1"/>
                </a:solidFill>
                <a:latin typeface="Cambria Math" pitchFamily="18" charset="0"/>
                <a:ea typeface="Times New Roman" pitchFamily="18" charset="0"/>
                <a:cs typeface="Times New Roman" pitchFamily="18" charset="0"/>
              </a:rPr>
              <a:t>∙ </a:t>
            </a:r>
            <a:r>
              <a:rPr lang="ru-RU" altLang="ru-RU" sz="3600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4</a:t>
            </a:r>
            <a:r>
              <a:rPr lang="ru-RU" altLang="ru-RU" sz="3600" baseline="30000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х</a:t>
            </a:r>
            <a:r>
              <a:rPr lang="ru-RU" altLang="ru-RU" sz="3600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3600" dirty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- 5·2</a:t>
            </a:r>
            <a:r>
              <a:rPr lang="ru-RU" altLang="ru-RU" sz="3600" baseline="30000" dirty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х</a:t>
            </a:r>
            <a:r>
              <a:rPr lang="ru-RU" altLang="ru-RU" sz="3600" dirty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+ 1 = 0;   </a:t>
            </a:r>
            <a:endParaRPr lang="ru-RU" altLang="ru-RU" sz="3600" dirty="0" smtClean="0">
              <a:solidFill>
                <a:schemeClr val="tx1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lvl="0" indent="0">
              <a:buNone/>
            </a:pPr>
            <a:r>
              <a:rPr lang="ru-RU" altLang="ru-RU" sz="3600" dirty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3600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            б</a:t>
            </a:r>
            <a:r>
              <a:rPr lang="ru-RU" altLang="ru-RU" sz="3600" dirty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) 7</a:t>
            </a:r>
            <a:r>
              <a:rPr lang="ru-RU" altLang="ru-RU" sz="3600" baseline="30000" dirty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3х</a:t>
            </a:r>
            <a:r>
              <a:rPr lang="ru-RU" altLang="ru-RU" sz="3600" dirty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∙ 49 </a:t>
            </a:r>
            <a:r>
              <a:rPr lang="ru-RU" altLang="ru-RU" sz="3600" i="1" dirty="0">
                <a:solidFill>
                  <a:schemeClr val="tx1"/>
                </a:solidFill>
                <a:latin typeface="Cambria Math" pitchFamily="18" charset="0"/>
                <a:ea typeface="Times New Roman" pitchFamily="18" charset="0"/>
                <a:cs typeface="Times New Roman" pitchFamily="18" charset="0"/>
              </a:rPr>
              <a:t>≤</a:t>
            </a:r>
            <a:r>
              <a:rPr lang="ru-RU" altLang="ru-RU" sz="3600" dirty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3600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49</a:t>
            </a:r>
            <a:r>
              <a:rPr lang="ru-RU" altLang="ru-RU" sz="3600" baseline="30000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х-3</a:t>
            </a:r>
            <a:endParaRPr lang="ru-RU" sz="3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3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Реши </a:t>
            </a:r>
            <a:r>
              <a:rPr lang="ru-RU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самостоятельно: </a:t>
            </a:r>
            <a:endParaRPr lang="ru-RU" sz="3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44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3555E-20FF-4FE2-852F-1AC24C6AA537}" type="slidenum">
              <a:rPr lang="ru-RU" smtClean="0"/>
              <a:t>23</a:t>
            </a:fld>
            <a:endParaRPr lang="ru-RU"/>
          </a:p>
        </p:txBody>
      </p:sp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2" name="Таблица 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923029334"/>
                  </p:ext>
                </p:extLst>
              </p:nvPr>
            </p:nvGraphicFramePr>
            <p:xfrm>
              <a:off x="395536" y="2636912"/>
              <a:ext cx="8352927" cy="4097847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1794755"/>
                    <a:gridCol w="3507734"/>
                    <a:gridCol w="3050438"/>
                  </a:tblGrid>
                  <a:tr h="931483"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2400" dirty="0" smtClean="0">
                              <a:effectLst/>
                            </a:rPr>
                            <a:t>Вариант/</a:t>
                          </a:r>
                        </a:p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2400" dirty="0" smtClean="0">
                              <a:effectLst/>
                            </a:rPr>
                            <a:t>     задание</a:t>
                          </a:r>
                          <a:endParaRPr lang="ru-RU" sz="2400" dirty="0">
                            <a:solidFill>
                              <a:srgbClr val="000000"/>
                            </a:solidFill>
                            <a:effectLst/>
                            <a:latin typeface="Times New Roman"/>
                            <a:ea typeface="Calibri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2400" dirty="0">
                              <a:effectLst/>
                            </a:rPr>
                            <a:t>Решите уравнение:</a:t>
                          </a:r>
                          <a:endParaRPr lang="ru-RU" sz="2400" dirty="0">
                            <a:solidFill>
                              <a:srgbClr val="000000"/>
                            </a:solidFill>
                            <a:effectLst/>
                            <a:latin typeface="Times New Roman"/>
                            <a:ea typeface="Calibri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2400" dirty="0">
                              <a:effectLst/>
                            </a:rPr>
                            <a:t>Решите неравенство:</a:t>
                          </a:r>
                          <a:endParaRPr lang="ru-RU" sz="2400" dirty="0">
                            <a:solidFill>
                              <a:srgbClr val="000000"/>
                            </a:solidFill>
                            <a:effectLst/>
                            <a:latin typeface="Times New Roman"/>
                            <a:ea typeface="Calibri"/>
                          </a:endParaRPr>
                        </a:p>
                      </a:txBody>
                      <a:tcPr marL="68580" marR="68580" marT="0" marB="0"/>
                    </a:tc>
                  </a:tr>
                  <a:tr h="775241"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2400">
                              <a:effectLst/>
                            </a:rPr>
                            <a:t>Вариант 1</a:t>
                          </a:r>
                          <a:endParaRPr lang="ru-RU" sz="2400">
                            <a:solidFill>
                              <a:srgbClr val="000000"/>
                            </a:solidFill>
                            <a:effectLst/>
                            <a:latin typeface="Times New Roman"/>
                            <a:ea typeface="Calibri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left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ru-RU" sz="2800">
                                        <a:effectLst/>
                                      </a:rPr>
                                    </m:ctrlPr>
                                  </m:sSupPr>
                                  <m:e>
                                    <m:r>
                                      <a:rPr lang="ru-RU" sz="2800">
                                        <a:effectLst/>
                                      </a:rPr>
                                      <m:t>9</m:t>
                                    </m:r>
                                  </m:e>
                                  <m:sup>
                                    <m:r>
                                      <a:rPr lang="ru-RU" sz="2800">
                                        <a:effectLst/>
                                      </a:rPr>
                                      <m:t>х</m:t>
                                    </m:r>
                                  </m:sup>
                                </m:sSup>
                                <m:r>
                                  <a:rPr lang="ru-RU" sz="2800">
                                    <a:effectLst/>
                                  </a:rPr>
                                  <m:t>−</m:t>
                                </m:r>
                                <m:sSup>
                                  <m:sSupPr>
                                    <m:ctrlPr>
                                      <a:rPr lang="ru-RU" sz="2800">
                                        <a:effectLst/>
                                      </a:rPr>
                                    </m:ctrlPr>
                                  </m:sSupPr>
                                  <m:e>
                                    <m:r>
                                      <a:rPr lang="ru-RU" sz="2800">
                                        <a:effectLst/>
                                      </a:rPr>
                                      <m:t>3</m:t>
                                    </m:r>
                                  </m:e>
                                  <m:sup>
                                    <m:r>
                                      <a:rPr lang="ru-RU" sz="2800">
                                        <a:effectLst/>
                                      </a:rPr>
                                      <m:t>х</m:t>
                                    </m:r>
                                  </m:sup>
                                </m:sSup>
                                <m:r>
                                  <a:rPr lang="ru-RU" sz="2800">
                                    <a:effectLst/>
                                  </a:rPr>
                                  <m:t>−72=0;</m:t>
                                </m:r>
                              </m:oMath>
                            </m:oMathPara>
                          </a14:m>
                          <a:endParaRPr lang="ru-RU" sz="2800" dirty="0">
                            <a:solidFill>
                              <a:srgbClr val="000000"/>
                            </a:solidFill>
                            <a:effectLst/>
                            <a:latin typeface="Times New Roman"/>
                            <a:ea typeface="Calibri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ru-RU" sz="2800">
                                      <a:effectLst/>
                                    </a:rPr>
                                  </m:ctrlPr>
                                </m:sSupPr>
                                <m:e>
                                  <m:r>
                                    <a:rPr lang="ru-RU" sz="2800">
                                      <a:effectLst/>
                                    </a:rPr>
                                    <m:t>8</m:t>
                                  </m:r>
                                </m:e>
                                <m:sup>
                                  <m:r>
                                    <a:rPr lang="ru-RU" sz="2800">
                                      <a:effectLst/>
                                    </a:rPr>
                                    <m:t>5</m:t>
                                  </m:r>
                                  <m:r>
                                    <a:rPr lang="ru-RU" sz="2800">
                                      <a:effectLst/>
                                    </a:rPr>
                                    <m:t>𝑥</m:t>
                                  </m:r>
                                  <m:r>
                                    <a:rPr lang="ru-RU" sz="2800">
                                      <a:effectLst/>
                                    </a:rPr>
                                    <m:t>−12</m:t>
                                  </m:r>
                                </m:sup>
                              </m:sSup>
                            </m:oMath>
                          </a14:m>
                          <a:r>
                            <a:rPr lang="ru-RU" sz="2800" dirty="0">
                              <a:effectLst/>
                            </a:rPr>
                            <a:t> &lt; (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ru-RU" sz="2800">
                                      <a:effectLst/>
                                    </a:rPr>
                                  </m:ctrlPr>
                                </m:sSupPr>
                                <m:e>
                                  <m:f>
                                    <m:fPr>
                                      <m:ctrlPr>
                                        <a:rPr lang="ru-RU" sz="2800">
                                          <a:effectLst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ru-RU" sz="2800">
                                          <a:effectLst/>
                                        </a:rPr>
                                        <m:t>1</m:t>
                                      </m:r>
                                    </m:num>
                                    <m:den>
                                      <m:r>
                                        <a:rPr lang="ru-RU" sz="2800">
                                          <a:effectLst/>
                                        </a:rPr>
                                        <m:t>64</m:t>
                                      </m:r>
                                    </m:den>
                                  </m:f>
                                  <m:r>
                                    <a:rPr lang="ru-RU" sz="2800">
                                      <a:effectLst/>
                                    </a:rPr>
                                    <m:t>)</m:t>
                                  </m:r>
                                </m:e>
                                <m:sup>
                                  <m:r>
                                    <a:rPr lang="ru-RU" sz="2800">
                                      <a:effectLst/>
                                    </a:rPr>
                                    <m:t>𝑥</m:t>
                                  </m:r>
                                  <m:r>
                                    <a:rPr lang="ru-RU" sz="2800">
                                      <a:effectLst/>
                                    </a:rPr>
                                    <m:t>+1</m:t>
                                  </m:r>
                                </m:sup>
                              </m:sSup>
                            </m:oMath>
                          </a14:m>
                          <a:endParaRPr lang="ru-RU" sz="2800" dirty="0">
                            <a:solidFill>
                              <a:srgbClr val="000000"/>
                            </a:solidFill>
                            <a:effectLst/>
                            <a:latin typeface="Times New Roman"/>
                            <a:ea typeface="Calibri"/>
                          </a:endParaRPr>
                        </a:p>
                      </a:txBody>
                      <a:tcPr marL="68580" marR="68580" marT="0" marB="0"/>
                    </a:tc>
                  </a:tr>
                  <a:tr h="775241"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2400">
                              <a:effectLst/>
                            </a:rPr>
                            <a:t>Вариант 2</a:t>
                          </a:r>
                          <a:endParaRPr lang="ru-RU" sz="2400">
                            <a:solidFill>
                              <a:srgbClr val="000000"/>
                            </a:solidFill>
                            <a:effectLst/>
                            <a:latin typeface="Times New Roman"/>
                            <a:ea typeface="Calibri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ru-RU" sz="2800">
                                      <a:effectLst/>
                                    </a:rPr>
                                  </m:ctrlPr>
                                </m:sSupPr>
                                <m:e>
                                  <m:r>
                                    <a:rPr lang="ru-RU" sz="2800">
                                      <a:effectLst/>
                                    </a:rPr>
                                    <m:t>49</m:t>
                                  </m:r>
                                </m:e>
                                <m:sup>
                                  <m:r>
                                    <a:rPr lang="ru-RU" sz="2800">
                                      <a:effectLst/>
                                    </a:rPr>
                                    <m:t>х</m:t>
                                  </m:r>
                                </m:sup>
                              </m:sSup>
                              <m:r>
                                <a:rPr lang="ru-RU" sz="2800">
                                  <a:effectLst/>
                                </a:rPr>
                                <m:t>−8∙</m:t>
                              </m:r>
                              <m:sSup>
                                <m:sSupPr>
                                  <m:ctrlPr>
                                    <a:rPr lang="ru-RU" sz="2800">
                                      <a:effectLst/>
                                    </a:rPr>
                                  </m:ctrlPr>
                                </m:sSupPr>
                                <m:e>
                                  <m:r>
                                    <a:rPr lang="ru-RU" sz="2800">
                                      <a:effectLst/>
                                    </a:rPr>
                                    <m:t>7</m:t>
                                  </m:r>
                                </m:e>
                                <m:sup>
                                  <m:r>
                                    <a:rPr lang="ru-RU" sz="2800">
                                      <a:effectLst/>
                                    </a:rPr>
                                    <m:t>х</m:t>
                                  </m:r>
                                </m:sup>
                              </m:sSup>
                              <m:r>
                                <a:rPr lang="ru-RU" sz="2800">
                                  <a:effectLst/>
                                </a:rPr>
                                <m:t>+7=0</m:t>
                              </m:r>
                            </m:oMath>
                          </a14:m>
                          <a:r>
                            <a:rPr lang="ru-RU" sz="2800" dirty="0">
                              <a:effectLst/>
                            </a:rPr>
                            <a:t>;</a:t>
                          </a:r>
                          <a:endParaRPr lang="ru-RU" sz="2800" dirty="0">
                            <a:solidFill>
                              <a:srgbClr val="000000"/>
                            </a:solidFill>
                            <a:effectLst/>
                            <a:latin typeface="Times New Roman"/>
                            <a:ea typeface="Calibri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ru-RU" sz="2800">
                                      <a:effectLst/>
                                    </a:rPr>
                                  </m:ctrlPr>
                                </m:sSupPr>
                                <m:e>
                                  <m:r>
                                    <a:rPr lang="ru-RU" sz="2800">
                                      <a:effectLst/>
                                    </a:rPr>
                                    <m:t>9</m:t>
                                  </m:r>
                                </m:e>
                                <m:sup>
                                  <m:r>
                                    <a:rPr lang="ru-RU" sz="2800">
                                      <a:effectLst/>
                                    </a:rPr>
                                    <m:t>3</m:t>
                                  </m:r>
                                  <m:r>
                                    <a:rPr lang="ru-RU" sz="2800">
                                      <a:effectLst/>
                                    </a:rPr>
                                    <m:t>𝑥</m:t>
                                  </m:r>
                                  <m:r>
                                    <a:rPr lang="ru-RU" sz="2800">
                                      <a:effectLst/>
                                    </a:rPr>
                                    <m:t>−4</m:t>
                                  </m:r>
                                </m:sup>
                              </m:sSup>
                            </m:oMath>
                          </a14:m>
                          <a:r>
                            <a:rPr lang="ru-RU" sz="2800" dirty="0">
                              <a:effectLst/>
                            </a:rPr>
                            <a:t> &lt; (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ru-RU" sz="2800">
                                      <a:effectLst/>
                                    </a:rPr>
                                  </m:ctrlPr>
                                </m:sSupPr>
                                <m:e>
                                  <m:f>
                                    <m:fPr>
                                      <m:ctrlPr>
                                        <a:rPr lang="ru-RU" sz="2800">
                                          <a:effectLst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ru-RU" sz="2800">
                                          <a:effectLst/>
                                        </a:rPr>
                                        <m:t>1</m:t>
                                      </m:r>
                                    </m:num>
                                    <m:den>
                                      <m:r>
                                        <a:rPr lang="ru-RU" sz="2800">
                                          <a:effectLst/>
                                        </a:rPr>
                                        <m:t>81</m:t>
                                      </m:r>
                                    </m:den>
                                  </m:f>
                                  <m:r>
                                    <a:rPr lang="ru-RU" sz="2800">
                                      <a:effectLst/>
                                    </a:rPr>
                                    <m:t>)</m:t>
                                  </m:r>
                                </m:e>
                                <m:sup>
                                  <m:r>
                                    <a:rPr lang="ru-RU" sz="2800">
                                      <a:effectLst/>
                                    </a:rPr>
                                    <m:t>𝑥</m:t>
                                  </m:r>
                                  <m:r>
                                    <a:rPr lang="ru-RU" sz="2800">
                                      <a:effectLst/>
                                    </a:rPr>
                                    <m:t>+1</m:t>
                                  </m:r>
                                </m:sup>
                              </m:sSup>
                            </m:oMath>
                          </a14:m>
                          <a:endParaRPr lang="ru-RU" sz="2800" dirty="0">
                            <a:solidFill>
                              <a:srgbClr val="000000"/>
                            </a:solidFill>
                            <a:effectLst/>
                            <a:latin typeface="Times New Roman"/>
                            <a:ea typeface="Calibri"/>
                          </a:endParaRPr>
                        </a:p>
                      </a:txBody>
                      <a:tcPr marL="68580" marR="68580" marT="0" marB="0"/>
                    </a:tc>
                  </a:tr>
                  <a:tr h="775241"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2400">
                              <a:effectLst/>
                            </a:rPr>
                            <a:t>Вариант 3</a:t>
                          </a:r>
                          <a:endParaRPr lang="ru-RU" sz="2400">
                            <a:solidFill>
                              <a:srgbClr val="000000"/>
                            </a:solidFill>
                            <a:effectLst/>
                            <a:latin typeface="Times New Roman"/>
                            <a:ea typeface="Calibri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ru-RU" sz="2800">
                                        <a:effectLst/>
                                      </a:rPr>
                                    </m:ctrlPr>
                                  </m:sSupPr>
                                  <m:e>
                                    <m:r>
                                      <a:rPr lang="ru-RU" sz="2800">
                                        <a:effectLst/>
                                      </a:rPr>
                                      <m:t>8∙4</m:t>
                                    </m:r>
                                  </m:e>
                                  <m:sup>
                                    <m:r>
                                      <a:rPr lang="ru-RU" sz="2800">
                                        <a:effectLst/>
                                      </a:rPr>
                                      <m:t>х</m:t>
                                    </m:r>
                                  </m:sup>
                                </m:sSup>
                                <m:r>
                                  <a:rPr lang="ru-RU" sz="2800">
                                    <a:effectLst/>
                                  </a:rPr>
                                  <m:t>−6∙</m:t>
                                </m:r>
                                <m:sSup>
                                  <m:sSupPr>
                                    <m:ctrlPr>
                                      <a:rPr lang="ru-RU" sz="2800">
                                        <a:effectLst/>
                                      </a:rPr>
                                    </m:ctrlPr>
                                  </m:sSupPr>
                                  <m:e>
                                    <m:r>
                                      <a:rPr lang="ru-RU" sz="2800">
                                        <a:effectLst/>
                                      </a:rPr>
                                      <m:t>2</m:t>
                                    </m:r>
                                  </m:e>
                                  <m:sup>
                                    <m:r>
                                      <a:rPr lang="ru-RU" sz="2800">
                                        <a:effectLst/>
                                      </a:rPr>
                                      <m:t>х</m:t>
                                    </m:r>
                                  </m:sup>
                                </m:sSup>
                                <m:r>
                                  <a:rPr lang="ru-RU" sz="2800">
                                    <a:effectLst/>
                                  </a:rPr>
                                  <m:t>+1=0;</m:t>
                                </m:r>
                              </m:oMath>
                            </m:oMathPara>
                          </a14:m>
                          <a:endParaRPr lang="ru-RU" sz="2800" dirty="0">
                            <a:solidFill>
                              <a:srgbClr val="000000"/>
                            </a:solidFill>
                            <a:effectLst/>
                            <a:latin typeface="Times New Roman"/>
                            <a:ea typeface="Calibri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ru-RU" sz="2800">
                                      <a:effectLst/>
                                    </a:rPr>
                                  </m:ctrlPr>
                                </m:sSupPr>
                                <m:e>
                                  <m:r>
                                    <a:rPr lang="ru-RU" sz="2800">
                                      <a:effectLst/>
                                    </a:rPr>
                                    <m:t>6</m:t>
                                  </m:r>
                                </m:e>
                                <m:sup>
                                  <m:r>
                                    <a:rPr lang="ru-RU" sz="2800">
                                      <a:effectLst/>
                                    </a:rPr>
                                    <m:t>9</m:t>
                                  </m:r>
                                  <m:r>
                                    <a:rPr lang="ru-RU" sz="2800">
                                      <a:effectLst/>
                                    </a:rPr>
                                    <m:t>𝑥</m:t>
                                  </m:r>
                                  <m:r>
                                    <a:rPr lang="ru-RU" sz="2800">
                                      <a:effectLst/>
                                    </a:rPr>
                                    <m:t>+2</m:t>
                                  </m:r>
                                </m:sup>
                              </m:sSup>
                            </m:oMath>
                          </a14:m>
                          <a:r>
                            <a:rPr lang="ru-RU" sz="2800" dirty="0">
                              <a:effectLst/>
                            </a:rPr>
                            <a:t> </a:t>
                          </a:r>
                          <a:r>
                            <a:rPr lang="en-US" sz="2800" dirty="0">
                              <a:effectLst/>
                            </a:rPr>
                            <a:t>&gt;</a:t>
                          </a:r>
                          <a:r>
                            <a:rPr lang="ru-RU" sz="2800" dirty="0">
                              <a:effectLst/>
                            </a:rPr>
                            <a:t> (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ru-RU" sz="2800">
                                      <a:effectLst/>
                                    </a:rPr>
                                  </m:ctrlPr>
                                </m:sSupPr>
                                <m:e>
                                  <m:f>
                                    <m:fPr>
                                      <m:ctrlPr>
                                        <a:rPr lang="ru-RU" sz="2800">
                                          <a:effectLst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ru-RU" sz="2800">
                                          <a:effectLst/>
                                        </a:rPr>
                                        <m:t>1</m:t>
                                      </m:r>
                                    </m:num>
                                    <m:den>
                                      <m:r>
                                        <a:rPr lang="ru-RU" sz="2800">
                                          <a:effectLst/>
                                        </a:rPr>
                                        <m:t>36</m:t>
                                      </m:r>
                                    </m:den>
                                  </m:f>
                                  <m:r>
                                    <a:rPr lang="ru-RU" sz="2800">
                                      <a:effectLst/>
                                    </a:rPr>
                                    <m:t>)</m:t>
                                  </m:r>
                                </m:e>
                                <m:sup>
                                  <m:r>
                                    <a:rPr lang="ru-RU" sz="2800">
                                      <a:effectLst/>
                                    </a:rPr>
                                    <m:t>𝑥</m:t>
                                  </m:r>
                                  <m:r>
                                    <a:rPr lang="ru-RU" sz="2800">
                                      <a:effectLst/>
                                    </a:rPr>
                                    <m:t>+10</m:t>
                                  </m:r>
                                </m:sup>
                              </m:sSup>
                            </m:oMath>
                          </a14:m>
                          <a:endParaRPr lang="ru-RU" sz="2800" dirty="0">
                            <a:solidFill>
                              <a:srgbClr val="000000"/>
                            </a:solidFill>
                            <a:effectLst/>
                            <a:latin typeface="Times New Roman"/>
                            <a:ea typeface="Calibri"/>
                          </a:endParaRPr>
                        </a:p>
                      </a:txBody>
                      <a:tcPr marL="68580" marR="68580" marT="0" marB="0"/>
                    </a:tc>
                  </a:tr>
                  <a:tr h="775241"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2400">
                              <a:effectLst/>
                            </a:rPr>
                            <a:t>Вариант 4</a:t>
                          </a:r>
                          <a:endParaRPr lang="ru-RU" sz="2400">
                            <a:solidFill>
                              <a:srgbClr val="000000"/>
                            </a:solidFill>
                            <a:effectLst/>
                            <a:latin typeface="Times New Roman"/>
                            <a:ea typeface="Calibri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ru-RU" sz="2800">
                                      <a:effectLst/>
                                    </a:rPr>
                                  </m:ctrlPr>
                                </m:sSupPr>
                                <m:e>
                                  <m:r>
                                    <a:rPr lang="ru-RU" sz="2800">
                                      <a:effectLst/>
                                    </a:rPr>
                                    <m:t>64</m:t>
                                  </m:r>
                                </m:e>
                                <m:sup>
                                  <m:r>
                                    <a:rPr lang="ru-RU" sz="2800">
                                      <a:effectLst/>
                                    </a:rPr>
                                    <m:t>х</m:t>
                                  </m:r>
                                </m:sup>
                              </m:sSup>
                              <m:r>
                                <a:rPr lang="ru-RU" sz="2800">
                                  <a:effectLst/>
                                </a:rPr>
                                <m:t>−</m:t>
                              </m:r>
                              <m:sSup>
                                <m:sSupPr>
                                  <m:ctrlPr>
                                    <a:rPr lang="ru-RU" sz="2800">
                                      <a:effectLst/>
                                    </a:rPr>
                                  </m:ctrlPr>
                                </m:sSupPr>
                                <m:e>
                                  <m:r>
                                    <a:rPr lang="ru-RU" sz="2800">
                                      <a:effectLst/>
                                    </a:rPr>
                                    <m:t>8</m:t>
                                  </m:r>
                                </m:e>
                                <m:sup>
                                  <m:r>
                                    <a:rPr lang="ru-RU" sz="2800">
                                      <a:effectLst/>
                                    </a:rPr>
                                    <m:t>х</m:t>
                                  </m:r>
                                </m:sup>
                              </m:sSup>
                              <m:r>
                                <a:rPr lang="ru-RU" sz="2800">
                                  <a:effectLst/>
                                </a:rPr>
                                <m:t>−56=0</m:t>
                              </m:r>
                            </m:oMath>
                          </a14:m>
                          <a:r>
                            <a:rPr lang="ru-RU" sz="2800">
                              <a:effectLst/>
                            </a:rPr>
                            <a:t>;</a:t>
                          </a:r>
                          <a:endParaRPr lang="ru-RU" sz="2800">
                            <a:solidFill>
                              <a:srgbClr val="000000"/>
                            </a:solidFill>
                            <a:effectLst/>
                            <a:latin typeface="Times New Roman"/>
                            <a:ea typeface="Calibri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ru-RU" sz="2800">
                                      <a:effectLst/>
                                    </a:rPr>
                                  </m:ctrlPr>
                                </m:sSupPr>
                                <m:e>
                                  <m:r>
                                    <a:rPr lang="ru-RU" sz="2800">
                                      <a:effectLst/>
                                    </a:rPr>
                                    <m:t>7</m:t>
                                  </m:r>
                                </m:e>
                                <m:sup>
                                  <m:r>
                                    <a:rPr lang="ru-RU" sz="2800">
                                      <a:effectLst/>
                                    </a:rPr>
                                    <m:t>4</m:t>
                                  </m:r>
                                  <m:r>
                                    <a:rPr lang="ru-RU" sz="2800">
                                      <a:effectLst/>
                                    </a:rPr>
                                    <m:t>𝑥</m:t>
                                  </m:r>
                                  <m:r>
                                    <a:rPr lang="ru-RU" sz="2800">
                                      <a:effectLst/>
                                    </a:rPr>
                                    <m:t>−9</m:t>
                                  </m:r>
                                </m:sup>
                              </m:sSup>
                            </m:oMath>
                          </a14:m>
                          <a:r>
                            <a:rPr lang="ru-RU" sz="2800" dirty="0">
                              <a:effectLst/>
                            </a:rPr>
                            <a:t> </a:t>
                          </a:r>
                          <a:r>
                            <a:rPr lang="en-US" sz="2800" dirty="0">
                              <a:effectLst/>
                            </a:rPr>
                            <a:t>&gt;</a:t>
                          </a:r>
                          <a:r>
                            <a:rPr lang="ru-RU" sz="2800" dirty="0">
                              <a:effectLst/>
                            </a:rPr>
                            <a:t> (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ru-RU" sz="2800">
                                      <a:effectLst/>
                                    </a:rPr>
                                  </m:ctrlPr>
                                </m:sSupPr>
                                <m:e>
                                  <m:f>
                                    <m:fPr>
                                      <m:ctrlPr>
                                        <a:rPr lang="ru-RU" sz="2800">
                                          <a:effectLst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ru-RU" sz="2800">
                                          <a:effectLst/>
                                        </a:rPr>
                                        <m:t>1</m:t>
                                      </m:r>
                                    </m:num>
                                    <m:den>
                                      <m:r>
                                        <a:rPr lang="ru-RU" sz="2800">
                                          <a:effectLst/>
                                        </a:rPr>
                                        <m:t>49</m:t>
                                      </m:r>
                                    </m:den>
                                  </m:f>
                                  <m:r>
                                    <a:rPr lang="ru-RU" sz="2800">
                                      <a:effectLst/>
                                    </a:rPr>
                                    <m:t>)</m:t>
                                  </m:r>
                                </m:e>
                                <m:sup>
                                  <m:r>
                                    <a:rPr lang="ru-RU" sz="2800">
                                      <a:effectLst/>
                                    </a:rPr>
                                    <m:t>𝑥</m:t>
                                  </m:r>
                                  <m:r>
                                    <a:rPr lang="ru-RU" sz="2800">
                                      <a:effectLst/>
                                    </a:rPr>
                                    <m:t>+3</m:t>
                                  </m:r>
                                </m:sup>
                              </m:sSup>
                            </m:oMath>
                          </a14:m>
                          <a:endParaRPr lang="ru-RU" sz="2800" dirty="0">
                            <a:solidFill>
                              <a:srgbClr val="000000"/>
                            </a:solidFill>
                            <a:effectLst/>
                            <a:latin typeface="Times New Roman"/>
                            <a:ea typeface="Calibri"/>
                          </a:endParaRPr>
                        </a:p>
                      </a:txBody>
                      <a:tcPr marL="68580" marR="68580" marT="0" marB="0"/>
                    </a:tc>
                  </a:tr>
                </a:tbl>
              </a:graphicData>
            </a:graphic>
          </p:graphicFrame>
        </mc:Choice>
        <mc:Fallback>
          <p:graphicFrame>
            <p:nvGraphicFramePr>
              <p:cNvPr id="2" name="Таблица 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923029334"/>
                  </p:ext>
                </p:extLst>
              </p:nvPr>
            </p:nvGraphicFramePr>
            <p:xfrm>
              <a:off x="395536" y="2636912"/>
              <a:ext cx="8352927" cy="4097847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1794755"/>
                    <a:gridCol w="3507734"/>
                    <a:gridCol w="3050438"/>
                  </a:tblGrid>
                  <a:tr h="931483"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2400" dirty="0" smtClean="0">
                              <a:effectLst/>
                            </a:rPr>
                            <a:t>Вариант/</a:t>
                          </a:r>
                        </a:p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2400" dirty="0" smtClean="0">
                              <a:effectLst/>
                            </a:rPr>
                            <a:t>     задание</a:t>
                          </a:r>
                          <a:endParaRPr lang="ru-RU" sz="2400" dirty="0">
                            <a:solidFill>
                              <a:srgbClr val="000000"/>
                            </a:solidFill>
                            <a:effectLst/>
                            <a:latin typeface="Times New Roman"/>
                            <a:ea typeface="Calibri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2400" dirty="0">
                              <a:effectLst/>
                            </a:rPr>
                            <a:t>Решите уравнение:</a:t>
                          </a:r>
                          <a:endParaRPr lang="ru-RU" sz="2400" dirty="0">
                            <a:solidFill>
                              <a:srgbClr val="000000"/>
                            </a:solidFill>
                            <a:effectLst/>
                            <a:latin typeface="Times New Roman"/>
                            <a:ea typeface="Calibri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2400" dirty="0">
                              <a:effectLst/>
                            </a:rPr>
                            <a:t>Решите неравенство:</a:t>
                          </a:r>
                          <a:endParaRPr lang="ru-RU" sz="2400" dirty="0">
                            <a:solidFill>
                              <a:srgbClr val="000000"/>
                            </a:solidFill>
                            <a:effectLst/>
                            <a:latin typeface="Times New Roman"/>
                            <a:ea typeface="Calibri"/>
                          </a:endParaRPr>
                        </a:p>
                      </a:txBody>
                      <a:tcPr marL="68580" marR="68580" marT="0" marB="0"/>
                    </a:tc>
                  </a:tr>
                  <a:tr h="791591"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2400">
                              <a:effectLst/>
                            </a:rPr>
                            <a:t>Вариант 1</a:t>
                          </a:r>
                          <a:endParaRPr lang="ru-RU" sz="2400">
                            <a:solidFill>
                              <a:srgbClr val="000000"/>
                            </a:solidFill>
                            <a:effectLst/>
                            <a:latin typeface="Times New Roman"/>
                            <a:ea typeface="Calibri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8580" marR="68580" marT="0" marB="0">
                        <a:blipFill rotWithShape="1">
                          <a:blip r:embed="rId2"/>
                          <a:stretch>
                            <a:fillRect l="-51215" t="-126154" r="-86979" b="-31461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8580" marR="68580" marT="0" marB="0">
                        <a:blipFill rotWithShape="1">
                          <a:blip r:embed="rId2"/>
                          <a:stretch>
                            <a:fillRect l="-174200" t="-126154" r="-200" b="-314615"/>
                          </a:stretch>
                        </a:blipFill>
                      </a:tcPr>
                    </a:tc>
                  </a:tr>
                  <a:tr h="791591"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2400">
                              <a:effectLst/>
                            </a:rPr>
                            <a:t>Вариант 2</a:t>
                          </a:r>
                          <a:endParaRPr lang="ru-RU" sz="2400">
                            <a:solidFill>
                              <a:srgbClr val="000000"/>
                            </a:solidFill>
                            <a:effectLst/>
                            <a:latin typeface="Times New Roman"/>
                            <a:ea typeface="Calibri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8580" marR="68580" marT="0" marB="0">
                        <a:blipFill rotWithShape="1">
                          <a:blip r:embed="rId2"/>
                          <a:stretch>
                            <a:fillRect l="-51215" t="-227907" r="-86979" b="-21705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8580" marR="68580" marT="0" marB="0">
                        <a:blipFill rotWithShape="1">
                          <a:blip r:embed="rId2"/>
                          <a:stretch>
                            <a:fillRect l="-174200" t="-227907" r="-200" b="-217054"/>
                          </a:stretch>
                        </a:blipFill>
                      </a:tcPr>
                    </a:tc>
                  </a:tr>
                  <a:tr h="791591"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2400">
                              <a:effectLst/>
                            </a:rPr>
                            <a:t>Вариант 3</a:t>
                          </a:r>
                          <a:endParaRPr lang="ru-RU" sz="2400">
                            <a:solidFill>
                              <a:srgbClr val="000000"/>
                            </a:solidFill>
                            <a:effectLst/>
                            <a:latin typeface="Times New Roman"/>
                            <a:ea typeface="Calibri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8580" marR="68580" marT="0" marB="0">
                        <a:blipFill rotWithShape="1">
                          <a:blip r:embed="rId2"/>
                          <a:stretch>
                            <a:fillRect l="-51215" t="-325385" r="-86979" b="-11538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8580" marR="68580" marT="0" marB="0">
                        <a:blipFill rotWithShape="1">
                          <a:blip r:embed="rId2"/>
                          <a:stretch>
                            <a:fillRect l="-174200" t="-325385" r="-200" b="-115385"/>
                          </a:stretch>
                        </a:blipFill>
                      </a:tcPr>
                    </a:tc>
                  </a:tr>
                  <a:tr h="791591"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2400">
                              <a:effectLst/>
                            </a:rPr>
                            <a:t>Вариант 4</a:t>
                          </a:r>
                          <a:endParaRPr lang="ru-RU" sz="2400">
                            <a:solidFill>
                              <a:srgbClr val="000000"/>
                            </a:solidFill>
                            <a:effectLst/>
                            <a:latin typeface="Times New Roman"/>
                            <a:ea typeface="Calibri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8580" marR="68580" marT="0" marB="0">
                        <a:blipFill rotWithShape="1">
                          <a:blip r:embed="rId2"/>
                          <a:stretch>
                            <a:fillRect l="-51215" t="-425385" r="-86979" b="-1538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8580" marR="68580" marT="0" marB="0">
                        <a:blipFill rotWithShape="1">
                          <a:blip r:embed="rId2"/>
                          <a:stretch>
                            <a:fillRect l="-174200" t="-425385" r="-200" b="-15385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1443339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3555E-20FF-4FE2-852F-1AC24C6AA537}" type="slidenum">
              <a:rPr lang="ru-RU" smtClean="0"/>
              <a:t>24</a:t>
            </a:fld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14951" y="836712"/>
            <a:ext cx="9190336" cy="30469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i="1" dirty="0"/>
              <a:t>«Человек - это дробь, где числитель - это </a:t>
            </a:r>
            <a:r>
              <a:rPr lang="ru-RU" sz="3200" b="1" i="1" dirty="0" smtClean="0"/>
              <a:t>то, </a:t>
            </a:r>
          </a:p>
          <a:p>
            <a:r>
              <a:rPr lang="ru-RU" sz="3200" b="1" i="1" dirty="0" smtClean="0"/>
              <a:t>что </a:t>
            </a:r>
            <a:r>
              <a:rPr lang="ru-RU" sz="3200" b="1" i="1" dirty="0"/>
              <a:t>он </a:t>
            </a:r>
            <a:r>
              <a:rPr lang="ru-RU" sz="3200" b="1" i="1" dirty="0" smtClean="0"/>
              <a:t>есть, а </a:t>
            </a:r>
            <a:r>
              <a:rPr lang="ru-RU" sz="3200" b="1" i="1" dirty="0"/>
              <a:t>знаменатель - это </a:t>
            </a:r>
            <a:r>
              <a:rPr lang="ru-RU" sz="3200" b="1" i="1" dirty="0" smtClean="0"/>
              <a:t>то, </a:t>
            </a:r>
          </a:p>
          <a:p>
            <a:r>
              <a:rPr lang="ru-RU" sz="3200" b="1" i="1" dirty="0" smtClean="0"/>
              <a:t>что </a:t>
            </a:r>
            <a:r>
              <a:rPr lang="ru-RU" sz="3200" b="1" i="1" dirty="0"/>
              <a:t>он думает о себе. </a:t>
            </a:r>
            <a:br>
              <a:rPr lang="ru-RU" sz="3200" b="1" i="1" dirty="0"/>
            </a:br>
            <a:r>
              <a:rPr lang="ru-RU" sz="3200" b="1" i="1" dirty="0"/>
              <a:t>Чем больше знаменатель, тем меньше дробь»</a:t>
            </a:r>
            <a:endParaRPr lang="ru-RU" sz="3200" dirty="0"/>
          </a:p>
          <a:p>
            <a:r>
              <a:rPr lang="ru-RU" sz="3200" b="1" i="1" dirty="0"/>
              <a:t> </a:t>
            </a:r>
            <a:endParaRPr lang="ru-RU" sz="3200" dirty="0"/>
          </a:p>
          <a:p>
            <a:r>
              <a:rPr lang="ru-RU" sz="3200" b="1" i="1" dirty="0" smtClean="0"/>
              <a:t> Лев </a:t>
            </a:r>
            <a:r>
              <a:rPr lang="ru-RU" sz="3200" b="1" i="1" dirty="0"/>
              <a:t>Толстой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0" y="980728"/>
            <a:ext cx="91440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/>
              <a:t>Процветание и совершенство математики </a:t>
            </a:r>
            <a:endParaRPr lang="ru-RU" sz="3200" b="1" i="1" dirty="0" smtClean="0"/>
          </a:p>
          <a:p>
            <a:r>
              <a:rPr lang="ru-RU" sz="3200" b="1" i="1" dirty="0" smtClean="0"/>
              <a:t>тесно </a:t>
            </a:r>
            <a:r>
              <a:rPr lang="ru-RU" sz="3200" b="1" i="1" dirty="0"/>
              <a:t>связаны с благосостоянием государства.</a:t>
            </a:r>
            <a:endParaRPr lang="ru-RU" sz="3200" dirty="0"/>
          </a:p>
          <a:p>
            <a:r>
              <a:rPr lang="ru-RU" sz="3200" b="1" i="1" dirty="0"/>
              <a:t> </a:t>
            </a:r>
            <a:endParaRPr lang="ru-RU" sz="3200" dirty="0"/>
          </a:p>
          <a:p>
            <a:r>
              <a:rPr lang="ru-RU" sz="3200" b="1" i="1" dirty="0"/>
              <a:t>Наполеон</a:t>
            </a:r>
            <a:endParaRPr lang="ru-RU" sz="3200" dirty="0"/>
          </a:p>
        </p:txBody>
      </p:sp>
      <p:sp>
        <p:nvSpPr>
          <p:cNvPr id="7" name="TextBox 6"/>
          <p:cNvSpPr txBox="1"/>
          <p:nvPr/>
        </p:nvSpPr>
        <p:spPr>
          <a:xfrm>
            <a:off x="14951" y="1575376"/>
            <a:ext cx="9060494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i="1" dirty="0"/>
              <a:t>В каждой естественной науке заключено </a:t>
            </a:r>
            <a:endParaRPr lang="ru-RU" sz="3200" b="1" i="1" dirty="0" smtClean="0"/>
          </a:p>
          <a:p>
            <a:r>
              <a:rPr lang="ru-RU" sz="3200" b="1" i="1" dirty="0" smtClean="0"/>
              <a:t>столько </a:t>
            </a:r>
            <a:r>
              <a:rPr lang="ru-RU" sz="3200" b="1" i="1" dirty="0"/>
              <a:t>истины, сколько в ней математики.</a:t>
            </a:r>
            <a:endParaRPr lang="ru-RU" sz="3200" dirty="0"/>
          </a:p>
          <a:p>
            <a:r>
              <a:rPr lang="ru-RU" sz="3200" b="1" i="1" dirty="0"/>
              <a:t> </a:t>
            </a:r>
            <a:r>
              <a:rPr lang="ru-RU" sz="3200" b="1" i="1" dirty="0" smtClean="0"/>
              <a:t> </a:t>
            </a:r>
            <a:r>
              <a:rPr lang="ru-RU" sz="3200" b="1" i="1" dirty="0" err="1" smtClean="0"/>
              <a:t>Иммануил</a:t>
            </a:r>
            <a:r>
              <a:rPr lang="ru-RU" sz="3200" b="1" i="1" dirty="0" smtClean="0"/>
              <a:t> </a:t>
            </a:r>
            <a:r>
              <a:rPr lang="ru-RU" sz="3200" b="1" i="1" dirty="0"/>
              <a:t>Кант</a:t>
            </a:r>
            <a:endParaRPr lang="ru-RU" sz="3200" dirty="0"/>
          </a:p>
        </p:txBody>
      </p:sp>
      <p:sp>
        <p:nvSpPr>
          <p:cNvPr id="9" name="TextBox 8"/>
          <p:cNvSpPr txBox="1"/>
          <p:nvPr/>
        </p:nvSpPr>
        <p:spPr>
          <a:xfrm>
            <a:off x="47011" y="2132856"/>
            <a:ext cx="8996374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i="1" dirty="0" smtClean="0"/>
              <a:t>Математику уже затем учить следует, что</a:t>
            </a:r>
          </a:p>
          <a:p>
            <a:r>
              <a:rPr lang="ru-RU" sz="3200" b="1" i="1" dirty="0" smtClean="0"/>
              <a:t>Она ум в порядок приводит. </a:t>
            </a:r>
          </a:p>
          <a:p>
            <a:r>
              <a:rPr lang="ru-RU" sz="3200" b="1" i="1" dirty="0" smtClean="0"/>
              <a:t> М.В. Ломоносов</a:t>
            </a:r>
            <a:endParaRPr lang="ru-RU" sz="3200" dirty="0"/>
          </a:p>
        </p:txBody>
      </p:sp>
      <p:sp>
        <p:nvSpPr>
          <p:cNvPr id="10" name="TextBox 9"/>
          <p:cNvSpPr txBox="1"/>
          <p:nvPr/>
        </p:nvSpPr>
        <p:spPr>
          <a:xfrm>
            <a:off x="140038" y="1473914"/>
            <a:ext cx="8701421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i="1" dirty="0" smtClean="0"/>
              <a:t>Природа формулирует свои законы языком</a:t>
            </a:r>
          </a:p>
          <a:p>
            <a:r>
              <a:rPr lang="ru-RU" sz="3200" b="1" i="1" dirty="0" smtClean="0"/>
              <a:t>математики.</a:t>
            </a:r>
          </a:p>
          <a:p>
            <a:r>
              <a:rPr lang="ru-RU" sz="3200" b="1" i="1" dirty="0"/>
              <a:t> </a:t>
            </a:r>
            <a:r>
              <a:rPr lang="ru-RU" sz="3200" b="1" i="1" dirty="0" smtClean="0"/>
              <a:t>Г. Галилей</a:t>
            </a:r>
            <a:endParaRPr lang="ru-RU" sz="3200" dirty="0"/>
          </a:p>
        </p:txBody>
      </p:sp>
      <p:sp>
        <p:nvSpPr>
          <p:cNvPr id="11" name="TextBox 10"/>
          <p:cNvSpPr txBox="1"/>
          <p:nvPr/>
        </p:nvSpPr>
        <p:spPr>
          <a:xfrm>
            <a:off x="0" y="1268760"/>
            <a:ext cx="918538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/>
              <a:t>В математике следует помнить не формулы,</a:t>
            </a:r>
          </a:p>
          <a:p>
            <a:r>
              <a:rPr lang="ru-RU" sz="3200" b="1" i="1" dirty="0" smtClean="0"/>
              <a:t>а процессы мышления. </a:t>
            </a:r>
          </a:p>
          <a:p>
            <a:r>
              <a:rPr lang="ru-RU" sz="3200" b="1" i="1" dirty="0" smtClean="0"/>
              <a:t>В.П. Ермаков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17372112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xit" presetSubtype="0" fill="hold" grpId="1" nodeType="afterEffect">
                                  <p:stCondLst>
                                    <p:cond delay="7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9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1500"/>
                            </p:stCondLst>
                            <p:childTnLst>
                              <p:par>
                                <p:cTn id="17" presetID="10" presetClass="exit" presetSubtype="0" fill="hold" grpId="1" nodeType="afterEffect">
                                  <p:stCondLst>
                                    <p:cond delay="7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9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1000"/>
                            </p:stCondLst>
                            <p:childTnLst>
                              <p:par>
                                <p:cTn id="25" presetID="10" presetClass="exit" presetSubtype="0" fill="hold" grpId="1" nodeType="afterEffect">
                                  <p:stCondLst>
                                    <p:cond delay="7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85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500"/>
                            </p:stCondLst>
                            <p:childTnLst>
                              <p:par>
                                <p:cTn id="33" presetID="10" presetClass="exit" presetSubtype="0" fill="hold" grpId="1" nodeType="afterEffect">
                                  <p:stCondLst>
                                    <p:cond delay="7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8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0"/>
                            </p:stCondLst>
                            <p:childTnLst>
                              <p:par>
                                <p:cTn id="41" presetID="10" presetClass="exit" presetSubtype="0" fill="hold" grpId="1" nodeType="afterEffect">
                                  <p:stCondLst>
                                    <p:cond delay="7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75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  <p:bldP spid="6" grpId="0"/>
      <p:bldP spid="6" grpId="1"/>
      <p:bldP spid="7" grpId="0"/>
      <p:bldP spid="7" grpId="1"/>
      <p:bldP spid="9" grpId="0"/>
      <p:bldP spid="10" grpId="0"/>
      <p:bldP spid="10" grpId="1"/>
      <p:bldP spid="11" grpId="0"/>
      <p:bldP spid="11" grpId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16633"/>
            <a:ext cx="8229600" cy="324036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4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 на дом:</a:t>
            </a:r>
          </a:p>
          <a:p>
            <a:pPr marL="742950" indent="-742950">
              <a:buAutoNum type="arabicParenR"/>
            </a:pPr>
            <a:r>
              <a:rPr lang="ru-RU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Повторить изученные виды показательных уравнений, неравенств и способы их решения.</a:t>
            </a:r>
          </a:p>
          <a:p>
            <a:pPr marL="742950" indent="-742950">
              <a:buAutoNum type="arabicParenR"/>
            </a:pPr>
            <a:r>
              <a:rPr lang="ru-RU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№218(1;3); №253(1;3)</a:t>
            </a:r>
          </a:p>
          <a:p>
            <a:pPr marL="742950" indent="-742950">
              <a:buAutoNum type="arabicParenR"/>
            </a:pPr>
            <a:endParaRPr lang="ru-RU" sz="36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42950" indent="-742950">
              <a:buAutoNum type="arabicParenR"/>
            </a:pPr>
            <a:endParaRPr lang="ru-RU" sz="36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42950" indent="-742950">
              <a:buAutoNum type="arabicParenR"/>
            </a:pPr>
            <a:endParaRPr lang="ru-RU" sz="4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3555E-20FF-4FE2-852F-1AC24C6AA537}" type="slidenum">
              <a:rPr lang="ru-RU" smtClean="0"/>
              <a:t>25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6987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8" name="Объект 7"/>
              <p:cNvSpPr>
                <a:spLocks noGrp="1"/>
              </p:cNvSpPr>
              <p:nvPr>
                <p:ph idx="1"/>
              </p:nvPr>
            </p:nvSpPr>
            <p:spPr>
              <a:xfrm>
                <a:off x="0" y="116632"/>
                <a:ext cx="9144000" cy="6624736"/>
              </a:xfrm>
            </p:spPr>
            <p:txBody>
              <a:bodyPr>
                <a:noAutofit/>
              </a:bodyPr>
              <a:lstStyle/>
              <a:p>
                <a:pPr marL="0" indent="0" algn="ctr">
                  <a:buNone/>
                </a:pPr>
                <a:r>
                  <a:rPr lang="ru-RU" sz="2800" b="1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№3.</a:t>
                </a:r>
                <a:r>
                  <a:rPr lang="ru-RU" sz="2800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Укажите возрастающую показательную функцию:</a:t>
                </a:r>
              </a:p>
              <a:p>
                <a:pPr marL="0" indent="0">
                  <a:buNone/>
                </a:pPr>
                <a:r>
                  <a:rPr lang="ru-RU" sz="2800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1) у =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2800" i="1" smtClean="0">
                            <a:solidFill>
                              <a:schemeClr val="tx1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ru-RU" sz="2800" b="0" i="1" smtClean="0">
                            <a:solidFill>
                              <a:schemeClr val="tx1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0,2</m:t>
                        </m:r>
                      </m:e>
                      <m:sup>
                        <m:r>
                          <a:rPr lang="ru-RU" sz="2800" b="0" i="1" smtClean="0">
                            <a:solidFill>
                              <a:schemeClr val="tx1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х</m:t>
                        </m:r>
                      </m:sup>
                    </m:sSup>
                  </m:oMath>
                </a14:m>
                <a:r>
                  <a:rPr lang="ru-RU" sz="2800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;   2) у =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2800" i="1" smtClean="0">
                            <a:solidFill>
                              <a:schemeClr val="tx1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ru-RU" sz="2800" b="0" i="1" smtClean="0">
                            <a:solidFill>
                              <a:schemeClr val="tx1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9</m:t>
                        </m:r>
                      </m:e>
                      <m:sup>
                        <m:r>
                          <a:rPr lang="ru-RU" sz="2800" b="0" i="1" smtClean="0">
                            <a:solidFill>
                              <a:schemeClr val="tx1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−х</m:t>
                        </m:r>
                      </m:sup>
                    </m:sSup>
                  </m:oMath>
                </a14:m>
                <a:r>
                  <a:rPr lang="ru-RU" sz="2800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;           1) у = (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2800" i="1" smtClean="0">
                            <a:solidFill>
                              <a:schemeClr val="tx1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ru-RU" sz="2800" b="0" i="1" smtClean="0">
                            <a:solidFill>
                              <a:schemeClr val="tx1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0,9)</m:t>
                        </m:r>
                      </m:e>
                      <m:sup>
                        <m:r>
                          <a:rPr lang="ru-RU" sz="2800" b="0" i="1" smtClean="0">
                            <a:solidFill>
                              <a:schemeClr val="tx1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х</m:t>
                        </m:r>
                      </m:sup>
                    </m:sSup>
                  </m:oMath>
                </a14:m>
                <a:r>
                  <a:rPr lang="ru-RU" sz="2800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; 2) у = (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2800" i="1" smtClean="0">
                            <a:solidFill>
                              <a:schemeClr val="tx1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f>
                          <m:fPr>
                            <m:ctrlPr>
                              <a:rPr lang="ru-RU" sz="2800" i="1" smtClean="0">
                                <a:solidFill>
                                  <a:schemeClr val="tx1"/>
                                </a:solidFill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fPr>
                          <m:num>
                            <m:r>
                              <a:rPr lang="ru-RU" sz="2800" b="0" i="1" smtClean="0">
                                <a:solidFill>
                                  <a:schemeClr val="tx1"/>
                                </a:solidFill>
                                <a:latin typeface="Cambria Math"/>
                                <a:cs typeface="Times New Roman" panose="020206030504050203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a:rPr lang="ru-RU" sz="2800" b="0" i="1" smtClean="0">
                                <a:solidFill>
                                  <a:schemeClr val="tx1"/>
                                </a:solidFill>
                                <a:latin typeface="Cambria Math"/>
                                <a:cs typeface="Times New Roman" panose="02020603050405020304" pitchFamily="18" charset="0"/>
                              </a:rPr>
                              <m:t>4</m:t>
                            </m:r>
                          </m:den>
                        </m:f>
                        <m:r>
                          <a:rPr lang="ru-RU" sz="2800" b="0" i="1" smtClean="0">
                            <a:solidFill>
                              <a:schemeClr val="tx1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)</m:t>
                        </m:r>
                      </m:e>
                      <m:sup>
                        <m:r>
                          <a:rPr lang="ru-RU" sz="2800" b="0" i="1" smtClean="0">
                            <a:solidFill>
                              <a:schemeClr val="tx1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−х</m:t>
                        </m:r>
                      </m:sup>
                    </m:sSup>
                  </m:oMath>
                </a14:m>
                <a:r>
                  <a:rPr lang="ru-RU" sz="2800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; </a:t>
                </a:r>
              </a:p>
              <a:p>
                <a:pPr marL="0" indent="0">
                  <a:buNone/>
                </a:pPr>
                <a:r>
                  <a:rPr lang="ru-RU" sz="2800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3) у = (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2800" i="1" smtClean="0">
                            <a:solidFill>
                              <a:schemeClr val="tx1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f>
                          <m:fPr>
                            <m:ctrlPr>
                              <a:rPr lang="ru-RU" sz="2800" i="1" smtClean="0">
                                <a:solidFill>
                                  <a:schemeClr val="tx1"/>
                                </a:solidFill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fPr>
                          <m:num>
                            <m:r>
                              <a:rPr lang="ru-RU" sz="2800" b="0" i="1" smtClean="0">
                                <a:solidFill>
                                  <a:schemeClr val="tx1"/>
                                </a:solidFill>
                                <a:latin typeface="Cambria Math"/>
                                <a:cs typeface="Times New Roman" panose="020206030504050203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a:rPr lang="ru-RU" sz="2800" b="0" i="1" smtClean="0">
                                <a:solidFill>
                                  <a:schemeClr val="tx1"/>
                                </a:solidFill>
                                <a:latin typeface="Cambria Math"/>
                                <a:cs typeface="Times New Roman" panose="02020603050405020304" pitchFamily="18" charset="0"/>
                              </a:rPr>
                              <m:t>7</m:t>
                            </m:r>
                          </m:den>
                        </m:f>
                        <m:r>
                          <a:rPr lang="ru-RU" sz="2800" b="0" i="1" smtClean="0">
                            <a:solidFill>
                              <a:schemeClr val="tx1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)</m:t>
                        </m:r>
                      </m:e>
                      <m:sup>
                        <m:r>
                          <a:rPr lang="ru-RU" sz="2800" b="0" i="1" smtClean="0">
                            <a:solidFill>
                              <a:schemeClr val="tx1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−х</m:t>
                        </m:r>
                      </m:sup>
                    </m:sSup>
                  </m:oMath>
                </a14:m>
                <a:r>
                  <a:rPr lang="ru-RU" sz="2800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; 4) у = (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2800" i="1" smtClean="0">
                            <a:solidFill>
                              <a:schemeClr val="tx1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f>
                          <m:fPr>
                            <m:ctrlPr>
                              <a:rPr lang="ru-RU" sz="2800" i="1" smtClean="0">
                                <a:solidFill>
                                  <a:schemeClr val="tx1"/>
                                </a:solidFill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fPr>
                          <m:num>
                            <m:r>
                              <a:rPr lang="ru-RU" sz="2800" b="0" i="1" smtClean="0">
                                <a:solidFill>
                                  <a:schemeClr val="tx1"/>
                                </a:solidFill>
                                <a:latin typeface="Cambria Math"/>
                                <a:cs typeface="Times New Roman" panose="020206030504050203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a:rPr lang="ru-RU" sz="2800" b="0" i="1" smtClean="0">
                                <a:solidFill>
                                  <a:schemeClr val="tx1"/>
                                </a:solidFill>
                                <a:latin typeface="Cambria Math"/>
                                <a:cs typeface="Times New Roman" panose="02020603050405020304" pitchFamily="18" charset="0"/>
                              </a:rPr>
                              <m:t>3</m:t>
                            </m:r>
                          </m:den>
                        </m:f>
                        <m:r>
                          <a:rPr lang="ru-RU" sz="2800" b="0" i="1" smtClean="0">
                            <a:solidFill>
                              <a:schemeClr val="tx1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)</m:t>
                        </m:r>
                      </m:e>
                      <m:sup>
                        <m:r>
                          <a:rPr lang="ru-RU" sz="2800" b="0" i="1" smtClean="0">
                            <a:solidFill>
                              <a:schemeClr val="tx1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 х</m:t>
                        </m:r>
                      </m:sup>
                    </m:sSup>
                  </m:oMath>
                </a14:m>
                <a:r>
                  <a:rPr lang="ru-RU" sz="2800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           3) у =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2800" i="1" smtClean="0">
                            <a:solidFill>
                              <a:schemeClr val="tx1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ru-RU" sz="2800" b="0" i="1" smtClean="0">
                            <a:solidFill>
                              <a:schemeClr val="tx1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5</m:t>
                        </m:r>
                      </m:e>
                      <m:sup>
                        <m:r>
                          <a:rPr lang="ru-RU" sz="2800" b="0" i="1" smtClean="0">
                            <a:solidFill>
                              <a:schemeClr val="tx1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 − х</m:t>
                        </m:r>
                      </m:sup>
                    </m:sSup>
                  </m:oMath>
                </a14:m>
                <a:r>
                  <a:rPr lang="ru-RU" sz="2800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;   4) у = (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2800" i="1" smtClean="0">
                            <a:solidFill>
                              <a:schemeClr val="tx1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f>
                          <m:fPr>
                            <m:ctrlPr>
                              <a:rPr lang="ru-RU" sz="2800" i="1" smtClean="0">
                                <a:solidFill>
                                  <a:schemeClr val="tx1"/>
                                </a:solidFill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fPr>
                          <m:num>
                            <m:r>
                              <a:rPr lang="ru-RU" sz="2800" b="0" i="1" smtClean="0">
                                <a:solidFill>
                                  <a:schemeClr val="tx1"/>
                                </a:solidFill>
                                <a:latin typeface="Cambria Math"/>
                                <a:cs typeface="Times New Roman" panose="020206030504050203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a:rPr lang="ru-RU" sz="2800" b="0" i="1" smtClean="0">
                                <a:solidFill>
                                  <a:schemeClr val="tx1"/>
                                </a:solidFill>
                                <a:latin typeface="Cambria Math"/>
                                <a:cs typeface="Times New Roman" panose="02020603050405020304" pitchFamily="18" charset="0"/>
                              </a:rPr>
                              <m:t>5</m:t>
                            </m:r>
                          </m:den>
                        </m:f>
                        <m:r>
                          <a:rPr lang="ru-RU" sz="2800" b="0" i="1" smtClean="0">
                            <a:solidFill>
                              <a:schemeClr val="tx1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)</m:t>
                        </m:r>
                      </m:e>
                      <m:sup>
                        <m:r>
                          <a:rPr lang="ru-RU" sz="2800" b="0" i="1" smtClean="0">
                            <a:solidFill>
                              <a:schemeClr val="tx1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х</m:t>
                        </m:r>
                      </m:sup>
                    </m:sSup>
                  </m:oMath>
                </a14:m>
                <a:r>
                  <a:rPr lang="ru-RU" sz="2800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</a:p>
              <a:p>
                <a:pPr marL="0" indent="0" algn="ctr">
                  <a:buNone/>
                </a:pPr>
                <a:r>
                  <a:rPr lang="ru-RU" sz="2800" b="1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№4.</a:t>
                </a:r>
                <a:r>
                  <a:rPr lang="ru-RU" sz="2800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Найдите </a:t>
                </a:r>
                <a:r>
                  <a:rPr lang="ru-RU" sz="2800" b="0" i="0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х</a:t>
                </a:r>
                <a:r>
                  <a:rPr lang="ru-RU" sz="2800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:</a:t>
                </a:r>
              </a:p>
              <a:p>
                <a:pPr marL="0" indent="0">
                  <a:buNone/>
                </a:pPr>
                <a:r>
                  <a:rPr lang="ru-RU" sz="2800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     1)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2800" i="1" smtClean="0">
                            <a:solidFill>
                              <a:schemeClr val="tx1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ru-RU" sz="2800" b="0" i="1" smtClean="0">
                            <a:solidFill>
                              <a:schemeClr val="tx1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2</m:t>
                        </m:r>
                      </m:e>
                      <m:sup>
                        <m:r>
                          <a:rPr lang="ru-RU" sz="2800" b="0" i="1" smtClean="0">
                            <a:solidFill>
                              <a:schemeClr val="tx1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х</m:t>
                        </m:r>
                      </m:sup>
                    </m:sSup>
                  </m:oMath>
                </a14:m>
                <a:r>
                  <a:rPr lang="ru-RU" sz="2800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=</a:t>
                </a:r>
                <a:r>
                  <a:rPr lang="ru-RU" sz="2800" baseline="0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16;                                 </a:t>
                </a:r>
                <a:r>
                  <a:rPr lang="ru-RU" sz="2800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</a:t>
                </a:r>
                <a:r>
                  <a:rPr lang="ru-RU" sz="28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2800" i="1">
                            <a:solidFill>
                              <a:schemeClr val="tx1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ru-RU" sz="2800" i="1">
                            <a:solidFill>
                              <a:schemeClr val="tx1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3</m:t>
                        </m:r>
                      </m:e>
                      <m:sup>
                        <m:r>
                          <a:rPr lang="ru-RU" sz="2800" i="1">
                            <a:solidFill>
                              <a:schemeClr val="tx1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х</m:t>
                        </m:r>
                      </m:sup>
                    </m:sSup>
                  </m:oMath>
                </a14:m>
                <a:r>
                  <a:rPr lang="ru-RU" sz="28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= 81; </a:t>
                </a:r>
                <a:endParaRPr lang="ru-RU" sz="2800" baseline="0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r>
                  <a:rPr lang="ru-RU" sz="28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ru-RU" sz="2800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    </a:t>
                </a:r>
                <a:r>
                  <a:rPr lang="ru-RU" sz="2800" baseline="0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2)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2800" i="1" smtClean="0">
                            <a:solidFill>
                              <a:schemeClr val="tx1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ru-RU" sz="2800" b="0" i="1" smtClean="0">
                            <a:solidFill>
                              <a:schemeClr val="tx1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5</m:t>
                        </m:r>
                      </m:e>
                      <m:sup>
                        <m:r>
                          <a:rPr lang="ru-RU" sz="2800" b="0" i="1" smtClean="0">
                            <a:solidFill>
                              <a:schemeClr val="tx1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х</m:t>
                        </m:r>
                      </m:sup>
                    </m:sSup>
                  </m:oMath>
                </a14:m>
                <a:r>
                  <a:rPr lang="ru-RU" sz="2800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= 125;                               </a:t>
                </a:r>
                <a:r>
                  <a:rPr lang="ru-RU" sz="2800" baseline="0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2)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2800" i="1" smtClean="0">
                            <a:solidFill>
                              <a:schemeClr val="tx1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ru-RU" sz="2800" b="0" i="1" smtClean="0">
                            <a:solidFill>
                              <a:schemeClr val="tx1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4</m:t>
                        </m:r>
                      </m:e>
                      <m:sup>
                        <m:r>
                          <a:rPr lang="ru-RU" sz="2800" b="0" i="1" smtClean="0">
                            <a:solidFill>
                              <a:schemeClr val="tx1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х</m:t>
                        </m:r>
                      </m:sup>
                    </m:sSup>
                  </m:oMath>
                </a14:m>
                <a:r>
                  <a:rPr lang="ru-RU" sz="2800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= 64; </a:t>
                </a:r>
              </a:p>
              <a:p>
                <a:pPr marL="0" indent="0">
                  <a:buNone/>
                </a:pPr>
                <a:r>
                  <a:rPr lang="ru-RU" sz="2800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     3)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2800" i="1" smtClean="0">
                            <a:solidFill>
                              <a:schemeClr val="tx1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ru-RU" sz="2800" i="1" smtClean="0">
                            <a:solidFill>
                              <a:schemeClr val="tx1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8</m:t>
                        </m:r>
                      </m:e>
                      <m:sup>
                        <m:r>
                          <a:rPr lang="ru-RU" sz="2800" b="0" i="1" smtClean="0">
                            <a:solidFill>
                              <a:schemeClr val="tx1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х</m:t>
                        </m:r>
                      </m:sup>
                    </m:sSup>
                  </m:oMath>
                </a14:m>
                <a:r>
                  <a:rPr lang="ru-RU" sz="2800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800" i="1">
                            <a:solidFill>
                              <a:schemeClr val="tx1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sz="2800" i="1">
                            <a:solidFill>
                              <a:schemeClr val="tx1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1</m:t>
                        </m:r>
                      </m:num>
                      <m:den>
                        <m:r>
                          <a:rPr lang="ru-RU" sz="2800" i="1">
                            <a:solidFill>
                              <a:schemeClr val="tx1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8</m:t>
                        </m:r>
                      </m:den>
                    </m:f>
                  </m:oMath>
                </a14:m>
                <a:r>
                  <a:rPr lang="ru-RU" sz="2800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;                                   3</a:t>
                </a:r>
                <a:r>
                  <a:rPr lang="ru-RU" sz="28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</a:t>
                </a:r>
                <a:r>
                  <a:rPr lang="ru-RU" sz="2800" dirty="0">
                    <a:solidFill>
                      <a:schemeClr val="tx1"/>
                    </a:solidFill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2800" i="1">
                            <a:solidFill>
                              <a:schemeClr val="tx1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ru-RU" sz="2800" i="1">
                            <a:solidFill>
                              <a:schemeClr val="tx1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7</m:t>
                        </m:r>
                      </m:e>
                      <m:sup>
                        <m:r>
                          <a:rPr lang="ru-RU" sz="2800" i="1">
                            <a:solidFill>
                              <a:schemeClr val="tx1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х</m:t>
                        </m:r>
                      </m:sup>
                    </m:sSup>
                  </m:oMath>
                </a14:m>
                <a:r>
                  <a:rPr lang="ru-RU" sz="28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= </a:t>
                </a:r>
                <a14:m>
                  <m:oMath xmlns:m="http://schemas.openxmlformats.org/officeDocument/2006/math">
                    <m:r>
                      <a:rPr lang="ru-RU" sz="2800" i="1">
                        <a:solidFill>
                          <a:schemeClr val="tx1"/>
                        </a:solidFill>
                        <a:latin typeface="Cambria Math"/>
                        <a:cs typeface="Times New Roman" panose="02020603050405020304" pitchFamily="18" charset="0"/>
                      </a:rPr>
                      <m:t>1</m:t>
                    </m:r>
                  </m:oMath>
                </a14:m>
                <a:r>
                  <a:rPr lang="ru-RU" sz="28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; </a:t>
                </a:r>
                <a:endParaRPr lang="ru-RU" sz="2800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r>
                  <a:rPr lang="ru-RU" sz="2800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     4)</a:t>
                </a:r>
                <a:r>
                  <a:rPr lang="ru-RU" sz="2800" dirty="0">
                    <a:solidFill>
                      <a:schemeClr val="tx1"/>
                    </a:solidFill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2800" i="1">
                            <a:solidFill>
                              <a:schemeClr val="tx1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ru-RU" sz="2800" b="0" i="1" smtClean="0">
                            <a:solidFill>
                              <a:schemeClr val="tx1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6</m:t>
                        </m:r>
                      </m:e>
                      <m:sup>
                        <m:r>
                          <a:rPr lang="ru-RU" sz="2800" i="1">
                            <a:solidFill>
                              <a:schemeClr val="tx1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х</m:t>
                        </m:r>
                      </m:sup>
                    </m:sSup>
                  </m:oMath>
                </a14:m>
                <a:r>
                  <a:rPr lang="ru-RU" sz="28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=</a:t>
                </a:r>
                <a:r>
                  <a:rPr lang="ru-RU" sz="2800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1;                                    4</a:t>
                </a:r>
                <a:r>
                  <a:rPr lang="ru-RU" sz="28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2800" i="1">
                            <a:solidFill>
                              <a:schemeClr val="tx1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ru-RU" sz="2800" b="0" i="1" smtClean="0">
                            <a:solidFill>
                              <a:schemeClr val="tx1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3</m:t>
                        </m:r>
                      </m:e>
                      <m:sup>
                        <m:r>
                          <a:rPr lang="ru-RU" sz="2800" i="1">
                            <a:solidFill>
                              <a:schemeClr val="tx1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х</m:t>
                        </m:r>
                      </m:sup>
                    </m:sSup>
                  </m:oMath>
                </a14:m>
                <a:r>
                  <a:rPr lang="ru-RU" sz="28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800" i="1">
                            <a:solidFill>
                              <a:schemeClr val="tx1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sz="2800" i="1">
                            <a:solidFill>
                              <a:schemeClr val="tx1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1</m:t>
                        </m:r>
                      </m:num>
                      <m:den>
                        <m:r>
                          <a:rPr lang="ru-RU" sz="2800" i="1">
                            <a:solidFill>
                              <a:schemeClr val="tx1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3</m:t>
                        </m:r>
                      </m:den>
                    </m:f>
                  </m:oMath>
                </a14:m>
                <a:r>
                  <a:rPr lang="ru-RU" sz="2800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;</a:t>
                </a:r>
              </a:p>
              <a:p>
                <a:pPr marL="0" indent="0">
                  <a:buNone/>
                </a:pPr>
                <a:r>
                  <a:rPr lang="ru-RU" sz="2800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     5</a:t>
                </a:r>
                <a:r>
                  <a:rPr lang="ru-RU" sz="28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2800" i="1">
                            <a:solidFill>
                              <a:schemeClr val="tx1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ru-RU" sz="2800" i="1">
                            <a:solidFill>
                              <a:schemeClr val="tx1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10</m:t>
                        </m:r>
                      </m:e>
                      <m:sup>
                        <m:r>
                          <a:rPr lang="ru-RU" sz="2800" i="1">
                            <a:solidFill>
                              <a:schemeClr val="tx1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х</m:t>
                        </m:r>
                      </m:sup>
                    </m:sSup>
                  </m:oMath>
                </a14:m>
                <a:r>
                  <a:rPr lang="ru-RU" sz="28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= 0, </a:t>
                </a:r>
                <a:r>
                  <a:rPr lang="ru-RU" sz="2800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001</a:t>
                </a:r>
                <a:r>
                  <a:rPr lang="ru-RU" sz="28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  <a:r>
                  <a:rPr lang="ru-RU" sz="2800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                      5</a:t>
                </a:r>
                <a:r>
                  <a:rPr lang="ru-RU" sz="28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2800" i="1">
                            <a:solidFill>
                              <a:schemeClr val="tx1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ru-RU" sz="2800" i="1">
                            <a:solidFill>
                              <a:schemeClr val="tx1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10</m:t>
                        </m:r>
                      </m:e>
                      <m:sup>
                        <m:r>
                          <a:rPr lang="ru-RU" sz="2800" i="1">
                            <a:solidFill>
                              <a:schemeClr val="tx1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х</m:t>
                        </m:r>
                      </m:sup>
                    </m:sSup>
                  </m:oMath>
                </a14:m>
                <a:r>
                  <a:rPr lang="ru-RU" sz="28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= 0, </a:t>
                </a:r>
                <a:r>
                  <a:rPr lang="ru-RU" sz="2800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01.</a:t>
                </a:r>
              </a:p>
              <a:p>
                <a:pPr marL="0" indent="0">
                  <a:buNone/>
                </a:pPr>
                <a:endParaRPr lang="ru-RU" sz="28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endParaRPr lang="ru-RU" sz="28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 algn="ctr">
                  <a:buNone/>
                </a:pPr>
                <a:endParaRPr lang="ru-RU" sz="28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endParaRPr lang="ru-RU" sz="28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endParaRPr lang="ru-RU" sz="2800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endParaRPr lang="ru-RU" sz="2800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endParaRPr lang="ru-RU" sz="28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endParaRPr lang="ru-RU" sz="28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r>
                  <a:rPr lang="ru-RU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</a:p>
              <a:p>
                <a:pPr marL="0" indent="0">
                  <a:buNone/>
                </a:pPr>
                <a:endParaRPr lang="ru-RU" sz="2800" dirty="0"/>
              </a:p>
            </p:txBody>
          </p:sp>
        </mc:Choice>
        <mc:Fallback xmlns="">
          <p:sp>
            <p:nvSpPr>
              <p:cNvPr id="8" name="Объект 7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0" y="116632"/>
                <a:ext cx="9144000" cy="6624736"/>
              </a:xfrm>
              <a:blipFill rotWithShape="1">
                <a:blip r:embed="rId2"/>
                <a:stretch>
                  <a:fillRect t="-92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0" name="Прямая соединительная линия 9"/>
          <p:cNvCxnSpPr/>
          <p:nvPr/>
        </p:nvCxnSpPr>
        <p:spPr>
          <a:xfrm flipH="1">
            <a:off x="4427173" y="836712"/>
            <a:ext cx="811" cy="1152128"/>
          </a:xfrm>
          <a:prstGeom prst="line">
            <a:avLst/>
          </a:prstGeom>
          <a:ln w="57150">
            <a:solidFill>
              <a:srgbClr val="CC00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>
            <a:off x="4427173" y="2780928"/>
            <a:ext cx="0" cy="3816424"/>
          </a:xfrm>
          <a:prstGeom prst="line">
            <a:avLst/>
          </a:prstGeom>
          <a:ln w="57150">
            <a:solidFill>
              <a:srgbClr val="CC00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3555E-20FF-4FE2-852F-1AC24C6AA537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48086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0" y="116632"/>
                <a:ext cx="9144000" cy="6192688"/>
              </a:xfrm>
            </p:spPr>
            <p:txBody>
              <a:bodyPr/>
              <a:lstStyle/>
              <a:p>
                <a:pPr marL="0" indent="0">
                  <a:buNone/>
                </a:pPr>
                <a:endParaRPr lang="ru-RU" dirty="0" smtClean="0"/>
              </a:p>
              <a:p>
                <a:pPr marL="0" indent="0">
                  <a:buNone/>
                </a:pPr>
                <a:r>
                  <a:rPr lang="ru-RU" sz="2800" b="1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ru-RU" sz="2800" b="1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       №</a:t>
                </a:r>
                <a:r>
                  <a:rPr lang="ru-RU" sz="2800" b="1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5.</a:t>
                </a:r>
                <a:r>
                  <a:rPr lang="ru-RU" sz="28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Какое уравнение не имеет решения</a:t>
                </a:r>
                <a:r>
                  <a:rPr lang="ru-RU" sz="2800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: </a:t>
                </a:r>
              </a:p>
              <a:p>
                <a:pPr marL="0" indent="0">
                  <a:buNone/>
                </a:pPr>
                <a:r>
                  <a:rPr lang="ru-RU" sz="32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1)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3200" i="1">
                            <a:solidFill>
                              <a:schemeClr val="tx1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ru-RU" sz="3200" i="1">
                            <a:solidFill>
                              <a:schemeClr val="tx1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4</m:t>
                        </m:r>
                      </m:e>
                      <m:sup>
                        <m:r>
                          <a:rPr lang="ru-RU" sz="3200" i="1">
                            <a:solidFill>
                              <a:schemeClr val="tx1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х</m:t>
                        </m:r>
                      </m:sup>
                    </m:sSup>
                  </m:oMath>
                </a14:m>
                <a:r>
                  <a:rPr lang="ru-RU" sz="32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= 16;     2)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3200" i="1">
                            <a:solidFill>
                              <a:schemeClr val="tx1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ru-RU" sz="3200" i="1">
                            <a:solidFill>
                              <a:schemeClr val="tx1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4</m:t>
                        </m:r>
                      </m:e>
                      <m:sup>
                        <m:r>
                          <a:rPr lang="ru-RU" sz="3200" i="1">
                            <a:solidFill>
                              <a:schemeClr val="tx1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х</m:t>
                        </m:r>
                      </m:sup>
                    </m:sSup>
                  </m:oMath>
                </a14:m>
                <a:r>
                  <a:rPr lang="ru-RU" sz="32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= 0;         </a:t>
                </a:r>
                <a:r>
                  <a:rPr lang="ru-RU" sz="3200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ru-RU" sz="32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1)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3200" i="1">
                            <a:solidFill>
                              <a:schemeClr val="tx1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ru-RU" sz="3200" i="1">
                            <a:solidFill>
                              <a:schemeClr val="tx1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6</m:t>
                        </m:r>
                      </m:e>
                      <m:sup>
                        <m:r>
                          <a:rPr lang="ru-RU" sz="3200" i="1">
                            <a:solidFill>
                              <a:schemeClr val="tx1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х</m:t>
                        </m:r>
                      </m:sup>
                    </m:sSup>
                  </m:oMath>
                </a14:m>
                <a:r>
                  <a:rPr lang="ru-RU" sz="32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= 6;     2)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3200" i="1">
                            <a:solidFill>
                              <a:schemeClr val="tx1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ru-RU" sz="3200" i="1">
                            <a:solidFill>
                              <a:schemeClr val="tx1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6</m:t>
                        </m:r>
                      </m:e>
                      <m:sup>
                        <m:r>
                          <a:rPr lang="ru-RU" sz="3200" i="1">
                            <a:solidFill>
                              <a:schemeClr val="tx1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х</m:t>
                        </m:r>
                      </m:sup>
                    </m:sSup>
                  </m:oMath>
                </a14:m>
                <a:r>
                  <a:rPr lang="ru-RU" sz="32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i="1" dirty="0">
                            <a:solidFill>
                              <a:schemeClr val="tx1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sz="3200" i="1" dirty="0">
                            <a:solidFill>
                              <a:schemeClr val="tx1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1</m:t>
                        </m:r>
                      </m:num>
                      <m:den>
                        <m:r>
                          <a:rPr lang="ru-RU" sz="3200" i="1" dirty="0">
                            <a:solidFill>
                              <a:schemeClr val="tx1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216</m:t>
                        </m:r>
                      </m:den>
                    </m:f>
                  </m:oMath>
                </a14:m>
                <a:endParaRPr lang="ru-RU" sz="32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r>
                  <a:rPr lang="ru-RU" sz="32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   </a:t>
                </a:r>
                <a:r>
                  <a:rPr lang="ru-RU" sz="3200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</a:t>
                </a:r>
                <a:r>
                  <a:rPr lang="ru-RU" sz="32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3)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3200" i="1">
                            <a:solidFill>
                              <a:schemeClr val="tx1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ru-RU" sz="3200" i="1">
                            <a:solidFill>
                              <a:schemeClr val="tx1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4</m:t>
                        </m:r>
                      </m:e>
                      <m:sup>
                        <m:r>
                          <a:rPr lang="ru-RU" sz="3200" i="1">
                            <a:solidFill>
                              <a:schemeClr val="tx1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х</m:t>
                        </m:r>
                      </m:sup>
                    </m:sSup>
                  </m:oMath>
                </a14:m>
                <a:r>
                  <a:rPr lang="ru-RU" sz="32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=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ru-RU" sz="3200" i="1">
                            <a:solidFill>
                              <a:schemeClr val="tx1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radPr>
                      <m:deg/>
                      <m:e>
                        <m:r>
                          <a:rPr lang="ru-RU" sz="3200" i="1">
                            <a:solidFill>
                              <a:schemeClr val="tx1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64</m:t>
                        </m:r>
                      </m:e>
                    </m:rad>
                  </m:oMath>
                </a14:m>
                <a:r>
                  <a:rPr lang="ru-RU" sz="32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                     </a:t>
                </a:r>
                <a:r>
                  <a:rPr lang="ru-RU" sz="3200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</a:t>
                </a:r>
                <a:r>
                  <a:rPr lang="ru-RU" sz="32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3)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3200" i="1">
                            <a:solidFill>
                              <a:schemeClr val="tx1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ru-RU" sz="3200" i="1">
                            <a:solidFill>
                              <a:schemeClr val="tx1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6</m:t>
                        </m:r>
                      </m:e>
                      <m:sup>
                        <m:r>
                          <a:rPr lang="ru-RU" sz="3200" i="1">
                            <a:solidFill>
                              <a:schemeClr val="tx1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х</m:t>
                        </m:r>
                      </m:sup>
                    </m:sSup>
                  </m:oMath>
                </a14:m>
                <a:r>
                  <a:rPr lang="ru-RU" sz="32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= -1</a:t>
                </a:r>
              </a:p>
              <a:p>
                <a:pPr marL="0" indent="0">
                  <a:buNone/>
                </a:pPr>
                <a:endParaRPr lang="ru-RU" sz="2800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0" y="116632"/>
                <a:ext cx="9144000" cy="6192688"/>
              </a:xfrm>
              <a:blipFill rotWithShape="1">
                <a:blip r:embed="rId2"/>
                <a:stretch>
                  <a:fillRect l="-166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3555E-20FF-4FE2-852F-1AC24C6AA537}" type="slidenum">
              <a:rPr lang="ru-RU" smtClean="0"/>
              <a:t>4</a:t>
            </a:fld>
            <a:endParaRPr lang="ru-RU"/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4428795" y="1213587"/>
            <a:ext cx="811" cy="1296144"/>
          </a:xfrm>
          <a:prstGeom prst="line">
            <a:avLst/>
          </a:prstGeom>
          <a:ln w="57150">
            <a:solidFill>
              <a:srgbClr val="CC00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837439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418058"/>
          </a:xfrm>
        </p:spPr>
        <p:txBody>
          <a:bodyPr>
            <a:noAutofit/>
          </a:bodyPr>
          <a:lstStyle/>
          <a:p>
            <a:r>
              <a:rPr lang="ru-RU" sz="3600" dirty="0" smtClean="0">
                <a:solidFill>
                  <a:srgbClr val="CC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dirty="0" smtClean="0">
                <a:solidFill>
                  <a:srgbClr val="CC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>
                <a:solidFill>
                  <a:srgbClr val="CC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dirty="0">
                <a:solidFill>
                  <a:srgbClr val="CC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 smtClean="0">
                <a:solidFill>
                  <a:srgbClr val="CC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Ответы</a:t>
            </a:r>
            <a:endParaRPr lang="ru-RU" sz="3600" dirty="0">
              <a:solidFill>
                <a:srgbClr val="CC00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sz="half" idx="4294967295"/>
              </p:nvPr>
            </p:nvSpPr>
            <p:spPr>
              <a:xfrm>
                <a:off x="107504" y="836712"/>
                <a:ext cx="4398640" cy="5904656"/>
              </a:xfrm>
              <a:prstGeom prst="rect">
                <a:avLst/>
              </a:prstGeom>
              <a:ln w="19050">
                <a:solidFill>
                  <a:srgbClr val="CC00CC"/>
                </a:solidFill>
              </a:ln>
            </p:spPr>
            <p:txBody>
              <a:bodyPr>
                <a:normAutofit/>
              </a:bodyPr>
              <a:lstStyle/>
              <a:p>
                <a:pPr marL="0" indent="0" algn="ctr">
                  <a:buNone/>
                </a:pPr>
                <a:r>
                  <a:rPr lang="ru-RU" sz="2800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Вариант 1</a:t>
                </a:r>
              </a:p>
              <a:p>
                <a:pPr marL="0" indent="0">
                  <a:buNone/>
                </a:pPr>
                <a:r>
                  <a:rPr lang="ru-RU" sz="2800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№1.   4) у =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2800" i="1" smtClean="0">
                            <a:solidFill>
                              <a:schemeClr val="tx1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ru-RU" sz="2800" b="0" i="1" smtClean="0">
                            <a:solidFill>
                              <a:schemeClr val="tx1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8</m:t>
                        </m:r>
                      </m:e>
                      <m:sup>
                        <m:r>
                          <a:rPr lang="ru-RU" sz="2800" b="0" i="1" smtClean="0">
                            <a:solidFill>
                              <a:schemeClr val="tx1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х</m:t>
                        </m:r>
                      </m:sup>
                    </m:sSup>
                  </m:oMath>
                </a14:m>
                <a:endParaRPr lang="ru-RU" sz="2800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r>
                  <a:rPr lang="ru-RU" sz="2800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№2.   3)</a:t>
                </a:r>
              </a:p>
              <a:p>
                <a:pPr marL="0" indent="0">
                  <a:buNone/>
                </a:pPr>
                <a:r>
                  <a:rPr lang="ru-RU" sz="2800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№3.   3) у </a:t>
                </a:r>
                <a:r>
                  <a:rPr lang="ru-RU" sz="28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2800" i="1">
                            <a:solidFill>
                              <a:schemeClr val="tx1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ru-RU" sz="2800" i="1">
                            <a:solidFill>
                              <a:schemeClr val="tx1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(</m:t>
                        </m:r>
                        <m:f>
                          <m:fPr>
                            <m:ctrlPr>
                              <a:rPr lang="ru-RU" sz="2800" i="1">
                                <a:solidFill>
                                  <a:schemeClr val="tx1"/>
                                </a:solidFill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fPr>
                          <m:num>
                            <m:r>
                              <a:rPr lang="ru-RU" sz="2800" i="1">
                                <a:solidFill>
                                  <a:schemeClr val="tx1"/>
                                </a:solidFill>
                                <a:latin typeface="Cambria Math"/>
                                <a:cs typeface="Times New Roman" panose="020206030504050203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a:rPr lang="ru-RU" sz="2800" b="0" i="1" smtClean="0">
                                <a:solidFill>
                                  <a:schemeClr val="tx1"/>
                                </a:solidFill>
                                <a:latin typeface="Cambria Math"/>
                                <a:cs typeface="Times New Roman" panose="02020603050405020304" pitchFamily="18" charset="0"/>
                              </a:rPr>
                              <m:t>7</m:t>
                            </m:r>
                          </m:den>
                        </m:f>
                        <m:r>
                          <a:rPr lang="ru-RU" sz="2800" i="1">
                            <a:solidFill>
                              <a:schemeClr val="tx1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)</m:t>
                        </m:r>
                      </m:e>
                      <m:sup>
                        <m:r>
                          <a:rPr lang="ru-RU" sz="2800" b="0" i="1" smtClean="0">
                            <a:solidFill>
                              <a:schemeClr val="tx1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ru-RU" sz="2800" i="1">
                            <a:solidFill>
                              <a:schemeClr val="tx1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х</m:t>
                        </m:r>
                      </m:sup>
                    </m:sSup>
                  </m:oMath>
                </a14:m>
                <a:endParaRPr lang="ru-RU" sz="2800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r>
                  <a:rPr lang="ru-RU" sz="2800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№4.   1) 4</a:t>
                </a:r>
              </a:p>
              <a:p>
                <a:pPr marL="0" indent="0">
                  <a:buNone/>
                </a:pPr>
                <a:r>
                  <a:rPr lang="ru-RU" sz="28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ru-RU" sz="2800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       2)  3</a:t>
                </a:r>
              </a:p>
              <a:p>
                <a:pPr marL="0" indent="0">
                  <a:buNone/>
                </a:pPr>
                <a:r>
                  <a:rPr lang="ru-RU" sz="28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ru-RU" sz="2800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       3) -1</a:t>
                </a:r>
              </a:p>
              <a:p>
                <a:pPr marL="0" indent="0">
                  <a:buNone/>
                </a:pPr>
                <a:r>
                  <a:rPr lang="ru-RU" sz="28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ru-RU" sz="2800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       4) 0</a:t>
                </a:r>
              </a:p>
              <a:p>
                <a:pPr marL="0" indent="0">
                  <a:buNone/>
                </a:pPr>
                <a:r>
                  <a:rPr lang="ru-RU" sz="2800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        5) -3</a:t>
                </a:r>
              </a:p>
              <a:p>
                <a:pPr marL="0" indent="0">
                  <a:buNone/>
                </a:pPr>
                <a:r>
                  <a:rPr lang="ru-RU" sz="2800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№5.   2)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2800" i="1">
                            <a:solidFill>
                              <a:schemeClr val="tx1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ru-RU" sz="2800" i="1">
                            <a:solidFill>
                              <a:schemeClr val="tx1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4</m:t>
                        </m:r>
                      </m:e>
                      <m:sup>
                        <m:r>
                          <a:rPr lang="ru-RU" sz="2800" i="1">
                            <a:solidFill>
                              <a:schemeClr val="tx1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х</m:t>
                        </m:r>
                      </m:sup>
                    </m:sSup>
                  </m:oMath>
                </a14:m>
                <a:r>
                  <a:rPr lang="ru-RU" sz="28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= 0</a:t>
                </a:r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4294967295"/>
              </p:nvPr>
            </p:nvSpPr>
            <p:spPr>
              <a:xfrm>
                <a:off x="107504" y="836712"/>
                <a:ext cx="4398640" cy="5904656"/>
              </a:xfrm>
              <a:prstGeom prst="rect">
                <a:avLst/>
              </a:prstGeom>
              <a:blipFill rotWithShape="1">
                <a:blip r:embed="rId2"/>
                <a:stretch>
                  <a:fillRect t="-926"/>
                </a:stretch>
              </a:blipFill>
              <a:ln w="19050">
                <a:solidFill>
                  <a:srgbClr val="CC00CC"/>
                </a:solidFill>
              </a:ln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Объект 3"/>
              <p:cNvSpPr>
                <a:spLocks noGrp="1"/>
              </p:cNvSpPr>
              <p:nvPr>
                <p:ph sz="half" idx="2"/>
              </p:nvPr>
            </p:nvSpPr>
            <p:spPr>
              <a:xfrm>
                <a:off x="4644008" y="836712"/>
                <a:ext cx="4392488" cy="5904656"/>
              </a:xfrm>
              <a:ln w="19050">
                <a:solidFill>
                  <a:srgbClr val="CC00CC"/>
                </a:solidFill>
              </a:ln>
            </p:spPr>
            <p:txBody>
              <a:bodyPr>
                <a:normAutofit/>
              </a:bodyPr>
              <a:lstStyle/>
              <a:p>
                <a:pPr marL="0" indent="0" algn="ctr">
                  <a:buNone/>
                </a:pPr>
                <a:r>
                  <a:rPr lang="ru-RU" sz="2800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Вариант 2</a:t>
                </a:r>
              </a:p>
              <a:p>
                <a:pPr marL="0" indent="0">
                  <a:buNone/>
                </a:pPr>
                <a:r>
                  <a:rPr lang="ru-RU" sz="2800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№1.   2) у =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2800" i="1" smtClean="0">
                            <a:solidFill>
                              <a:schemeClr val="tx1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ru-RU" sz="2800" b="0" i="1" smtClean="0">
                            <a:solidFill>
                              <a:schemeClr val="tx1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4</m:t>
                        </m:r>
                      </m:e>
                      <m:sup>
                        <m:r>
                          <a:rPr lang="ru-RU" sz="2800" b="0" i="1" smtClean="0">
                            <a:solidFill>
                              <a:schemeClr val="tx1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х</m:t>
                        </m:r>
                      </m:sup>
                    </m:sSup>
                  </m:oMath>
                </a14:m>
                <a:endParaRPr lang="ru-RU" sz="2800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r>
                  <a:rPr lang="ru-RU" sz="2800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№2.   4)</a:t>
                </a:r>
              </a:p>
              <a:p>
                <a:pPr marL="0" indent="0">
                  <a:buNone/>
                </a:pPr>
                <a:r>
                  <a:rPr lang="ru-RU" sz="2800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№3.   2) у </a:t>
                </a:r>
                <a:r>
                  <a:rPr lang="ru-RU" sz="28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 (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2800" i="1">
                            <a:solidFill>
                              <a:schemeClr val="tx1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f>
                          <m:fPr>
                            <m:ctrlPr>
                              <a:rPr lang="ru-RU" sz="2800" i="1">
                                <a:solidFill>
                                  <a:schemeClr val="tx1"/>
                                </a:solidFill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fPr>
                          <m:num>
                            <m:r>
                              <a:rPr lang="ru-RU" sz="2800" i="1">
                                <a:solidFill>
                                  <a:schemeClr val="tx1"/>
                                </a:solidFill>
                                <a:latin typeface="Cambria Math"/>
                                <a:cs typeface="Times New Roman" panose="020206030504050203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a:rPr lang="ru-RU" sz="2800" i="1">
                                <a:solidFill>
                                  <a:schemeClr val="tx1"/>
                                </a:solidFill>
                                <a:latin typeface="Cambria Math"/>
                                <a:cs typeface="Times New Roman" panose="02020603050405020304" pitchFamily="18" charset="0"/>
                              </a:rPr>
                              <m:t>4</m:t>
                            </m:r>
                          </m:den>
                        </m:f>
                        <m:r>
                          <a:rPr lang="ru-RU" sz="2800" i="1">
                            <a:solidFill>
                              <a:schemeClr val="tx1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)</m:t>
                        </m:r>
                      </m:e>
                      <m:sup>
                        <m:r>
                          <a:rPr lang="ru-RU" sz="2800" i="1">
                            <a:solidFill>
                              <a:schemeClr val="tx1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−х</m:t>
                        </m:r>
                      </m:sup>
                    </m:sSup>
                  </m:oMath>
                </a14:m>
                <a:r>
                  <a:rPr lang="ru-RU" sz="28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; </a:t>
                </a:r>
                <a:endParaRPr lang="ru-RU" sz="2800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r>
                  <a:rPr lang="ru-RU" sz="2800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№4.   1) 4</a:t>
                </a:r>
              </a:p>
              <a:p>
                <a:pPr marL="0" indent="0">
                  <a:buNone/>
                </a:pPr>
                <a:r>
                  <a:rPr lang="ru-RU" sz="28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ru-RU" sz="2800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       2) 3</a:t>
                </a:r>
              </a:p>
              <a:p>
                <a:pPr marL="0" indent="0">
                  <a:buNone/>
                </a:pPr>
                <a:r>
                  <a:rPr lang="ru-RU" sz="28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ru-RU" sz="2800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       3) 0</a:t>
                </a:r>
              </a:p>
              <a:p>
                <a:pPr marL="0" indent="0">
                  <a:buNone/>
                </a:pPr>
                <a:r>
                  <a:rPr lang="ru-RU" sz="28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ru-RU" sz="2800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       4) -1</a:t>
                </a:r>
              </a:p>
              <a:p>
                <a:pPr marL="0" indent="0">
                  <a:buNone/>
                </a:pPr>
                <a:r>
                  <a:rPr lang="ru-RU" sz="28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ru-RU" sz="2800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       5) -2</a:t>
                </a:r>
              </a:p>
              <a:p>
                <a:pPr marL="0" indent="0">
                  <a:buNone/>
                </a:pPr>
                <a:r>
                  <a:rPr lang="ru-RU" sz="2800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№5.   3</a:t>
                </a:r>
                <a:r>
                  <a:rPr lang="ru-RU" sz="28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2800" i="1">
                            <a:solidFill>
                              <a:schemeClr val="tx1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ru-RU" sz="2800" i="1">
                            <a:solidFill>
                              <a:schemeClr val="tx1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6</m:t>
                        </m:r>
                      </m:e>
                      <m:sup>
                        <m:r>
                          <a:rPr lang="ru-RU" sz="2800" i="1">
                            <a:solidFill>
                              <a:schemeClr val="tx1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х</m:t>
                        </m:r>
                      </m:sup>
                    </m:sSup>
                  </m:oMath>
                </a14:m>
                <a:r>
                  <a:rPr lang="ru-RU" sz="28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= -1</a:t>
                </a:r>
              </a:p>
            </p:txBody>
          </p:sp>
        </mc:Choice>
        <mc:Fallback xmlns="">
          <p:sp>
            <p:nvSpPr>
              <p:cNvPr id="4" name="Объект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2"/>
              </p:nvPr>
            </p:nvSpPr>
            <p:spPr>
              <a:xfrm>
                <a:off x="4644008" y="836712"/>
                <a:ext cx="4392488" cy="5904656"/>
              </a:xfrm>
              <a:blipFill rotWithShape="1">
                <a:blip r:embed="rId3"/>
                <a:stretch>
                  <a:fillRect t="-926"/>
                </a:stretch>
              </a:blipFill>
              <a:ln w="19050">
                <a:solidFill>
                  <a:srgbClr val="CC00CC"/>
                </a:solidFill>
              </a:ln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3555E-20FF-4FE2-852F-1AC24C6AA537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8934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600" u="sng" dirty="0" smtClean="0">
                <a:solidFill>
                  <a:srgbClr val="CC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Критерий </a:t>
            </a:r>
            <a:r>
              <a:rPr lang="ru-RU" sz="3600" u="sng" dirty="0">
                <a:solidFill>
                  <a:srgbClr val="CC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оценки</a:t>
            </a:r>
            <a:r>
              <a:rPr lang="ru-RU" sz="3600" dirty="0">
                <a:solidFill>
                  <a:srgbClr val="CC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endPara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Правильные ответы (</a:t>
            </a:r>
            <a:r>
              <a:rPr lang="ru-RU" sz="3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ru-RU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marL="0" indent="0">
              <a:buNone/>
            </a:pPr>
            <a:r>
              <a:rPr lang="ru-RU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</a:t>
            </a:r>
            <a:r>
              <a:rPr lang="ru-RU" sz="3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</a:t>
            </a:r>
            <a:r>
              <a:rPr lang="ru-RU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«</a:t>
            </a:r>
            <a:r>
              <a:rPr lang="ru-RU" sz="3600" b="1" dirty="0">
                <a:solidFill>
                  <a:srgbClr val="CC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ru-RU" sz="3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  <a:p>
            <a:pPr marL="0" indent="0">
              <a:buNone/>
            </a:pPr>
            <a:r>
              <a:rPr lang="ru-RU" sz="3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7-8              </a:t>
            </a:r>
            <a:r>
              <a:rPr lang="ru-RU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3600" b="1" dirty="0">
                <a:solidFill>
                  <a:srgbClr val="CC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ru-RU" sz="3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  <a:p>
            <a:pPr marL="0" indent="0">
              <a:buNone/>
            </a:pPr>
            <a:r>
              <a:rPr lang="ru-RU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</a:t>
            </a:r>
            <a:r>
              <a:rPr lang="ru-RU" sz="3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5-6</a:t>
            </a:r>
            <a:r>
              <a:rPr lang="ru-RU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«</a:t>
            </a:r>
            <a:r>
              <a:rPr lang="ru-RU" sz="3600" b="1" dirty="0">
                <a:solidFill>
                  <a:srgbClr val="CC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ru-RU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  <a:p>
            <a:pPr marL="0" indent="0">
              <a:buNone/>
            </a:pPr>
            <a:endParaRPr lang="ru-RU" sz="3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менее </a:t>
            </a:r>
            <a:r>
              <a:rPr lang="ru-RU" sz="3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ru-RU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</a:t>
            </a:r>
            <a:r>
              <a:rPr lang="ru-RU" sz="3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«2»</a:t>
            </a: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7" name="Picture 9" descr="лучшие Смайлики Смайлики анимированные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62397" y="1772816"/>
            <a:ext cx="1627754" cy="1157078"/>
          </a:xfrm>
          <a:prstGeom prst="rect">
            <a:avLst/>
          </a:prstGeom>
          <a:noFill/>
        </p:spPr>
      </p:pic>
      <p:pic>
        <p:nvPicPr>
          <p:cNvPr id="8" name="Picture 4" descr="лучшие Смайлики Смайлики анимированные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8024" y="4650353"/>
            <a:ext cx="1389096" cy="1289877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4253954" y="5128105"/>
            <a:ext cx="2457235" cy="1134172"/>
          </a:xfrm>
          <a:prstGeom prst="rect">
            <a:avLst/>
          </a:prstGeom>
          <a:noFill/>
        </p:spPr>
        <p:txBody>
          <a:bodyPr wrap="none" rtlCol="0">
            <a:prstTxWarp prst="textArchDown">
              <a:avLst>
                <a:gd name="adj" fmla="val 322099"/>
              </a:avLst>
            </a:prstTxWarp>
            <a:spAutoFit/>
          </a:bodyPr>
          <a:lstStyle/>
          <a:p>
            <a:pPr algn="ctr"/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НАДО ВЫУЧИТЬ!</a:t>
            </a:r>
            <a:endParaRPr lang="ru-RU" sz="32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3555E-20FF-4FE2-852F-1AC24C6AA537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45159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"/>
                            </p:stCondLst>
                            <p:childTnLst>
                              <p:par>
                                <p:cTn id="38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9" grpId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6" name="Объект 5"/>
              <p:cNvSpPr>
                <a:spLocks noGrp="1"/>
              </p:cNvSpPr>
              <p:nvPr>
                <p:ph idx="1"/>
              </p:nvPr>
            </p:nvSpPr>
            <p:spPr>
              <a:xfrm>
                <a:off x="0" y="620688"/>
                <a:ext cx="9144000" cy="6336704"/>
              </a:xfrm>
            </p:spPr>
            <p:txBody>
              <a:bodyPr>
                <a:normAutofit fontScale="85000" lnSpcReduction="20000"/>
              </a:bodyPr>
              <a:lstStyle/>
              <a:p>
                <a:pPr marL="0" indent="0">
                  <a:buNone/>
                </a:pPr>
                <a:r>
                  <a:rPr lang="ru-RU" sz="3300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ru-RU" sz="3500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1) Приведение к одному основанию: </a:t>
                </a:r>
              </a:p>
              <a:p>
                <a:pPr marL="0" indent="0">
                  <a:buNone/>
                </a:pPr>
                <a:r>
                  <a:rPr lang="ru-RU" sz="3500" dirty="0" smtClean="0">
                    <a:solidFill>
                      <a:schemeClr val="tx1"/>
                    </a:solidFill>
                    <a:cs typeface="Times New Roman" panose="02020603050405020304" pitchFamily="18" charset="0"/>
                  </a:rPr>
                  <a:t>                 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3500" i="1" smtClean="0">
                            <a:solidFill>
                              <a:schemeClr val="tx1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sz="3500" b="0" i="1" smtClean="0">
                            <a:solidFill>
                              <a:schemeClr val="tx1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𝑎</m:t>
                        </m:r>
                      </m:e>
                      <m:sup>
                        <m:r>
                          <a:rPr lang="en-US" sz="3500" b="0" i="1" smtClean="0">
                            <a:solidFill>
                              <a:schemeClr val="tx1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𝑓</m:t>
                        </m:r>
                        <m:r>
                          <a:rPr lang="en-US" sz="3500" b="0" i="1" smtClean="0">
                            <a:solidFill>
                              <a:schemeClr val="tx1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(</m:t>
                        </m:r>
                        <m:r>
                          <a:rPr lang="en-US" sz="3500" b="0" i="1" smtClean="0">
                            <a:solidFill>
                              <a:schemeClr val="tx1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𝑥</m:t>
                        </m:r>
                        <m:r>
                          <a:rPr lang="en-US" sz="3500" b="0" i="1" smtClean="0">
                            <a:solidFill>
                              <a:schemeClr val="tx1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)</m:t>
                        </m:r>
                      </m:sup>
                    </m:sSup>
                  </m:oMath>
                </a14:m>
                <a:r>
                  <a:rPr lang="en-US" sz="35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3500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</a:t>
                </a:r>
                <a:r>
                  <a:rPr lang="en-US" sz="35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3500" i="1">
                            <a:solidFill>
                              <a:schemeClr val="tx1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sz="3500" b="0" i="1" smtClean="0">
                            <a:solidFill>
                              <a:schemeClr val="tx1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𝑎</m:t>
                        </m:r>
                      </m:e>
                      <m:sup>
                        <m:r>
                          <a:rPr lang="en-US" sz="3500" b="0" i="1" smtClean="0">
                            <a:solidFill>
                              <a:schemeClr val="tx1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𝑔</m:t>
                        </m:r>
                        <m:r>
                          <a:rPr lang="en-US" sz="3500" b="0" i="1" smtClean="0">
                            <a:solidFill>
                              <a:schemeClr val="tx1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(</m:t>
                        </m:r>
                        <m:r>
                          <a:rPr lang="en-US" sz="3500" b="0" i="1" smtClean="0">
                            <a:solidFill>
                              <a:schemeClr val="tx1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𝑥</m:t>
                        </m:r>
                        <m:r>
                          <a:rPr lang="en-US" sz="3500" b="0" i="1" smtClean="0">
                            <a:solidFill>
                              <a:schemeClr val="tx1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)</m:t>
                        </m:r>
                      </m:sup>
                    </m:sSup>
                  </m:oMath>
                </a14:m>
                <a:r>
                  <a:rPr lang="en-US" sz="35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3500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=&gt; f(x) = g(x)</a:t>
                </a:r>
                <a:r>
                  <a:rPr lang="ru-RU" sz="3500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</a:p>
              <a:p>
                <a:pPr marL="0" lvl="0" indent="0">
                  <a:buNone/>
                </a:pPr>
                <a:r>
                  <a:rPr lang="ru-RU" sz="3500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2) Вынесение общего множителя </a:t>
                </a:r>
              </a:p>
              <a:p>
                <a:pPr marL="0" lvl="0" indent="0">
                  <a:buNone/>
                </a:pPr>
                <a:r>
                  <a:rPr lang="ru-RU" sz="3500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(если одинаковые основания в показательных функциях и одинаковый множитель перед неизвестной).</a:t>
                </a:r>
              </a:p>
              <a:p>
                <a:pPr marL="0" indent="0">
                  <a:buNone/>
                </a:pPr>
                <a:r>
                  <a:rPr lang="ru-RU" sz="3500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3) Сведение к квадратному</a:t>
                </a:r>
              </a:p>
              <a:p>
                <a:pPr marL="0" indent="0">
                  <a:buNone/>
                </a:pPr>
                <a:r>
                  <a:rPr lang="ru-RU" sz="3500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</a:t>
                </a:r>
                <a:r>
                  <a:rPr lang="ru-RU" sz="35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если одинаковые основания </a:t>
                </a:r>
                <a:r>
                  <a:rPr lang="ru-RU" sz="3500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в показательных функциях, а множитель </a:t>
                </a:r>
                <a:r>
                  <a:rPr lang="ru-RU" sz="35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перед </a:t>
                </a:r>
                <a:r>
                  <a:rPr lang="ru-RU" sz="3500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неизвестной в одной показательной функции в два раза больше, чем в другой).</a:t>
                </a:r>
                <a:endParaRPr lang="ru-RU" sz="35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r>
                  <a:rPr lang="ru-RU" sz="3500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4) Графический способ.</a:t>
                </a:r>
              </a:p>
              <a:p>
                <a:pPr marL="0" indent="0">
                  <a:buNone/>
                </a:pPr>
                <a:r>
                  <a:rPr lang="ru-RU" sz="3500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5) Деление на одну из показательных функций</a:t>
                </a:r>
              </a:p>
              <a:p>
                <a:pPr marL="0" indent="0">
                  <a:buNone/>
                </a:pPr>
                <a:r>
                  <a:rPr lang="ru-RU" sz="3500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(разные основания, но одинаковые показатели).</a:t>
                </a:r>
              </a:p>
              <a:p>
                <a:pPr marL="0" indent="0">
                  <a:buNone/>
                </a:pPr>
                <a:endParaRPr lang="ru-RU" sz="33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endParaRPr lang="ru-RU" sz="3300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endParaRPr lang="ru-RU" sz="33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endParaRPr lang="ru-RU" dirty="0" smtClean="0">
                  <a:solidFill>
                    <a:schemeClr val="tx1"/>
                  </a:solidFill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endParaRPr lang="ru-RU" dirty="0">
                  <a:solidFill>
                    <a:schemeClr val="tx1"/>
                  </a:solidFill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endParaRPr lang="ru-RU" dirty="0" smtClean="0">
                  <a:solidFill>
                    <a:schemeClr val="tx1"/>
                  </a:solidFill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endParaRPr lang="ru-RU" dirty="0">
                  <a:solidFill>
                    <a:schemeClr val="tx1"/>
                  </a:solidFill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endParaRPr lang="ru-RU" dirty="0" smtClean="0">
                  <a:solidFill>
                    <a:schemeClr val="tx1"/>
                  </a:solidFill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6" name="Объект 5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0" y="620688"/>
                <a:ext cx="9144000" cy="6336704"/>
              </a:xfrm>
              <a:blipFill rotWithShape="1">
                <a:blip r:embed="rId2"/>
                <a:stretch>
                  <a:fillRect l="-1533" t="-2695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3555E-20FF-4FE2-852F-1AC24C6AA537}" type="slidenum">
              <a:rPr lang="ru-RU" smtClean="0"/>
              <a:t>7</a:t>
            </a:fld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179512" y="21503"/>
            <a:ext cx="883902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Повторим. Способы решения показательных уравнений</a:t>
            </a:r>
            <a:r>
              <a:rPr lang="ru-RU" sz="2800" dirty="0" smtClean="0"/>
              <a:t>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3909738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0" y="0"/>
                <a:ext cx="9144000" cy="6858000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ru-RU" dirty="0" smtClean="0"/>
                  <a:t>   </a:t>
                </a:r>
              </a:p>
              <a:p>
                <a:pPr marL="0" indent="0">
                  <a:buNone/>
                </a:pPr>
                <a:r>
                  <a:rPr lang="ru-RU" sz="28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ru-RU" sz="2800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Определить вид показательного уравнения:</a:t>
                </a:r>
              </a:p>
              <a:p>
                <a:pPr marL="0" indent="0">
                  <a:buNone/>
                </a:pPr>
                <a:r>
                  <a:rPr lang="ru-RU" sz="32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ru-RU" sz="3200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1)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3200" i="1">
                            <a:solidFill>
                              <a:schemeClr val="tx1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ru-RU" sz="3200" b="0" i="1" smtClean="0">
                            <a:solidFill>
                              <a:schemeClr val="tx1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4</m:t>
                        </m:r>
                      </m:e>
                      <m:sup>
                        <m:r>
                          <a:rPr lang="ru-RU" sz="3200" b="0" i="1" smtClean="0">
                            <a:solidFill>
                              <a:schemeClr val="tx1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2</m:t>
                        </m:r>
                        <m:r>
                          <a:rPr lang="ru-RU" sz="3200" i="1">
                            <a:solidFill>
                              <a:schemeClr val="tx1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х</m:t>
                        </m:r>
                      </m:sup>
                    </m:sSup>
                  </m:oMath>
                </a14:m>
                <a:r>
                  <a:rPr lang="ru-RU" sz="32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- 17</a:t>
                </a:r>
                <a14:m>
                  <m:oMath xmlns:m="http://schemas.openxmlformats.org/officeDocument/2006/math">
                    <m:r>
                      <a:rPr lang="ru-RU" sz="3200" i="1" dirty="0">
                        <a:solidFill>
                          <a:schemeClr val="tx1"/>
                        </a:solidFill>
                        <a:latin typeface="Cambria Math"/>
                        <a:ea typeface="Cambria Math"/>
                        <a:cs typeface="Times New Roman" panose="02020603050405020304" pitchFamily="18" charset="0"/>
                      </a:rPr>
                      <m:t>∙</m:t>
                    </m:r>
                    <m:sSup>
                      <m:sSupPr>
                        <m:ctrlPr>
                          <a:rPr lang="ru-RU" sz="3200" i="1" dirty="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ru-RU" sz="3200" i="1" dirty="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  <m:t>4</m:t>
                        </m:r>
                      </m:e>
                      <m:sup>
                        <m:r>
                          <a:rPr lang="ru-RU" sz="3200" i="1" dirty="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  <m:t>х</m:t>
                        </m:r>
                      </m:sup>
                    </m:sSup>
                  </m:oMath>
                </a14:m>
                <a:r>
                  <a:rPr lang="ru-RU" sz="32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+ 16 = </a:t>
                </a:r>
                <a:r>
                  <a:rPr lang="ru-RU" sz="3200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0</a:t>
                </a:r>
                <a:r>
                  <a:rPr lang="en-US" sz="3200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;</a:t>
                </a:r>
              </a:p>
              <a:p>
                <a:pPr marL="0" indent="0">
                  <a:buNone/>
                </a:pPr>
                <a:r>
                  <a:rPr lang="en-US" sz="32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3200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2)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3200" i="1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sz="3200" i="1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  <m:t>2</m:t>
                        </m:r>
                      </m:e>
                      <m:sup>
                        <m:r>
                          <a:rPr lang="en-US" sz="3200" i="1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  <m:t>𝑥</m:t>
                        </m:r>
                        <m:r>
                          <a:rPr lang="en-US" sz="3200" b="0" i="1" smtClean="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  <m:t>+3</m:t>
                        </m:r>
                      </m:sup>
                    </m:sSup>
                  </m:oMath>
                </a14:m>
                <a:r>
                  <a:rPr lang="en-US" sz="32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3200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-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3200" i="1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sz="3200" i="1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  <m:t>2</m:t>
                        </m:r>
                      </m:e>
                      <m:sup>
                        <m:r>
                          <a:rPr lang="en-US" sz="3200" i="1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  <m:t>𝑥</m:t>
                        </m:r>
                        <m:r>
                          <a:rPr lang="en-US" sz="3200" b="0" i="1" smtClean="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  <m:t>+1</m:t>
                        </m:r>
                      </m:sup>
                    </m:sSup>
                  </m:oMath>
                </a14:m>
                <a:r>
                  <a:rPr lang="en-US" sz="3200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= 12;</a:t>
                </a:r>
              </a:p>
              <a:p>
                <a:pPr marL="0" indent="0">
                  <a:buNone/>
                </a:pPr>
                <a:r>
                  <a:rPr lang="en-US" sz="32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3200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3)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3200" i="1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sz="3200" b="0" i="1" smtClean="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  <m:t>5</m:t>
                        </m:r>
                      </m:e>
                      <m:sup>
                        <m:r>
                          <a:rPr lang="en-US" sz="3200" b="0" i="1" smtClean="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  <m:t>4</m:t>
                        </m:r>
                        <m:r>
                          <a:rPr lang="en-US" sz="3200" i="1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  <m:t>𝑥</m:t>
                        </m:r>
                        <m:r>
                          <a:rPr lang="en-US" sz="3200" i="1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  <m:t>+8</m:t>
                        </m:r>
                      </m:sup>
                    </m:sSup>
                  </m:oMath>
                </a14:m>
                <a:r>
                  <a:rPr lang="en-US" sz="3200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=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3200" i="1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sz="3200" b="0" i="1" smtClean="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  <m:t>5</m:t>
                        </m:r>
                      </m:e>
                      <m:sup>
                        <m:r>
                          <a:rPr lang="en-US" sz="3200" i="1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  <m:t>𝑥</m:t>
                        </m:r>
                        <m:r>
                          <a:rPr lang="en-US" sz="3200" b="0" i="1" smtClean="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sz="3200" i="1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  <m:t>1</m:t>
                        </m:r>
                      </m:sup>
                    </m:sSup>
                  </m:oMath>
                </a14:m>
                <a:r>
                  <a:rPr lang="en-US" sz="3200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;</a:t>
                </a:r>
                <a:r>
                  <a:rPr lang="en-US" sz="32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endParaRPr lang="en-US" sz="3200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r>
                  <a:rPr lang="en-US" sz="32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3200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4)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3200" i="1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sz="3200" b="0" i="1" smtClean="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  <m:t>7</m:t>
                        </m:r>
                      </m:e>
                      <m:sup>
                        <m:r>
                          <a:rPr lang="en-US" sz="3200" b="0" i="1" smtClean="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  <m:t>3</m:t>
                        </m:r>
                        <m:r>
                          <a:rPr lang="en-US" sz="3200" i="1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sz="3200" b="0" i="1" smtClean="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  <m:t>𝑥</m:t>
                        </m:r>
                      </m:sup>
                    </m:sSup>
                  </m:oMath>
                </a14:m>
                <a:r>
                  <a:rPr lang="en-US" sz="3200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=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3200" i="1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sz="3200" b="0" i="1" smtClean="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  <m:t>3</m:t>
                        </m:r>
                      </m:e>
                      <m:sup>
                        <m:r>
                          <a:rPr lang="en-US" sz="3200" b="0" i="1" smtClean="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  <m:t>3</m:t>
                        </m:r>
                        <m:r>
                          <a:rPr lang="en-US" sz="3200" i="1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sz="3200" i="1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  <m:t>𝑥</m:t>
                        </m:r>
                      </m:sup>
                    </m:sSup>
                  </m:oMath>
                </a14:m>
                <a:r>
                  <a:rPr lang="en-US" sz="3200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;</a:t>
                </a:r>
              </a:p>
              <a:p>
                <a:pPr marL="0" indent="0">
                  <a:buNone/>
                </a:pPr>
                <a:r>
                  <a:rPr lang="ru-RU" sz="32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ru-RU" sz="3200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3200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5) (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3200" i="1" smtClean="0">
                            <a:solidFill>
                              <a:schemeClr val="tx1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f>
                          <m:fPr>
                            <m:ctrlPr>
                              <a:rPr lang="en-US" sz="3200" i="1" smtClean="0">
                                <a:solidFill>
                                  <a:schemeClr val="tx1"/>
                                </a:solidFill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fPr>
                          <m:num>
                            <m:r>
                              <a:rPr lang="en-US" sz="3200" b="0" i="1" smtClean="0">
                                <a:solidFill>
                                  <a:schemeClr val="tx1"/>
                                </a:solidFill>
                                <a:latin typeface="Cambria Math"/>
                                <a:cs typeface="Times New Roman" panose="020206030504050203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a:rPr lang="en-US" sz="3200" b="0" i="1" smtClean="0">
                                <a:solidFill>
                                  <a:schemeClr val="tx1"/>
                                </a:solidFill>
                                <a:latin typeface="Cambria Math"/>
                                <a:cs typeface="Times New Roman" panose="02020603050405020304" pitchFamily="18" charset="0"/>
                              </a:rPr>
                              <m:t>2</m:t>
                            </m:r>
                          </m:den>
                        </m:f>
                        <m:r>
                          <a:rPr lang="en-US" sz="3200" b="0" i="1" smtClean="0">
                            <a:solidFill>
                              <a:schemeClr val="tx1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)</m:t>
                        </m:r>
                      </m:e>
                      <m:sup>
                        <m:r>
                          <a:rPr lang="en-US" sz="3200" b="0" i="1" smtClean="0">
                            <a:solidFill>
                              <a:schemeClr val="tx1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𝑥</m:t>
                        </m:r>
                        <m:r>
                          <a:rPr lang="en-US" sz="3200" b="0" i="1" smtClean="0">
                            <a:solidFill>
                              <a:schemeClr val="tx1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en-US" sz="3200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 3x + 10.</a:t>
                </a:r>
                <a:r>
                  <a:rPr lang="ru-RU" sz="3200" b="1" dirty="0"/>
                  <a:t> </a:t>
                </a:r>
                <a:endParaRPr lang="ru-RU" sz="32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0" y="0"/>
                <a:ext cx="9144000" cy="6858000"/>
              </a:xfrm>
              <a:blipFill rotWithShape="1">
                <a:blip r:embed="rId2"/>
                <a:stretch>
                  <a:fillRect l="-33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3555E-20FF-4FE2-852F-1AC24C6AA537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6828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11630" y="0"/>
                <a:ext cx="9144000" cy="6858000"/>
              </a:xfrm>
            </p:spPr>
            <p:txBody>
              <a:bodyPr>
                <a:normAutofit/>
              </a:bodyPr>
              <a:lstStyle/>
              <a:p>
                <a:pPr marL="0" indent="0" algn="ctr">
                  <a:buNone/>
                </a:pPr>
                <a:r>
                  <a:rPr lang="ru-RU" sz="3200" u="sng" dirty="0" smtClean="0">
                    <a:solidFill>
                      <a:schemeClr val="tx2">
                        <a:lumMod val="5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Повторим. Показательные неравенства, приводимые к одному основанию. </a:t>
                </a:r>
              </a:p>
              <a:p>
                <a:pPr marL="0" indent="0">
                  <a:buNone/>
                </a:pPr>
                <a:endParaRPr lang="ru-RU" sz="2800" u="sng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r>
                  <a:rPr lang="ru-RU" sz="28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ru-RU" sz="2800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3600" i="1" smtClean="0">
                            <a:solidFill>
                              <a:schemeClr val="tx1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sz="3600" b="0" i="1" smtClean="0">
                            <a:solidFill>
                              <a:schemeClr val="tx1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𝑎</m:t>
                        </m:r>
                      </m:e>
                      <m:sup>
                        <m:r>
                          <a:rPr lang="en-US" sz="3600" b="0" i="1" smtClean="0">
                            <a:solidFill>
                              <a:schemeClr val="tx1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𝑓</m:t>
                        </m:r>
                        <m:d>
                          <m:dPr>
                            <m:ctrlPr>
                              <a:rPr lang="en-US" sz="3600" b="0" i="1" smtClean="0">
                                <a:solidFill>
                                  <a:schemeClr val="tx1"/>
                                </a:solidFill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dPr>
                          <m:e>
                            <m:r>
                              <a:rPr lang="en-US" sz="3600" b="0" i="1" smtClean="0">
                                <a:solidFill>
                                  <a:schemeClr val="tx1"/>
                                </a:solidFill>
                                <a:latin typeface="Cambria Math"/>
                                <a:cs typeface="Times New Roman" panose="02020603050405020304" pitchFamily="18" charset="0"/>
                              </a:rPr>
                              <m:t>𝑥</m:t>
                            </m:r>
                          </m:e>
                        </m:d>
                      </m:sup>
                    </m:sSup>
                  </m:oMath>
                </a14:m>
                <a:r>
                  <a:rPr lang="ru-RU" sz="3600" b="1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˅</a:t>
                </a:r>
                <a:r>
                  <a:rPr lang="en-US" sz="3600" b="1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3600" i="1">
                            <a:solidFill>
                              <a:schemeClr val="tx1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sz="3600" i="1">
                            <a:solidFill>
                              <a:schemeClr val="tx1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𝑎</m:t>
                        </m:r>
                      </m:e>
                      <m:sup>
                        <m:r>
                          <a:rPr lang="en-US" sz="3600" b="0" i="1" smtClean="0">
                            <a:solidFill>
                              <a:schemeClr val="tx1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𝑔</m:t>
                        </m:r>
                        <m:d>
                          <m:dPr>
                            <m:ctrlPr>
                              <a:rPr lang="en-US" sz="3600" i="1">
                                <a:solidFill>
                                  <a:schemeClr val="tx1"/>
                                </a:solidFill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dPr>
                          <m:e>
                            <m:r>
                              <a:rPr lang="en-US" sz="3600" i="1">
                                <a:solidFill>
                                  <a:schemeClr val="tx1"/>
                                </a:solidFill>
                                <a:latin typeface="Cambria Math"/>
                                <a:cs typeface="Times New Roman" panose="02020603050405020304" pitchFamily="18" charset="0"/>
                              </a:rPr>
                              <m:t>𝑥</m:t>
                            </m:r>
                          </m:e>
                        </m:d>
                      </m:sup>
                    </m:sSup>
                  </m:oMath>
                </a14:m>
                <a:r>
                  <a:rPr lang="en-US" sz="3600" b="1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=&gt; 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sz="3600" i="1" smtClean="0">
                            <a:solidFill>
                              <a:schemeClr val="tx1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sz="3600" i="1" smtClean="0">
                                <a:solidFill>
                                  <a:schemeClr val="tx1"/>
                                </a:solidFill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eqArrPr>
                          <m:e>
                            <m:r>
                              <a:rPr lang="en-US" sz="3600" b="0" i="1" smtClean="0">
                                <a:solidFill>
                                  <a:schemeClr val="tx1"/>
                                </a:solidFill>
                                <a:latin typeface="Cambria Math"/>
                                <a:cs typeface="Times New Roman" panose="02020603050405020304" pitchFamily="18" charset="0"/>
                              </a:rPr>
                              <m:t>𝑓</m:t>
                            </m:r>
                            <m:d>
                              <m:dPr>
                                <m:ctrlPr>
                                  <a:rPr lang="en-US" sz="3600" i="1" smtClean="0">
                                    <a:solidFill>
                                      <a:schemeClr val="tx1"/>
                                    </a:solidFill>
                                    <a:latin typeface="Cambria Math"/>
                                    <a:cs typeface="Times New Roman" panose="020206030504050203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sz="3600" b="0" i="1" smtClean="0">
                                    <a:solidFill>
                                      <a:schemeClr val="tx1"/>
                                    </a:solidFill>
                                    <a:latin typeface="Cambria Math"/>
                                    <a:cs typeface="Times New Roman" panose="02020603050405020304" pitchFamily="18" charset="0"/>
                                  </a:rPr>
                                  <m:t>𝑥</m:t>
                                </m:r>
                              </m:e>
                            </m:d>
                            <m:r>
                              <m:rPr>
                                <m:nor/>
                              </m:rPr>
                              <a:rPr lang="ru-RU" sz="3600" b="1" dirty="0">
                                <a:solidFill>
                                  <a:schemeClr val="tx1"/>
                                </a:solidFill>
                                <a:latin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˅</m:t>
                            </m:r>
                            <m:r>
                              <a:rPr lang="en-US" sz="3600" i="1">
                                <a:solidFill>
                                  <a:schemeClr val="tx1"/>
                                </a:solidFill>
                                <a:latin typeface="Cambria Math"/>
                                <a:cs typeface="Times New Roman" panose="02020603050405020304" pitchFamily="18" charset="0"/>
                              </a:rPr>
                              <m:t>𝑔</m:t>
                            </m:r>
                            <m:r>
                              <a:rPr lang="en-US" sz="3600" i="1" dirty="0" smtClean="0">
                                <a:solidFill>
                                  <a:schemeClr val="tx1"/>
                                </a:solidFill>
                                <a:latin typeface="Cambria Math"/>
                                <a:cs typeface="Times New Roman" panose="02020603050405020304" pitchFamily="18" charset="0"/>
                              </a:rPr>
                              <m:t> </m:t>
                            </m:r>
                            <m:r>
                              <m:rPr>
                                <m:nor/>
                              </m:rPr>
                              <a:rPr lang="en-US" sz="3600" i="0" dirty="0" smtClean="0">
                                <a:solidFill>
                                  <a:schemeClr val="tx1"/>
                                </a:solidFill>
                                <a:latin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(</m:t>
                            </m:r>
                            <m:r>
                              <m:rPr>
                                <m:nor/>
                              </m:rPr>
                              <a:rPr lang="en-US" sz="3600" i="0" dirty="0" smtClean="0">
                                <a:solidFill>
                                  <a:schemeClr val="tx1"/>
                                </a:solidFill>
                                <a:latin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x</m:t>
                            </m:r>
                            <m:r>
                              <m:rPr>
                                <m:nor/>
                              </m:rPr>
                              <a:rPr lang="en-US" sz="3600" i="0" dirty="0" smtClean="0">
                                <a:solidFill>
                                  <a:schemeClr val="tx1"/>
                                </a:solidFill>
                                <a:latin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)</m:t>
                            </m:r>
                            <m:r>
                              <m:rPr>
                                <m:nor/>
                              </m:rPr>
                              <a:rPr lang="ru-RU" sz="3600" i="0" dirty="0" smtClean="0">
                                <a:solidFill>
                                  <a:schemeClr val="tx1"/>
                                </a:solidFill>
                                <a:latin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, </m:t>
                            </m:r>
                            <m:r>
                              <a:rPr lang="ru-RU" sz="3600" b="0" i="1" dirty="0" smtClean="0">
                                <a:solidFill>
                                  <a:schemeClr val="tx1"/>
                                </a:solidFill>
                                <a:latin typeface="Cambria Math"/>
                                <a:cs typeface="Times New Roman" panose="02020603050405020304" pitchFamily="18" charset="0"/>
                              </a:rPr>
                              <m:t>при </m:t>
                            </m:r>
                            <m:r>
                              <a:rPr lang="en-US" sz="3600" b="0" i="1" dirty="0" smtClean="0">
                                <a:solidFill>
                                  <a:schemeClr val="tx1"/>
                                </a:solidFill>
                                <a:latin typeface="Cambria Math"/>
                                <a:cs typeface="Times New Roman" panose="02020603050405020304" pitchFamily="18" charset="0"/>
                              </a:rPr>
                              <m:t>𝑎</m:t>
                            </m:r>
                            <m:r>
                              <a:rPr lang="en-US" sz="3600" b="0" i="1" dirty="0" smtClean="0">
                                <a:solidFill>
                                  <a:schemeClr val="tx1"/>
                                </a:solidFill>
                                <a:latin typeface="Cambria Math"/>
                                <a:cs typeface="Times New Roman" panose="02020603050405020304" pitchFamily="18" charset="0"/>
                              </a:rPr>
                              <m:t>&gt;1</m:t>
                            </m:r>
                          </m:e>
                          <m:e>
                            <m:r>
                              <a:rPr lang="en-US" sz="3600" b="0" i="1" smtClean="0">
                                <a:solidFill>
                                  <a:schemeClr val="tx1"/>
                                </a:solidFill>
                                <a:latin typeface="Cambria Math"/>
                                <a:cs typeface="Times New Roman" panose="02020603050405020304" pitchFamily="18" charset="0"/>
                              </a:rPr>
                              <m:t>𝑓</m:t>
                            </m:r>
                            <m:d>
                              <m:dPr>
                                <m:ctrlPr>
                                  <a:rPr lang="en-US" sz="3600" i="1" smtClean="0">
                                    <a:solidFill>
                                      <a:schemeClr val="tx1"/>
                                    </a:solidFill>
                                    <a:latin typeface="Cambria Math"/>
                                    <a:cs typeface="Times New Roman" panose="020206030504050203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sz="3600" b="0" i="1" smtClean="0">
                                    <a:solidFill>
                                      <a:schemeClr val="tx1"/>
                                    </a:solidFill>
                                    <a:latin typeface="Cambria Math"/>
                                    <a:cs typeface="Times New Roman" panose="02020603050405020304" pitchFamily="18" charset="0"/>
                                  </a:rPr>
                                  <m:t>𝑥</m:t>
                                </m:r>
                              </m:e>
                            </m:d>
                            <m:r>
                              <a:rPr lang="en-US" sz="3600" b="0" i="1" smtClean="0">
                                <a:solidFill>
                                  <a:schemeClr val="tx1"/>
                                </a:solidFill>
                                <a:latin typeface="Cambria Math"/>
                                <a:cs typeface="Times New Roman" panose="02020603050405020304" pitchFamily="18" charset="0"/>
                              </a:rPr>
                              <m:t>˄ </m:t>
                            </m:r>
                            <m:r>
                              <a:rPr lang="en-US" sz="3600" b="0" i="1" smtClean="0">
                                <a:solidFill>
                                  <a:schemeClr val="tx1"/>
                                </a:solidFill>
                                <a:latin typeface="Cambria Math"/>
                                <a:cs typeface="Times New Roman" panose="02020603050405020304" pitchFamily="18" charset="0"/>
                              </a:rPr>
                              <m:t>𝑔</m:t>
                            </m:r>
                            <m:d>
                              <m:dPr>
                                <m:ctrlPr>
                                  <a:rPr lang="en-US" sz="3600" b="0" i="1" smtClean="0">
                                    <a:solidFill>
                                      <a:schemeClr val="tx1"/>
                                    </a:solidFill>
                                    <a:latin typeface="Cambria Math"/>
                                    <a:cs typeface="Times New Roman" panose="020206030504050203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sz="3600" b="0" i="1" smtClean="0">
                                    <a:solidFill>
                                      <a:schemeClr val="tx1"/>
                                    </a:solidFill>
                                    <a:latin typeface="Cambria Math"/>
                                    <a:cs typeface="Times New Roman" panose="02020603050405020304" pitchFamily="18" charset="0"/>
                                  </a:rPr>
                                  <m:t>𝑥</m:t>
                                </m:r>
                              </m:e>
                            </m:d>
                            <m:r>
                              <a:rPr lang="ru-RU" sz="3600" b="0" i="1" smtClean="0">
                                <a:solidFill>
                                  <a:schemeClr val="tx1"/>
                                </a:solidFill>
                                <a:latin typeface="Cambria Math"/>
                                <a:cs typeface="Times New Roman" panose="02020603050405020304" pitchFamily="18" charset="0"/>
                              </a:rPr>
                              <m:t>,</m:t>
                            </m:r>
                            <m:r>
                              <a:rPr lang="en-US" sz="3600" b="0" i="1" smtClean="0">
                                <a:solidFill>
                                  <a:schemeClr val="tx1"/>
                                </a:solidFill>
                                <a:latin typeface="Cambria Math"/>
                                <a:cs typeface="Times New Roman" panose="02020603050405020304" pitchFamily="18" charset="0"/>
                              </a:rPr>
                              <m:t> </m:t>
                            </m:r>
                            <m:r>
                              <a:rPr lang="ru-RU" sz="3600" b="0" i="1" smtClean="0">
                                <a:solidFill>
                                  <a:schemeClr val="tx1"/>
                                </a:solidFill>
                                <a:latin typeface="Cambria Math"/>
                                <a:cs typeface="Times New Roman" panose="02020603050405020304" pitchFamily="18" charset="0"/>
                              </a:rPr>
                              <m:t>при</m:t>
                            </m:r>
                            <m:r>
                              <a:rPr lang="en-US" sz="3600" b="0" i="1" smtClean="0">
                                <a:solidFill>
                                  <a:schemeClr val="tx1"/>
                                </a:solidFill>
                                <a:latin typeface="Cambria Math"/>
                                <a:cs typeface="Times New Roman" panose="02020603050405020304" pitchFamily="18" charset="0"/>
                              </a:rPr>
                              <m:t> 0&lt;</m:t>
                            </m:r>
                            <m:r>
                              <a:rPr lang="en-US" sz="3600" b="0" i="1" smtClean="0">
                                <a:solidFill>
                                  <a:schemeClr val="tx1"/>
                                </a:solidFill>
                                <a:latin typeface="Cambria Math"/>
                                <a:cs typeface="Times New Roman" panose="02020603050405020304" pitchFamily="18" charset="0"/>
                              </a:rPr>
                              <m:t>𝑎</m:t>
                            </m:r>
                            <m:r>
                              <a:rPr lang="en-US" sz="3600" b="0" i="1" smtClean="0">
                                <a:solidFill>
                                  <a:schemeClr val="tx1"/>
                                </a:solidFill>
                                <a:latin typeface="Cambria Math"/>
                                <a:cs typeface="Times New Roman" panose="02020603050405020304" pitchFamily="18" charset="0"/>
                              </a:rPr>
                              <m:t>&lt;1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sz="3600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endParaRPr lang="ru-RU" sz="3600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endParaRPr lang="ru-RU" sz="3200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r>
                  <a:rPr lang="ru-RU" sz="2800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Решите неравенство:</a:t>
                </a:r>
              </a:p>
              <a:p>
                <a:pPr marL="0" indent="0">
                  <a:buNone/>
                </a:pPr>
                <a:r>
                  <a:rPr lang="ru-RU" sz="2800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1)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2800" i="1" dirty="0">
                            <a:solidFill>
                              <a:schemeClr val="tx1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ru-RU" sz="2800" i="1" dirty="0">
                            <a:solidFill>
                              <a:schemeClr val="tx1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49</m:t>
                        </m:r>
                      </m:e>
                      <m:sup>
                        <m:r>
                          <a:rPr lang="ru-RU" sz="2800" i="1" dirty="0">
                            <a:solidFill>
                              <a:schemeClr val="tx1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х+6 </m:t>
                        </m:r>
                      </m:sup>
                    </m:sSup>
                    <m:r>
                      <a:rPr lang="ru-RU" sz="2800" i="1" dirty="0" smtClean="0">
                        <a:solidFill>
                          <a:schemeClr val="tx1"/>
                        </a:solidFill>
                        <a:latin typeface="Cambria Math"/>
                        <a:ea typeface="Cambria Math"/>
                        <a:cs typeface="Times New Roman" panose="02020603050405020304" pitchFamily="18" charset="0"/>
                      </a:rPr>
                      <m:t>≥</m:t>
                    </m:r>
                    <m:sSup>
                      <m:sSupPr>
                        <m:ctrlPr>
                          <a:rPr lang="ru-RU" sz="2800" i="1">
                            <a:solidFill>
                              <a:schemeClr val="tx1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ru-RU" sz="2800" i="1">
                            <a:solidFill>
                              <a:schemeClr val="tx1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7</m:t>
                        </m:r>
                      </m:e>
                      <m:sup>
                        <m:r>
                          <a:rPr lang="ru-RU" sz="2800" b="0" i="1" smtClean="0">
                            <a:solidFill>
                              <a:schemeClr val="tx1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2</m:t>
                        </m:r>
                        <m:r>
                          <a:rPr lang="ru-RU" sz="2800" i="1">
                            <a:solidFill>
                              <a:schemeClr val="tx1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1−х</m:t>
                        </m:r>
                      </m:sup>
                    </m:sSup>
                  </m:oMath>
                </a14:m>
                <a:r>
                  <a:rPr lang="ru-RU" sz="2800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;</a:t>
                </a:r>
              </a:p>
              <a:p>
                <a:pPr marL="0" indent="0">
                  <a:buNone/>
                </a:pPr>
                <a:r>
                  <a:rPr lang="ru-RU" sz="2800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2)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2800" i="1" dirty="0">
                            <a:solidFill>
                              <a:schemeClr val="tx1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ru-RU" sz="2800" b="0" i="1" dirty="0" smtClean="0">
                            <a:solidFill>
                              <a:schemeClr val="tx1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0, 3</m:t>
                        </m:r>
                      </m:e>
                      <m:sup>
                        <m:r>
                          <a:rPr lang="ru-RU" sz="2800" b="0" i="1" dirty="0" smtClean="0">
                            <a:solidFill>
                              <a:schemeClr val="tx1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4</m:t>
                        </m:r>
                        <m:r>
                          <a:rPr lang="ru-RU" sz="2800" i="1" dirty="0">
                            <a:solidFill>
                              <a:schemeClr val="tx1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х</m:t>
                        </m:r>
                        <m:r>
                          <a:rPr lang="ru-RU" sz="2800" b="0" i="1" dirty="0" smtClean="0">
                            <a:solidFill>
                              <a:schemeClr val="tx1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−1</m:t>
                        </m:r>
                        <m:r>
                          <a:rPr lang="ru-RU" sz="2800" i="1" dirty="0">
                            <a:solidFill>
                              <a:schemeClr val="tx1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  <m:r>
                      <a:rPr lang="ru-RU" sz="2800" i="1" dirty="0" smtClean="0">
                        <a:solidFill>
                          <a:schemeClr val="tx1"/>
                        </a:solidFill>
                        <a:latin typeface="Cambria Math"/>
                        <a:ea typeface="Cambria Math"/>
                        <a:cs typeface="Times New Roman" panose="02020603050405020304" pitchFamily="18" charset="0"/>
                      </a:rPr>
                      <m:t>&lt;</m:t>
                    </m:r>
                    <m:sSup>
                      <m:sSupPr>
                        <m:ctrlPr>
                          <a:rPr lang="ru-RU" sz="2800" i="1">
                            <a:solidFill>
                              <a:schemeClr val="tx1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ru-RU" sz="2800" b="0" i="1" smtClean="0">
                            <a:solidFill>
                              <a:schemeClr val="tx1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0,09</m:t>
                        </m:r>
                      </m:e>
                      <m:sup>
                        <m:r>
                          <a:rPr lang="ru-RU" sz="2800" b="0" i="1" smtClean="0">
                            <a:solidFill>
                              <a:schemeClr val="tx1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7</m:t>
                        </m:r>
                        <m:r>
                          <a:rPr lang="ru-RU" sz="2800" i="1">
                            <a:solidFill>
                              <a:schemeClr val="tx1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−х</m:t>
                        </m:r>
                      </m:sup>
                    </m:sSup>
                    <m:r>
                      <a:rPr lang="ru-RU" sz="2800" b="0" i="0" smtClean="0">
                        <a:solidFill>
                          <a:schemeClr val="tx1"/>
                        </a:solidFill>
                        <a:latin typeface="Cambria Math"/>
                        <a:cs typeface="Times New Roman" panose="02020603050405020304" pitchFamily="18" charset="0"/>
                      </a:rPr>
                      <m:t>.</m:t>
                    </m:r>
                  </m:oMath>
                </a14:m>
                <a:endParaRPr lang="ru-RU" sz="2800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endParaRPr lang="ru-RU" sz="3200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endParaRPr lang="ru-RU" sz="3600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1630" y="0"/>
                <a:ext cx="9144000" cy="6858000"/>
              </a:xfrm>
              <a:blipFill rotWithShape="1">
                <a:blip r:embed="rId2"/>
                <a:stretch>
                  <a:fillRect t="-1244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3555E-20FF-4FE2-852F-1AC24C6AA537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34050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сполнительная">
  <a:themeElements>
    <a:clrScheme name="Исполнительная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Исполнительн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Исполните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918</TotalTime>
  <Words>1634</Words>
  <Application>Microsoft Office PowerPoint</Application>
  <PresentationFormat>Экран (4:3)</PresentationFormat>
  <Paragraphs>242</Paragraphs>
  <Slides>25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Исполнительная</vt:lpstr>
      <vt:lpstr>Решение показательных  уравнений и неравенств.</vt:lpstr>
      <vt:lpstr>        Математический диктант по теме «Показательная функция»</vt:lpstr>
      <vt:lpstr>Презентация PowerPoint</vt:lpstr>
      <vt:lpstr>Презентация PowerPoint</vt:lpstr>
      <vt:lpstr>  Ответы</vt:lpstr>
      <vt:lpstr>Презентация PowerPoint</vt:lpstr>
      <vt:lpstr>Презентация PowerPoint</vt:lpstr>
      <vt:lpstr>Презентация PowerPoint</vt:lpstr>
      <vt:lpstr>Презентация PowerPoint</vt:lpstr>
      <vt:lpstr>Проверь себя!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Надежда Юрьевна</dc:creator>
  <cp:lastModifiedBy>Надежда Юрьевна</cp:lastModifiedBy>
  <cp:revision>91</cp:revision>
  <dcterms:created xsi:type="dcterms:W3CDTF">2017-01-22T12:38:42Z</dcterms:created>
  <dcterms:modified xsi:type="dcterms:W3CDTF">2017-08-28T20:17:26Z</dcterms:modified>
</cp:coreProperties>
</file>