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3" r:id="rId5"/>
    <p:sldId id="259" r:id="rId6"/>
    <p:sldId id="274" r:id="rId7"/>
    <p:sldId id="260" r:id="rId8"/>
    <p:sldId id="269" r:id="rId9"/>
    <p:sldId id="261" r:id="rId10"/>
    <p:sldId id="262" r:id="rId11"/>
    <p:sldId id="263" r:id="rId12"/>
    <p:sldId id="264" r:id="rId13"/>
    <p:sldId id="265" r:id="rId14"/>
    <p:sldId id="270" r:id="rId15"/>
    <p:sldId id="266" r:id="rId16"/>
    <p:sldId id="267" r:id="rId17"/>
    <p:sldId id="268" r:id="rId18"/>
    <p:sldId id="271" r:id="rId19"/>
    <p:sldId id="272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37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58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8B4-C950-420B-8C41-7567271AEC62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E43D3-BCAA-4CB7-9030-65104D344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8B4-C950-420B-8C41-7567271AEC62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E43D3-BCAA-4CB7-9030-65104D344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8B4-C950-420B-8C41-7567271AEC62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E43D3-BCAA-4CB7-9030-65104D344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8B4-C950-420B-8C41-7567271AEC62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E43D3-BCAA-4CB7-9030-65104D344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8B4-C950-420B-8C41-7567271AEC62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E43D3-BCAA-4CB7-9030-65104D344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8B4-C950-420B-8C41-7567271AEC62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E43D3-BCAA-4CB7-9030-65104D344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8B4-C950-420B-8C41-7567271AEC62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E43D3-BCAA-4CB7-9030-65104D344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8B4-C950-420B-8C41-7567271AEC62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E43D3-BCAA-4CB7-9030-65104D344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8B4-C950-420B-8C41-7567271AEC62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E43D3-BCAA-4CB7-9030-65104D344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8B4-C950-420B-8C41-7567271AEC62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E43D3-BCAA-4CB7-9030-65104D344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8B4-C950-420B-8C41-7567271AEC62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E43D3-BCAA-4CB7-9030-65104D344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2C8B4-C950-420B-8C41-7567271AEC62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E43D3-BCAA-4CB7-9030-65104D344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 подготовки к ЕГЭ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Описание и сравнение фотографий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5500702"/>
            <a:ext cx="6000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Хоруженко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Лариса Петровна</a:t>
            </a:r>
          </a:p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МАНОУ «Гимназия №2»</a:t>
            </a:r>
          </a:p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г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.Мариинск Кемеровская область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571472" y="1428750"/>
            <a:ext cx="8001056" cy="4286266"/>
          </a:xfrm>
        </p:spPr>
        <p:txBody>
          <a:bodyPr>
            <a:normAutofit fontScale="92500"/>
          </a:bodyPr>
          <a:lstStyle/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Сравниваем две фотографии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общего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/ Comparing the pictures —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seconds.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fontAlgn="base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As I have already mentioned, both pictures show an animal, the bear.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fontAlgn="base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Both pictures were taken in summer.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(в данном случае с медведями не подходит, но очень распространенный вариант)</a:t>
            </a:r>
          </a:p>
          <a:p>
            <a:pPr lvl="0" algn="l" fontAlgn="base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There is an animal, the bear, in both of them.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571472" y="1428750"/>
            <a:ext cx="8143932" cy="485777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Сравниваем две фотографии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 отличаются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/ Contrasting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pictures —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seconds.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base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Obviously, there are some differences. The first picture shows the bear in the zoo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but in contrast the second one shows the bear in its natural habitat, in the forest.</a:t>
            </a:r>
            <a:r>
              <a:rPr lang="en-US" b="1" dirty="0" smtClean="0"/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Besides, the bear in the first picture looks tired and unhappy. On the contrary, the second bear seems rather happy and lively. It is busy with carrying a log.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base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Finally, the season is different. The sad and gloomy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colours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of the first picture are contrasted to the bright and cheerful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colours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of the second.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base"/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571472" y="1428750"/>
            <a:ext cx="8001056" cy="471489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Выражаем свои предпочтения (личное мнение), какая фотография больше нравится или в каком событии ты хотел бы участвовать и т.п.– 15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секунд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fontAlgn="base"/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Personally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… — Лично мне нравится …</a:t>
            </a:r>
          </a:p>
          <a:p>
            <a:pPr lvl="0" algn="l" fontAlgn="base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would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prefer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… — Я предпочел бы …</a:t>
            </a:r>
          </a:p>
          <a:p>
            <a:pPr algn="l" fontAlgn="base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fontAlgn="base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Personally, I would prefer freedom for wild animals. As for me, I am keen on protecting nature and wildlife and I really do think that keeping wild animals in the zoo is inhuman.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base"/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base"/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571472" y="1428750"/>
            <a:ext cx="8001056" cy="428626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выражаем личное мнение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/ Personal Feelings — 10 seconds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base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 conclusion, I would like to say that both pictures make us think that our world is not perfect and we have a lot of problems to solve.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base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 have come to the end of my talk, thank you for listening.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Сравнение фотографий по опциям. Схема оценивания 2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42910" y="1285860"/>
            <a:ext cx="8072494" cy="5214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571472" y="1428750"/>
            <a:ext cx="8001056" cy="428626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Типичные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ошибки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: 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Дается не сравнение, а последовательное описание фотографий. 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выделяются общие и отличительные черты фотографий.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выражено личное отношение.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 вступительной и заключительной фразы. 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использованы разговорные клише.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использованы средства логической связи. </a:t>
            </a:r>
          </a:p>
          <a:p>
            <a:pPr algn="l"/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428596" y="1428750"/>
            <a:ext cx="8286808" cy="464345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описании фотографий нужно обязательно показать, что вы владеете продвинутыми грамматическими конструкциями.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используйте:</a:t>
            </a:r>
          </a:p>
          <a:p>
            <a:pPr algn="l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1)      Предложения в пассивном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залоге.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2)      Модальные глаголы в значении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предположения.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3)      Причастия (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действительные и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страдательные).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>
              <a:buFont typeface="+mj-lt"/>
              <a:buAutoNum type="arabicPeriod"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428596" y="1428750"/>
            <a:ext cx="8286808" cy="46434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Подчеркиваем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сходство:</a:t>
            </a:r>
          </a:p>
          <a:p>
            <a:pPr lvl="0" algn="l" fontAlgn="base">
              <a:buFont typeface="Arial" pitchFamily="34" charset="0"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oth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pictures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обе фотографии</a:t>
            </a:r>
          </a:p>
          <a:p>
            <a:pPr lvl="0" algn="l" fontAlgn="base">
              <a:buFont typeface="Arial" pitchFamily="34" charset="0"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same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одинаковые</a:t>
            </a:r>
          </a:p>
          <a:p>
            <a:pPr lvl="0" algn="l" fontAlgn="base">
              <a:buFont typeface="Arial" pitchFamily="34" charset="0"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 the same way / in the same manner —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похожим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образом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fontAlgn="base">
              <a:buFont typeface="Arial" pitchFamily="34" charset="0"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imilar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alike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— похожие</a:t>
            </a:r>
          </a:p>
          <a:p>
            <a:pPr lvl="0" algn="l" fontAlgn="base">
              <a:buFont typeface="Arial" pitchFamily="34" charset="0"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nother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rsimilarity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еще одно сходство</a:t>
            </a:r>
          </a:p>
          <a:p>
            <a:pPr lvl="0" algn="l" fontAlgn="base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ave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common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иметь общее</a:t>
            </a:r>
          </a:p>
          <a:p>
            <a:pPr marL="514350" lvl="0" indent="-514350" algn="l">
              <a:buFont typeface="+mj-lt"/>
              <a:buAutoNum type="arabicPeriod"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428596" y="1428750"/>
            <a:ext cx="8286808" cy="4643456"/>
          </a:xfrm>
        </p:spPr>
        <p:txBody>
          <a:bodyPr>
            <a:normAutofit/>
          </a:bodyPr>
          <a:lstStyle/>
          <a:p>
            <a:pPr fontAlgn="base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Подчеркиваем различия:</a:t>
            </a:r>
          </a:p>
          <a:p>
            <a:pPr lvl="0" algn="l" fontAlgn="base">
              <a:buFont typeface="Arial" pitchFamily="34" charset="0"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nother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difference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еще одно различие</a:t>
            </a:r>
          </a:p>
          <a:p>
            <a:pPr lvl="0" algn="l" fontAlgn="base">
              <a:buFont typeface="Arial" pitchFamily="34" charset="0"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different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отличаться от</a:t>
            </a:r>
          </a:p>
          <a:p>
            <a:pPr lvl="0" algn="l" fontAlgn="base">
              <a:buFont typeface="Arial" pitchFamily="34" charset="0"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 the different way —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отличным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образом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fontAlgn="base">
              <a:buFont typeface="Arial" pitchFamily="34" charset="0"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nstead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вместо …</a:t>
            </a:r>
          </a:p>
          <a:p>
            <a:pPr lvl="0" algn="l" fontAlgn="base">
              <a:buFont typeface="Arial" pitchFamily="34" charset="0"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 little in common —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иметь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мало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общего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>
              <a:buFont typeface="+mj-lt"/>
              <a:buAutoNum type="arabicPeriod"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428596" y="1428750"/>
            <a:ext cx="8286808" cy="4643456"/>
          </a:xfrm>
        </p:spPr>
        <p:txBody>
          <a:bodyPr>
            <a:normAutofit/>
          </a:bodyPr>
          <a:lstStyle/>
          <a:p>
            <a:pPr fontAlgn="base"/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Противопоставляем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l" fontAlgn="base">
              <a:buFont typeface="Arial" pitchFamily="34" charset="0"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Unlike the first photo … —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отличие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fontAlgn="base">
              <a:buFont typeface="Arial" pitchFamily="34" charset="0"/>
              <a:buChar char="•"/>
            </a:pP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contrary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,… — Наоборот,…</a:t>
            </a:r>
          </a:p>
          <a:p>
            <a:pPr lvl="0" algn="l" fontAlgn="base">
              <a:buFont typeface="Arial" pitchFamily="34" charset="0"/>
              <a:buChar char="•"/>
            </a:pP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othe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rhand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… — С другой стороны,…</a:t>
            </a:r>
          </a:p>
          <a:p>
            <a:pPr lvl="0" algn="l" fontAlgn="base">
              <a:buFont typeface="Arial" pitchFamily="34" charset="0"/>
              <a:buChar char="•"/>
            </a:pP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contrast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… — В противоположность…</a:t>
            </a:r>
          </a:p>
          <a:p>
            <a:pPr lvl="0" algn="l" fontAlgn="base">
              <a:buFont typeface="Arial" pitchFamily="34" charset="0"/>
              <a:buChar char="•"/>
            </a:pPr>
            <a:r>
              <a:rPr lang="ru-RU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whereas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— в то время как…</a:t>
            </a:r>
          </a:p>
          <a:p>
            <a:pPr fontAlgn="base"/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>
              <a:buFont typeface="+mj-lt"/>
              <a:buAutoNum type="arabicPeriod"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1000124" y="1428750"/>
            <a:ext cx="6715147" cy="3714762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ЕГЭ по английскому языку — это стандартизированный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экзамен.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Основной целью ЕГЭ по иностранным языкам является установление уровня освоения выпускниками требований Федерального компонента государственного стандарта среднего (полного) общего образования.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071810"/>
            <a:ext cx="25431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28596" y="1428750"/>
            <a:ext cx="8286808" cy="22860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fontAlgn="base">
              <a:spcBef>
                <a:spcPct val="20000"/>
              </a:spcBef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lang="ru-RU" sz="3200" b="1" dirty="0" smtClean="0"/>
              <a:t>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Успешная подготовка к устной части ЕГЭ: «ЕГЭ. Устная часть. Английский язык. Сборник тестов»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428596" y="1500174"/>
            <a:ext cx="4214842" cy="478634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lang="ru-RU" sz="3200" b="1" dirty="0" smtClean="0"/>
              <a:t>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/>
              <a:t>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Компоненты пособия</a:t>
            </a:r>
          </a:p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Книга</a:t>
            </a:r>
            <a:r>
              <a:rPr lang="ru-RU" sz="3200" dirty="0" smtClean="0"/>
              <a:t> </a:t>
            </a:r>
          </a:p>
          <a:p>
            <a:pPr algn="ctr"/>
            <a:endParaRPr lang="ru-RU" sz="3200" dirty="0" smtClean="0"/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•Демонстрационный тест (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Sample Test)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•20 тестов в формате ЕГЭ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•Инструкция по выполнению тестов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•Стратегии выполнения заданий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•Критерии оценивания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•Образец выполнения заданий</a:t>
            </a:r>
          </a:p>
          <a:p>
            <a:pPr lvl="0" indent="-342900" fontAlgn="base">
              <a:spcBef>
                <a:spcPct val="20000"/>
              </a:spcBef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714876" y="1500174"/>
            <a:ext cx="4214842" cy="478634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lang="ru-RU" sz="3200" b="1" dirty="0" smtClean="0"/>
              <a:t>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/>
              <a:t>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Компоненты пособия</a:t>
            </a:r>
            <a:r>
              <a:rPr lang="ru-RU" sz="3200" dirty="0" smtClean="0"/>
              <a:t> </a:t>
            </a:r>
          </a:p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Диск</a:t>
            </a:r>
          </a:p>
          <a:p>
            <a:pPr algn="ctr"/>
            <a:endParaRPr lang="ru-RU" sz="3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•Демонстрационный тест с аудиозаписью всех заданий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•20 тестов с возможностью сохранить запись на рабочем столе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•Аудиозаписи всех заданий 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•Стратегии выполнения заданий</a:t>
            </a:r>
          </a:p>
          <a:p>
            <a:endParaRPr lang="ru-RU" sz="3200" dirty="0" smtClean="0"/>
          </a:p>
          <a:p>
            <a:pPr marL="342900" lvl="0" indent="-342900" fontAlgn="base">
              <a:spcBef>
                <a:spcPct val="20000"/>
              </a:spcBef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 типовых тестовых заданий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3929090" cy="4979035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571612"/>
            <a:ext cx="3888500" cy="500066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Sample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Test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рекомендациями к</a:t>
            </a:r>
            <a:b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выполнению заданий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14488"/>
            <a:ext cx="2989871" cy="3757626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143116"/>
            <a:ext cx="2847975" cy="3667125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2571744"/>
            <a:ext cx="2924175" cy="3676650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3000372"/>
            <a:ext cx="2876550" cy="3676650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Стратегии выполнения заданий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3685382" cy="4572032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714488"/>
            <a:ext cx="3550317" cy="455188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Вариант выполнения заданий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600200"/>
            <a:ext cx="6215106" cy="4556007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000240"/>
            <a:ext cx="8229600" cy="1785950"/>
          </a:xfrm>
        </p:spPr>
        <p:txBody>
          <a:bodyPr>
            <a:normAutofit fontScale="90000"/>
          </a:bodyPr>
          <a:lstStyle/>
          <a:p>
            <a:r>
              <a:rPr lang="en-US" sz="67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Thank you for your attention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4" name="Содержимое 3" descr="pushisti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57884" y="3786190"/>
            <a:ext cx="2791639" cy="2791639"/>
          </a:xfrm>
          <a:ln w="57150">
            <a:solidFill>
              <a:schemeClr val="tx2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1000124" y="1428750"/>
            <a:ext cx="6715147" cy="371476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ЕГЭ нужно описать фотографию особым образом, и к тому же сделать это за отведенное время, ничего не упустив, чтобы не потерять баллы.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500034" y="1285860"/>
            <a:ext cx="8143932" cy="535785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Что оценивается в Задании 4</a:t>
            </a:r>
          </a:p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•Решение коммуникативной задачи –даны ответы на все вопросы –3 балла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max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12-15 фраз; 9-11 фраз; 6-8 фраз; 5 и менее фраз</a:t>
            </a:r>
          </a:p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–Краткое описание фотографий (что происходит на фото и где) </a:t>
            </a:r>
          </a:p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–Ответ на вопрос о сходстве фотографий</a:t>
            </a:r>
          </a:p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–Ответ на вопрос о различиях</a:t>
            </a:r>
          </a:p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–Ответ на вопрос о предпочтениях экзаменуемого </a:t>
            </a:r>
          </a:p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–Обоснование своих предпочтений. </a:t>
            </a:r>
          </a:p>
          <a:p>
            <a:pPr algn="l"/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•Организация высказывания –наличие вступительной и заключительной фразы, завершенность высказывания, правильное использование средств логической связи –2 балла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max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•Языковое оформление –2 балла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–допускается не более ДВУХ негрубых лексико-грамматических И/ИЛИ не более ДВУХ негрубых фонетических ошибок 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1000124" y="1428750"/>
            <a:ext cx="6929462" cy="428626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Task 4.Study the two photographs. In 1.5 minutes be ready to compare and contrast the photographs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give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 brief description (action, location) - 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say what the pictures have in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common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say in what way the pictures are different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say which kind of life you’d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prefer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explain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why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will speak for not more than 2 minutes. You have to talk continuously.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как сравнить две фотографии на английском языке по шаблону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857752" y="3000372"/>
            <a:ext cx="3928133" cy="3642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ЕГЭ задание 4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14282" y="1285860"/>
            <a:ext cx="4500594" cy="33575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571472" y="1428750"/>
            <a:ext cx="8001056" cy="428626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Вступление - 10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seconds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Well, I would like to compare and contrast the photos which are presented here.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</a:p>
          <a:p>
            <a:pPr algn="l"/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 would like to give a short talk about the photos which are presented here.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571472" y="1428750"/>
            <a:ext cx="8001056" cy="428626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2)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Описываем первую фотографию /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Describing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picture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10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seconds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Let me start with the first picture, which shows a polar bear in the zoo. A lot of people have gathered around its open-air cage. They are taking pictures. It is probably late autumn as the people are wearing warm coats and caps.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571472" y="1428750"/>
            <a:ext cx="8001056" cy="428626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Описываем вторую фотографию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/ Describing the second picture — 10 seconds.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As for the second picture, it also shows a bear. But it is a brown bear in the forest. The bear is carrying a log and looks quite happy. The season is probably summer and the picture is full of bright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colours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yellow flowers, green grass.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593</Words>
  <Application>Microsoft Office PowerPoint</Application>
  <PresentationFormat>Экран (4:3)</PresentationFormat>
  <Paragraphs>123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Система подготовки к ЕГЭ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20 типовых тестовых заданий</vt:lpstr>
      <vt:lpstr>Sample Test с рекомендациями к   выполнению заданий</vt:lpstr>
      <vt:lpstr>Стратегии выполнения заданий</vt:lpstr>
      <vt:lpstr>Вариант выполнения заданий</vt:lpstr>
      <vt:lpstr>Thank you for your attention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подготовки к ЕГЭ</dc:title>
  <dc:creator>Лариса Хоруженко</dc:creator>
  <cp:lastModifiedBy>user-pc</cp:lastModifiedBy>
  <cp:revision>15</cp:revision>
  <dcterms:created xsi:type="dcterms:W3CDTF">2016-04-18T13:54:24Z</dcterms:created>
  <dcterms:modified xsi:type="dcterms:W3CDTF">2017-08-28T11:24:21Z</dcterms:modified>
</cp:coreProperties>
</file>