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3" r:id="rId3"/>
    <p:sldId id="264" r:id="rId4"/>
    <p:sldId id="265" r:id="rId5"/>
    <p:sldId id="266" r:id="rId6"/>
    <p:sldId id="267" r:id="rId7"/>
    <p:sldId id="268" r:id="rId8"/>
    <p:sldId id="269" r:id="rId9"/>
    <p:sldId id="257" r:id="rId10"/>
    <p:sldId id="258" r:id="rId11"/>
    <p:sldId id="259" r:id="rId12"/>
    <p:sldId id="261" r:id="rId13"/>
    <p:sldId id="260" r:id="rId14"/>
    <p:sldId id="262"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72C6945-0B66-42C9-8FF0-0099244CC46E}" type="datetimeFigureOut">
              <a:rPr lang="ru-RU" smtClean="0"/>
              <a:pPr/>
              <a:t>07.12.2015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8C7803A-9C6A-4EDC-B24E-96FFCC7C6D5F}"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2C6945-0B66-42C9-8FF0-0099244CC46E}" type="datetimeFigureOut">
              <a:rPr lang="ru-RU" smtClean="0"/>
              <a:pPr/>
              <a:t>07.12.2015</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C7803A-9C6A-4EDC-B24E-96FFCC7C6D5F}"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ru.wikipedia.org/wiki/%D0%9F%D0%B0%D1%80%D0%BD%D1%8B%D0%B9_%D1%82%D0%B0%D0%BD%D0%B5%D1%86"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hyperlink" Target="https://ru.wikipedia.org/wiki/%D0%98%D1%81%D1%82%D0%BE%D1%80%D0%B8%D1%8F_%D0%95%D0%B2%D1%80%D0%BE%D0%BF%D1%8B" TargetMode="External"/><Relationship Id="rId7" Type="http://schemas.openxmlformats.org/officeDocument/2006/relationships/hyperlink" Target="https://ru.wikipedia.org/wiki/%D0%A0%D0%BE%D0%BC%D0%B0%D0%BD%D1%82%D0%B8%D0%B7%D0%BC" TargetMode="Externa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hyperlink" Target="https://ru.wikipedia.org/wiki/%D0%9A%D0%BB%D0%B0%D1%81%D1%81%D0%B8%D1%86%D0%B8%D0%B7%D0%BC" TargetMode="External"/><Relationship Id="rId5" Type="http://schemas.openxmlformats.org/officeDocument/2006/relationships/hyperlink" Target="https://ru.wikipedia.org/wiki/%D0%AD%D0%BF%D0%BE%D1%85%D0%B0_%D0%9F%D1%80%D0%BE%D1%81%D0%B2%D0%B5%D1%89%D0%B5%D0%BD%D0%B8%D1%8F" TargetMode="External"/><Relationship Id="rId4" Type="http://schemas.openxmlformats.org/officeDocument/2006/relationships/hyperlink" Target="https://ru.wikipedia.org/wiki/%D0%92%D0%BE%D0%B7%D1%80%D0%BE%D0%B6%D0%B4%D0%B5%D0%BD%D0%B8%D0%B5"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ru.wikipedia.org/wiki/%D0%A1%D0%BE%D1%86%D0%B8%D0%B0%D0%BB%D1%8C%D0%BD%D1%8B%D0%B5_%D1%82%D0%B0%D0%BD%D1%86%D1%8B" TargetMode="Externa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hyperlink" Target="https://ru.wikipedia.org/wiki/%D0%90%D0%BD%D0%B3%D0%BB%D0%B8%D0%B9%D1%81%D0%BA%D0%B8%D0%B9_%D1%8F%D0%B7%D1%8B%D0%BA"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ru.wikipedia.org/wiki/%D0%A1%D0%BB%D0%BE%D0%B2%D0%B0%D1%80%D1%8C_%D1%82%D0%B5%D1%80%D0%BC%D0%B8%D0%BD%D0%BE%D0%B2_%D0%B1%D0%B0%D0%BB%D1%8C%D0%BD%D1%8B%D1%85_%D1%82%D0%B0%D0%BD%D1%86%D0%B5%D0%B2" TargetMode="External"/><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hyperlink" Target="https://ru.wikipedia.org/wiki/%D0%9D%D0%B0%D1%80%D0%BE%D0%B4%D0%BD%D1%8B%D0%B5_%D1%82%D0%B0%D0%BD%D1%86%D1%8B"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player.myshared.ru/937342/data/images/img9.jpg"/>
          <p:cNvPicPr>
            <a:picLocks noChangeAspect="1" noChangeArrowheads="1"/>
          </p:cNvPicPr>
          <p:nvPr/>
        </p:nvPicPr>
        <p:blipFill>
          <a:blip r:embed="rId2" cstate="print"/>
          <a:srcRect/>
          <a:stretch>
            <a:fillRect/>
          </a:stretch>
        </p:blipFill>
        <p:spPr bwMode="auto">
          <a:xfrm>
            <a:off x="0" y="0"/>
            <a:ext cx="9144000" cy="6831106"/>
          </a:xfrm>
          <a:prstGeom prst="rect">
            <a:avLst/>
          </a:prstGeom>
          <a:noFill/>
        </p:spPr>
      </p:pic>
      <p:sp>
        <p:nvSpPr>
          <p:cNvPr id="2" name="Заголовок 1"/>
          <p:cNvSpPr>
            <a:spLocks noGrp="1"/>
          </p:cNvSpPr>
          <p:nvPr>
            <p:ph type="ctrTitle"/>
          </p:nvPr>
        </p:nvSpPr>
        <p:spPr>
          <a:xfrm>
            <a:off x="755576" y="562647"/>
            <a:ext cx="7380854" cy="706113"/>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ru-RU" dirty="0" smtClean="0">
                <a:latin typeface="Gabriola" pitchFamily="82" charset="0"/>
                <a:cs typeface="Consolas" pitchFamily="49" charset="0"/>
              </a:rPr>
              <a:t>Спортивные -Бальные танцы</a:t>
            </a:r>
            <a:endParaRPr lang="ru-RU" dirty="0">
              <a:latin typeface="Gabriola" pitchFamily="82" charset="0"/>
              <a:cs typeface="Consolas" pitchFamily="49" charset="0"/>
            </a:endParaRPr>
          </a:p>
        </p:txBody>
      </p:sp>
      <p:sp>
        <p:nvSpPr>
          <p:cNvPr id="3" name="Подзаголовок 2"/>
          <p:cNvSpPr>
            <a:spLocks noGrp="1"/>
          </p:cNvSpPr>
          <p:nvPr>
            <p:ph type="subTitle" idx="1"/>
          </p:nvPr>
        </p:nvSpPr>
        <p:spPr>
          <a:xfrm>
            <a:off x="5076056" y="5085184"/>
            <a:ext cx="3024336" cy="1080120"/>
          </a:xfrm>
        </p:spPr>
        <p:txBody>
          <a:bodyPr>
            <a:normAutofit fontScale="77500" lnSpcReduction="20000"/>
          </a:bodyPr>
          <a:lstStyle/>
          <a:p>
            <a:r>
              <a:rPr lang="ru-RU" dirty="0" smtClean="0">
                <a:effectLst>
                  <a:outerShdw blurRad="38100" dist="38100" dir="2700000" algn="tl">
                    <a:srgbClr val="000000">
                      <a:alpha val="43137"/>
                    </a:srgbClr>
                  </a:outerShdw>
                </a:effectLst>
              </a:rPr>
              <a:t>Работа Горяниковой Марии и </a:t>
            </a:r>
            <a:r>
              <a:rPr lang="ru-RU" dirty="0" err="1" smtClean="0">
                <a:effectLst>
                  <a:outerShdw blurRad="38100" dist="38100" dir="2700000" algn="tl">
                    <a:srgbClr val="000000">
                      <a:alpha val="43137"/>
                    </a:srgbClr>
                  </a:outerShdw>
                </a:effectLst>
              </a:rPr>
              <a:t>Зобовой</a:t>
            </a:r>
            <a:r>
              <a:rPr lang="ru-RU" dirty="0" smtClean="0">
                <a:effectLst>
                  <a:outerShdw blurRad="38100" dist="38100" dir="2700000" algn="tl">
                    <a:srgbClr val="000000">
                      <a:alpha val="43137"/>
                    </a:srgbClr>
                  </a:outerShdw>
                </a:effectLst>
              </a:rPr>
              <a:t> Екатерины 10- А</a:t>
            </a:r>
            <a:endParaRPr lang="ru-RU" dirty="0">
              <a:effectLst>
                <a:outerShdw blurRad="38100" dist="38100" dir="2700000" algn="tl">
                  <a:srgbClr val="000000">
                    <a:alpha val="43137"/>
                  </a:srgbClr>
                </a:outerShdw>
              </a:effectLst>
            </a:endParaRPr>
          </a:p>
        </p:txBody>
      </p:sp>
      <p:pic>
        <p:nvPicPr>
          <p:cNvPr id="1026" name="Picture 2" descr="http://cs618323.vk.me/v618323266/1b00c/oMOXX4LRzbc.jpg"/>
          <p:cNvPicPr>
            <a:picLocks noChangeAspect="1" noChangeArrowheads="1"/>
          </p:cNvPicPr>
          <p:nvPr/>
        </p:nvPicPr>
        <p:blipFill>
          <a:blip r:embed="rId3" cstate="print"/>
          <a:srcRect/>
          <a:stretch>
            <a:fillRect/>
          </a:stretch>
        </p:blipFill>
        <p:spPr bwMode="auto">
          <a:xfrm>
            <a:off x="899592" y="1412776"/>
            <a:ext cx="3600400" cy="4968747"/>
          </a:xfrm>
          <a:prstGeom prst="rect">
            <a:avLst/>
          </a:prstGeom>
          <a:noFill/>
        </p:spPr>
      </p:pic>
      <p:pic>
        <p:nvPicPr>
          <p:cNvPr id="1028" name="Picture 4" descr="http://imagizer.imageshack.com/img661/1696/O2Hfuf.gif"/>
          <p:cNvPicPr>
            <a:picLocks noChangeAspect="1" noChangeArrowheads="1" noCrop="1"/>
          </p:cNvPicPr>
          <p:nvPr/>
        </p:nvPicPr>
        <p:blipFill>
          <a:blip r:embed="rId4" cstate="print"/>
          <a:srcRect/>
          <a:stretch>
            <a:fillRect/>
          </a:stretch>
        </p:blipFill>
        <p:spPr bwMode="auto">
          <a:xfrm>
            <a:off x="5796136" y="1772816"/>
            <a:ext cx="1946916" cy="302433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http://www.mama.lt/Uploads/Catalog/74a/f29/e4a58ef5b90a184d5264d47342/f_piesiniai-ant-sienu-ornamentine-stilizuota-abstrakti-sienu-tapyba-16571-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116632"/>
            <a:ext cx="8229600" cy="648072"/>
          </a:xfrm>
        </p:spPr>
        <p:txBody>
          <a:bodyPr>
            <a:normAutofit fontScale="90000"/>
          </a:bodyPr>
          <a:lstStyle/>
          <a:p>
            <a:r>
              <a:rPr lang="ru-RU" b="1" dirty="0" smtClean="0">
                <a:solidFill>
                  <a:schemeClr val="bg1"/>
                </a:solidFill>
              </a:rPr>
              <a:t>Европейская программа</a:t>
            </a:r>
            <a:endParaRPr lang="ru-RU" dirty="0" smtClean="0">
              <a:solidFill>
                <a:schemeClr val="bg1"/>
              </a:solidFill>
            </a:endParaRPr>
          </a:p>
        </p:txBody>
      </p:sp>
      <p:sp>
        <p:nvSpPr>
          <p:cNvPr id="3" name="Содержимое 2"/>
          <p:cNvSpPr>
            <a:spLocks noGrp="1"/>
          </p:cNvSpPr>
          <p:nvPr>
            <p:ph idx="1"/>
          </p:nvPr>
        </p:nvSpPr>
        <p:spPr>
          <a:xfrm>
            <a:off x="4427984" y="1124744"/>
            <a:ext cx="4716016" cy="5733256"/>
          </a:xfrm>
        </p:spPr>
        <p:txBody>
          <a:bodyPr>
            <a:normAutofit fontScale="85000" lnSpcReduction="20000"/>
          </a:bodyPr>
          <a:lstStyle/>
          <a:p>
            <a:pPr>
              <a:buNone/>
            </a:pPr>
            <a:endParaRPr lang="ru-RU" dirty="0" smtClean="0"/>
          </a:p>
          <a:p>
            <a:pPr>
              <a:buNone/>
            </a:pPr>
            <a:r>
              <a:rPr lang="ru-RU" dirty="0" smtClean="0">
                <a:solidFill>
                  <a:schemeClr val="accent2">
                    <a:lumMod val="60000"/>
                    <a:lumOff val="40000"/>
                  </a:schemeClr>
                </a:solidFill>
                <a:latin typeface="Gabriola" pitchFamily="82" charset="0"/>
              </a:rPr>
              <a:t>В Европейскую программу (стандарт) входят 5 танцев:</a:t>
            </a:r>
          </a:p>
          <a:p>
            <a:pPr>
              <a:buNone/>
            </a:pPr>
            <a:r>
              <a:rPr lang="ru-RU" dirty="0" smtClean="0">
                <a:solidFill>
                  <a:schemeClr val="accent2">
                    <a:lumMod val="60000"/>
                    <a:lumOff val="40000"/>
                  </a:schemeClr>
                </a:solidFill>
                <a:latin typeface="Gabriola" pitchFamily="82" charset="0"/>
              </a:rPr>
              <a:t>— медленный вальс, танго, венский вальс , медленный фокстрот, квикстеп (быстрый фокстрот) .Все танцы Европейской программы танцуются с продвижением по линии танца (по кругу против часовой стрелки). Партнерши должны быть одеты в специальные, соответствующие требованиям, бальные платья. Партнеры должны быть одеты во фраки черного или темно-синего цвета и носить галстук-бабочку.</a:t>
            </a:r>
          </a:p>
          <a:p>
            <a:endParaRPr lang="ru-RU" dirty="0">
              <a:solidFill>
                <a:schemeClr val="accent2">
                  <a:lumMod val="60000"/>
                  <a:lumOff val="40000"/>
                </a:schemeClr>
              </a:solidFill>
            </a:endParaRPr>
          </a:p>
        </p:txBody>
      </p:sp>
      <p:pic>
        <p:nvPicPr>
          <p:cNvPr id="17409" name="Picture 1"/>
          <p:cNvPicPr>
            <a:picLocks noChangeAspect="1" noChangeArrowheads="1"/>
          </p:cNvPicPr>
          <p:nvPr/>
        </p:nvPicPr>
        <p:blipFill>
          <a:blip r:embed="rId3" cstate="print"/>
          <a:srcRect/>
          <a:stretch>
            <a:fillRect/>
          </a:stretch>
        </p:blipFill>
        <p:spPr bwMode="auto">
          <a:xfrm>
            <a:off x="395536" y="764704"/>
            <a:ext cx="3792421" cy="56886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2" name="Picture 8" descr="http://images.forwallpaper.com/files/thumbs/preview/86/865819__portrait-of-a-killer_p.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b="1" dirty="0" smtClean="0"/>
              <a:t>Латиноамериканская программа</a:t>
            </a:r>
            <a:r>
              <a:rPr lang="ru-RU" dirty="0" smtClean="0"/>
              <a:t/>
            </a:r>
            <a:br>
              <a:rPr lang="ru-RU" dirty="0" smtClean="0"/>
            </a:br>
            <a:endParaRPr lang="ru-RU" dirty="0"/>
          </a:p>
        </p:txBody>
      </p:sp>
      <p:sp>
        <p:nvSpPr>
          <p:cNvPr id="3" name="Содержимое 2"/>
          <p:cNvSpPr>
            <a:spLocks noGrp="1"/>
          </p:cNvSpPr>
          <p:nvPr>
            <p:ph idx="1"/>
          </p:nvPr>
        </p:nvSpPr>
        <p:spPr>
          <a:xfrm>
            <a:off x="179512" y="980728"/>
            <a:ext cx="4680520" cy="5145435"/>
          </a:xfrm>
        </p:spPr>
        <p:txBody>
          <a:bodyPr>
            <a:normAutofit fontScale="70000" lnSpcReduction="20000"/>
          </a:bodyPr>
          <a:lstStyle/>
          <a:p>
            <a:pPr>
              <a:buNone/>
            </a:pPr>
            <a:r>
              <a:rPr lang="ru-RU" dirty="0" smtClean="0">
                <a:latin typeface="Gabriola" pitchFamily="82" charset="0"/>
                <a:cs typeface="Consolas" pitchFamily="49" charset="0"/>
              </a:rPr>
              <a:t>В Латиноамериканскую программу входят тоже 5 танцев:</a:t>
            </a:r>
          </a:p>
          <a:p>
            <a:pPr>
              <a:buNone/>
            </a:pPr>
            <a:r>
              <a:rPr lang="ru-RU" dirty="0" smtClean="0">
                <a:latin typeface="Gabriola" pitchFamily="82" charset="0"/>
                <a:cs typeface="Consolas" pitchFamily="49" charset="0"/>
              </a:rPr>
              <a:t>— самба ,ча-ча-ча, румба, </a:t>
            </a:r>
            <a:r>
              <a:rPr lang="ru-RU" dirty="0" err="1" smtClean="0">
                <a:latin typeface="Gabriola" pitchFamily="82" charset="0"/>
                <a:cs typeface="Consolas" pitchFamily="49" charset="0"/>
              </a:rPr>
              <a:t>пасодобль</a:t>
            </a:r>
            <a:r>
              <a:rPr lang="ru-RU" dirty="0" smtClean="0">
                <a:latin typeface="Gabriola" pitchFamily="82" charset="0"/>
                <a:cs typeface="Consolas" pitchFamily="49" charset="0"/>
              </a:rPr>
              <a:t>, </a:t>
            </a:r>
            <a:r>
              <a:rPr lang="ru-RU" dirty="0" err="1" smtClean="0">
                <a:latin typeface="Gabriola" pitchFamily="82" charset="0"/>
                <a:cs typeface="Consolas" pitchFamily="49" charset="0"/>
              </a:rPr>
              <a:t>джайв.Из</a:t>
            </a:r>
            <a:r>
              <a:rPr lang="ru-RU" dirty="0" smtClean="0">
                <a:latin typeface="Gabriola" pitchFamily="82" charset="0"/>
                <a:cs typeface="Consolas" pitchFamily="49" charset="0"/>
              </a:rPr>
              <a:t> Латиноамериканских танцев только самба и </a:t>
            </a:r>
            <a:r>
              <a:rPr lang="ru-RU" dirty="0" err="1" smtClean="0">
                <a:latin typeface="Gabriola" pitchFamily="82" charset="0"/>
                <a:cs typeface="Consolas" pitchFamily="49" charset="0"/>
              </a:rPr>
              <a:t>пасодобль</a:t>
            </a:r>
            <a:r>
              <a:rPr lang="ru-RU" dirty="0" smtClean="0">
                <a:latin typeface="Gabriola" pitchFamily="82" charset="0"/>
                <a:cs typeface="Consolas" pitchFamily="49" charset="0"/>
              </a:rPr>
              <a:t> танцуются с продвижением по линии танца. В остальных танцах танцоры более или менее остаются на одном месте, хотя и в этих танцах возможно перемещение танцоров по танцевальной площадке с возвратом к исходной точке или без. Платья партнерш, как правило, короткие, очень открытые и облегающие (в соответствии с теми же требованиями). Костюмы партнеров  тоже очень облегающие, часто (но не всегда) черного цвета. Смысл таких костюмов — показать работу мышц спортсменов.</a:t>
            </a:r>
          </a:p>
          <a:p>
            <a:pPr>
              <a:buNone/>
            </a:pPr>
            <a:endParaRPr lang="ru-RU" dirty="0"/>
          </a:p>
        </p:txBody>
      </p:sp>
      <p:pic>
        <p:nvPicPr>
          <p:cNvPr id="16386" name="Picture 2" descr="http://cs625827.vk.me/v625827266/2ac6b/LkMURdbMt1g.jpg"/>
          <p:cNvPicPr>
            <a:picLocks noChangeAspect="1" noChangeArrowheads="1"/>
          </p:cNvPicPr>
          <p:nvPr/>
        </p:nvPicPr>
        <p:blipFill>
          <a:blip r:embed="rId3" cstate="print"/>
          <a:srcRect l="11962"/>
          <a:stretch>
            <a:fillRect/>
          </a:stretch>
        </p:blipFill>
        <p:spPr bwMode="auto">
          <a:xfrm rot="21273950">
            <a:off x="4917838" y="3288271"/>
            <a:ext cx="4075065" cy="3384376"/>
          </a:xfrm>
          <a:prstGeom prst="rect">
            <a:avLst/>
          </a:prstGeom>
          <a:noFill/>
        </p:spPr>
      </p:pic>
      <p:pic>
        <p:nvPicPr>
          <p:cNvPr id="16390" name="Picture 6" descr="http://cs623728.vk.me/v623728266/2eeb2/9EwaLCpPHMU.jpg"/>
          <p:cNvPicPr>
            <a:picLocks noChangeAspect="1" noChangeArrowheads="1"/>
          </p:cNvPicPr>
          <p:nvPr/>
        </p:nvPicPr>
        <p:blipFill>
          <a:blip r:embed="rId4" cstate="print"/>
          <a:srcRect/>
          <a:stretch>
            <a:fillRect/>
          </a:stretch>
        </p:blipFill>
        <p:spPr bwMode="auto">
          <a:xfrm>
            <a:off x="4932040" y="1268760"/>
            <a:ext cx="3780547" cy="251938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cs623627.vk.me/v623627266/19246/a8hCzyOW8zg.jpg"/>
          <p:cNvPicPr>
            <a:picLocks noChangeAspect="1" noChangeArrowheads="1"/>
          </p:cNvPicPr>
          <p:nvPr/>
        </p:nvPicPr>
        <p:blipFill>
          <a:blip r:embed="rId2" cstate="print"/>
          <a:srcRect/>
          <a:stretch>
            <a:fillRect/>
          </a:stretch>
        </p:blipFill>
        <p:spPr bwMode="auto">
          <a:xfrm>
            <a:off x="0" y="0"/>
            <a:ext cx="4499992" cy="6858000"/>
          </a:xfrm>
          <a:prstGeom prst="rect">
            <a:avLst/>
          </a:prstGeom>
          <a:noFill/>
        </p:spPr>
      </p:pic>
      <p:pic>
        <p:nvPicPr>
          <p:cNvPr id="18438" name="Picture 6" descr="http://cs623627.vk.me/v623627266/19236/I-nJqjwvN2Q.jpg"/>
          <p:cNvPicPr>
            <a:picLocks noChangeAspect="1" noChangeArrowheads="1"/>
          </p:cNvPicPr>
          <p:nvPr/>
        </p:nvPicPr>
        <p:blipFill>
          <a:blip r:embed="rId3" cstate="print"/>
          <a:srcRect/>
          <a:stretch>
            <a:fillRect/>
          </a:stretch>
        </p:blipFill>
        <p:spPr bwMode="auto">
          <a:xfrm>
            <a:off x="4788024" y="0"/>
            <a:ext cx="4355976"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allfons.ru/images/201112/allfons.ru_366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r>
              <a:rPr lang="ru-RU" b="1" dirty="0" smtClean="0">
                <a:solidFill>
                  <a:schemeClr val="bg1"/>
                </a:solidFill>
                <a:latin typeface="Gabriola" pitchFamily="82" charset="0"/>
                <a:cs typeface="Consolas" pitchFamily="49" charset="0"/>
              </a:rPr>
              <a:t>Классификация</a:t>
            </a:r>
            <a:endParaRPr lang="ru-RU" dirty="0">
              <a:latin typeface="Gabriola" pitchFamily="82" charset="0"/>
              <a:cs typeface="Consolas" pitchFamily="49" charset="0"/>
            </a:endParaRPr>
          </a:p>
        </p:txBody>
      </p:sp>
      <p:sp>
        <p:nvSpPr>
          <p:cNvPr id="3" name="Содержимое 2"/>
          <p:cNvSpPr>
            <a:spLocks noGrp="1"/>
          </p:cNvSpPr>
          <p:nvPr>
            <p:ph idx="1"/>
          </p:nvPr>
        </p:nvSpPr>
        <p:spPr>
          <a:xfrm>
            <a:off x="683568" y="1556792"/>
            <a:ext cx="6984776" cy="4569371"/>
          </a:xfrm>
        </p:spPr>
        <p:txBody>
          <a:bodyPr>
            <a:normAutofit fontScale="85000" lnSpcReduction="20000"/>
          </a:bodyPr>
          <a:lstStyle/>
          <a:p>
            <a:r>
              <a:rPr lang="ru-RU" dirty="0" smtClean="0">
                <a:solidFill>
                  <a:schemeClr val="bg1"/>
                </a:solidFill>
                <a:effectLst>
                  <a:outerShdw blurRad="38100" dist="38100" dir="2700000" algn="tl">
                    <a:srgbClr val="000000">
                      <a:alpha val="43137"/>
                    </a:srgbClr>
                  </a:outerShdw>
                </a:effectLst>
                <a:latin typeface="Gabriola" pitchFamily="82" charset="0"/>
              </a:rPr>
              <a:t>Чтобы создать более или менее равноценную конкуренцию на танцевальной площадке, в спортивных бальных танцах введена система классов, отображающая уровень подготовки танцоров и система возрастных категорий, распределяющая танцоров по возрастным группам. Для выхода на первое соревнование им присваивается один из самых низших классов (хобби или Е), который они впоследствии могут сменить на более высокий, заняв на соревнованиях определенные места и заработав определенные очки. В низших классах разрешено танцевать не все танцы и не все элементы. Высший класс мастерства у любителей М класс.</a:t>
            </a:r>
          </a:p>
          <a:p>
            <a:endParaRPr lang="ru-RU"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363272" cy="936104"/>
          </a:xfrm>
        </p:spPr>
        <p:style>
          <a:lnRef idx="0">
            <a:schemeClr val="accent2"/>
          </a:lnRef>
          <a:fillRef idx="3">
            <a:schemeClr val="accent2"/>
          </a:fillRef>
          <a:effectRef idx="3">
            <a:schemeClr val="accent2"/>
          </a:effectRef>
          <a:fontRef idx="minor">
            <a:schemeClr val="lt1"/>
          </a:fontRef>
        </p:style>
        <p:txBody>
          <a:bodyPr/>
          <a:lstStyle/>
          <a:p>
            <a:r>
              <a:rPr lang="ru-RU" dirty="0" smtClean="0"/>
              <a:t>Спасибо за внимание</a:t>
            </a:r>
            <a:endParaRPr lang="ru-RU" dirty="0"/>
          </a:p>
        </p:txBody>
      </p:sp>
      <p:pic>
        <p:nvPicPr>
          <p:cNvPr id="19458" name="Picture 2" descr="http://cs623627.vk.me/v623627266/c531/t2DpdHr_szA.jpg"/>
          <p:cNvPicPr>
            <a:picLocks noChangeAspect="1" noChangeArrowheads="1"/>
          </p:cNvPicPr>
          <p:nvPr/>
        </p:nvPicPr>
        <p:blipFill>
          <a:blip r:embed="rId2" cstate="print"/>
          <a:srcRect/>
          <a:stretch>
            <a:fillRect/>
          </a:stretch>
        </p:blipFill>
        <p:spPr bwMode="auto">
          <a:xfrm>
            <a:off x="1907704" y="1253077"/>
            <a:ext cx="5616624" cy="560492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fs00.infourok.ru/images/doc/107/126527/img25.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3" name="Содержимое 2"/>
          <p:cNvSpPr>
            <a:spLocks noGrp="1"/>
          </p:cNvSpPr>
          <p:nvPr>
            <p:ph idx="1"/>
          </p:nvPr>
        </p:nvSpPr>
        <p:spPr>
          <a:xfrm>
            <a:off x="2411760" y="260648"/>
            <a:ext cx="6624736" cy="6480720"/>
          </a:xfrm>
        </p:spPr>
        <p:txBody>
          <a:bodyPr>
            <a:normAutofit/>
          </a:bodyPr>
          <a:lstStyle/>
          <a:p>
            <a:pPr>
              <a:buNone/>
            </a:pPr>
            <a:r>
              <a:rPr lang="ru-RU" dirty="0" smtClean="0">
                <a:solidFill>
                  <a:srgbClr val="FFFF00"/>
                </a:solidFill>
              </a:rPr>
              <a:t>   </a:t>
            </a:r>
            <a:r>
              <a:rPr lang="ru-RU" dirty="0" smtClean="0">
                <a:solidFill>
                  <a:srgbClr val="FFFF00"/>
                </a:solidFill>
                <a:latin typeface="Gabriola" pitchFamily="82" charset="0"/>
              </a:rPr>
              <a:t>Группа различных </a:t>
            </a:r>
            <a:r>
              <a:rPr lang="ru-RU" dirty="0" smtClean="0">
                <a:solidFill>
                  <a:srgbClr val="FFFF00"/>
                </a:solidFill>
                <a:latin typeface="Gabriola" pitchFamily="82" charset="0"/>
                <a:hlinkClick r:id="rId3" tooltip="Парный танец"/>
              </a:rPr>
              <a:t>парных танцев</a:t>
            </a:r>
            <a:r>
              <a:rPr lang="ru-RU" dirty="0" smtClean="0">
                <a:solidFill>
                  <a:srgbClr val="FFFF00"/>
                </a:solidFill>
                <a:latin typeface="Gabriola" pitchFamily="82" charset="0"/>
              </a:rPr>
              <a:t>, некоторые из которых имеют народные истоки. Исполнялись на балах, которые проводились в помещениях, застеленных паркетом. Из огромного разнообразия как элитных , так и народных танцев в группу бальных попали танцы, характеризующиеся 2 признаками: все бальные танцы являются парными; пару составляют мужчина и женщина, но есть исключения, т.к. в Англии уже принято танцевать в однополых составах.</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fs00.infourok.ru/images/doc/177/203442/img0.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3" name="Содержимое 2"/>
          <p:cNvSpPr>
            <a:spLocks noGrp="1"/>
          </p:cNvSpPr>
          <p:nvPr>
            <p:ph idx="1"/>
          </p:nvPr>
        </p:nvSpPr>
        <p:spPr>
          <a:xfrm>
            <a:off x="179512" y="476672"/>
            <a:ext cx="5328592" cy="5649491"/>
          </a:xfrm>
          <a:ln>
            <a:solidFill>
              <a:srgbClr val="FFC000"/>
            </a:solidFill>
          </a:ln>
        </p:spPr>
        <p:txBody>
          <a:bodyPr>
            <a:normAutofit/>
          </a:bodyPr>
          <a:lstStyle/>
          <a:p>
            <a:r>
              <a:rPr lang="ru-RU" i="1" dirty="0" smtClean="0">
                <a:solidFill>
                  <a:schemeClr val="bg1"/>
                </a:solidFill>
                <a:latin typeface="Gabriola" pitchFamily="82" charset="0"/>
              </a:rPr>
              <a:t>Под «бальными танцами» в настоящее время подразумевают словосочетания «спортивные танцы» и «танцевальный спорт». Это отображено в названиях различных танцевальных организаций, например: «Московская федерация спортивного танца» или «Московская федерация танцевального спорта».</a:t>
            </a:r>
          </a:p>
          <a:p>
            <a:endParaRPr lang="ru-RU" dirty="0"/>
          </a:p>
        </p:txBody>
      </p:sp>
      <p:pic>
        <p:nvPicPr>
          <p:cNvPr id="6148" name="Picture 4" descr="http://ds.accent-don.ru/netcat_files/old/news/img_2399.gif"/>
          <p:cNvPicPr>
            <a:picLocks noChangeAspect="1" noChangeArrowheads="1"/>
          </p:cNvPicPr>
          <p:nvPr/>
        </p:nvPicPr>
        <p:blipFill>
          <a:blip r:embed="rId3" cstate="print"/>
          <a:srcRect/>
          <a:stretch>
            <a:fillRect/>
          </a:stretch>
        </p:blipFill>
        <p:spPr bwMode="auto">
          <a:xfrm>
            <a:off x="5580112" y="0"/>
            <a:ext cx="1905000" cy="1905000"/>
          </a:xfrm>
          <a:prstGeom prst="rect">
            <a:avLst/>
          </a:prstGeom>
          <a:noFill/>
        </p:spPr>
      </p:pic>
      <p:pic>
        <p:nvPicPr>
          <p:cNvPr id="6150" name="Picture 6" descr="http://mail.proamdance.info/uploads/posts/2012-04/1334129733_stsr.jpg"/>
          <p:cNvPicPr>
            <a:picLocks noChangeAspect="1" noChangeArrowheads="1"/>
          </p:cNvPicPr>
          <p:nvPr/>
        </p:nvPicPr>
        <p:blipFill>
          <a:blip r:embed="rId4" cstate="print"/>
          <a:srcRect/>
          <a:stretch>
            <a:fillRect/>
          </a:stretch>
        </p:blipFill>
        <p:spPr bwMode="auto">
          <a:xfrm>
            <a:off x="7308304" y="1628800"/>
            <a:ext cx="1669554" cy="2504332"/>
          </a:xfrm>
          <a:prstGeom prst="rect">
            <a:avLst/>
          </a:prstGeom>
          <a:noFill/>
        </p:spPr>
      </p:pic>
      <p:pic>
        <p:nvPicPr>
          <p:cNvPr id="6152" name="Picture 8" descr="http://sport-reporter.ru/pars_docs/refs/10/9797/9797_html_523bc3ec.jpg"/>
          <p:cNvPicPr>
            <a:picLocks noChangeAspect="1" noChangeArrowheads="1"/>
          </p:cNvPicPr>
          <p:nvPr/>
        </p:nvPicPr>
        <p:blipFill>
          <a:blip r:embed="rId5" cstate="print"/>
          <a:srcRect/>
          <a:stretch>
            <a:fillRect/>
          </a:stretch>
        </p:blipFill>
        <p:spPr bwMode="auto">
          <a:xfrm>
            <a:off x="5868144" y="4293096"/>
            <a:ext cx="2800792" cy="194421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76673"/>
            <a:ext cx="4032448" cy="5760640"/>
          </a:xfrm>
        </p:spPr>
        <p:style>
          <a:lnRef idx="2">
            <a:schemeClr val="accent6"/>
          </a:lnRef>
          <a:fillRef idx="1">
            <a:schemeClr val="lt1"/>
          </a:fillRef>
          <a:effectRef idx="0">
            <a:schemeClr val="accent6"/>
          </a:effectRef>
          <a:fontRef idx="minor">
            <a:schemeClr val="dk1"/>
          </a:fontRef>
        </p:style>
        <p:txBody>
          <a:bodyPr>
            <a:normAutofit/>
          </a:bodyPr>
          <a:lstStyle/>
          <a:p>
            <a:r>
              <a:rPr lang="ru-RU" dirty="0" smtClean="0">
                <a:latin typeface="Gabriola" pitchFamily="82" charset="0"/>
              </a:rPr>
              <a:t>Во всем танцевальном мире соревнования по спортивным танцам делятся на 2 программы: европейскую (</a:t>
            </a:r>
            <a:r>
              <a:rPr lang="ru-RU" dirty="0" err="1" smtClean="0">
                <a:latin typeface="Gabriola" pitchFamily="82" charset="0"/>
              </a:rPr>
              <a:t>Standard</a:t>
            </a:r>
            <a:r>
              <a:rPr lang="ru-RU" dirty="0" smtClean="0">
                <a:latin typeface="Gabriola" pitchFamily="82" charset="0"/>
              </a:rPr>
              <a:t>, </a:t>
            </a:r>
            <a:r>
              <a:rPr lang="ru-RU" dirty="0" err="1" smtClean="0">
                <a:latin typeface="Gabriola" pitchFamily="82" charset="0"/>
              </a:rPr>
              <a:t>Modern</a:t>
            </a:r>
            <a:r>
              <a:rPr lang="ru-RU" dirty="0" smtClean="0">
                <a:latin typeface="Gabriola" pitchFamily="82" charset="0"/>
              </a:rPr>
              <a:t> или </a:t>
            </a:r>
            <a:r>
              <a:rPr lang="ru-RU" dirty="0" err="1" smtClean="0">
                <a:latin typeface="Gabriola" pitchFamily="82" charset="0"/>
              </a:rPr>
              <a:t>Ballroom</a:t>
            </a:r>
            <a:r>
              <a:rPr lang="ru-RU" dirty="0" smtClean="0">
                <a:latin typeface="Gabriola" pitchFamily="82" charset="0"/>
              </a:rPr>
              <a:t>), латиноамериканскую (</a:t>
            </a:r>
            <a:r>
              <a:rPr lang="ru-RU" dirty="0" err="1" smtClean="0">
                <a:latin typeface="Gabriola" pitchFamily="82" charset="0"/>
              </a:rPr>
              <a:t>Latin</a:t>
            </a:r>
            <a:r>
              <a:rPr lang="ru-RU" dirty="0" smtClean="0">
                <a:latin typeface="Gabriola" pitchFamily="82" charset="0"/>
              </a:rPr>
              <a:t>) или их иногда называют десяткой танцев.</a:t>
            </a:r>
          </a:p>
          <a:p>
            <a:endParaRPr lang="ru-RU" dirty="0"/>
          </a:p>
        </p:txBody>
      </p:sp>
      <p:pic>
        <p:nvPicPr>
          <p:cNvPr id="5122" name="Picture 2" descr="http://cs629130.vk.me/v629130266/1dd7f/D_GMCgp5U7s.jpg"/>
          <p:cNvPicPr>
            <a:picLocks noChangeAspect="1" noChangeArrowheads="1"/>
          </p:cNvPicPr>
          <p:nvPr/>
        </p:nvPicPr>
        <p:blipFill>
          <a:blip r:embed="rId2" cstate="print"/>
          <a:srcRect/>
          <a:stretch>
            <a:fillRect/>
          </a:stretch>
        </p:blipFill>
        <p:spPr bwMode="auto">
          <a:xfrm>
            <a:off x="4716016" y="548680"/>
            <a:ext cx="3810000" cy="5715000"/>
          </a:xfrm>
          <a:prstGeom prst="rect">
            <a:avLst/>
          </a:prstGeom>
          <a:ln>
            <a:noFill/>
          </a:ln>
          <a:effectLst>
            <a:outerShdw blurRad="190500" algn="tl" rotWithShape="0">
              <a:srgbClr val="000000">
                <a:alpha val="70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4" name="Picture 8" descr="http://player.myshared.ru/1047419/data/images/img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1043608" y="476672"/>
            <a:ext cx="4248472" cy="5760640"/>
          </a:xfrm>
        </p:spPr>
        <p:style>
          <a:lnRef idx="2">
            <a:schemeClr val="accent3"/>
          </a:lnRef>
          <a:fillRef idx="1">
            <a:schemeClr val="lt1"/>
          </a:fillRef>
          <a:effectRef idx="0">
            <a:schemeClr val="accent3"/>
          </a:effectRef>
          <a:fontRef idx="minor">
            <a:schemeClr val="dk1"/>
          </a:fontRef>
        </p:style>
        <p:txBody>
          <a:bodyPr>
            <a:noAutofit/>
          </a:bodyPr>
          <a:lstStyle/>
          <a:p>
            <a:r>
              <a:rPr lang="ru-RU" sz="1800" b="1" dirty="0" smtClean="0">
                <a:latin typeface="Gabriola" pitchFamily="82" charset="0"/>
              </a:rPr>
              <a:t>Термин «бальные» относится к парным непрофессиональным светским танцам, возникшим в </a:t>
            </a:r>
            <a:r>
              <a:rPr lang="ru-RU" sz="1800" b="1" dirty="0" smtClean="0">
                <a:latin typeface="Gabriola" pitchFamily="82" charset="0"/>
                <a:hlinkClick r:id="rId3" tooltip="История Европы"/>
              </a:rPr>
              <a:t>средневековой Европе</a:t>
            </a:r>
            <a:r>
              <a:rPr lang="ru-RU" sz="1800" b="1" dirty="0" smtClean="0">
                <a:latin typeface="Gabriola" pitchFamily="82" charset="0"/>
              </a:rPr>
              <a:t>. Эти танцы очень сильно видоизменялись: любая эпоха европейской истории — </a:t>
            </a:r>
            <a:r>
              <a:rPr lang="ru-RU" sz="1800" b="1" dirty="0" smtClean="0">
                <a:latin typeface="Gabriola" pitchFamily="82" charset="0"/>
                <a:hlinkClick r:id="rId4" tooltip="Возрождение"/>
              </a:rPr>
              <a:t>Возрождение</a:t>
            </a:r>
            <a:r>
              <a:rPr lang="ru-RU" sz="1800" b="1" dirty="0" smtClean="0">
                <a:latin typeface="Gabriola" pitchFamily="82" charset="0"/>
              </a:rPr>
              <a:t>, </a:t>
            </a:r>
            <a:r>
              <a:rPr lang="ru-RU" sz="1800" b="1" dirty="0" smtClean="0">
                <a:latin typeface="Gabriola" pitchFamily="82" charset="0"/>
                <a:hlinkClick r:id="rId5" tooltip="Эпоха Просвещения"/>
              </a:rPr>
              <a:t>Просвещение</a:t>
            </a:r>
            <a:r>
              <a:rPr lang="ru-RU" sz="1800" b="1" dirty="0" smtClean="0">
                <a:latin typeface="Gabriola" pitchFamily="82" charset="0"/>
              </a:rPr>
              <a:t>, </a:t>
            </a:r>
            <a:r>
              <a:rPr lang="ru-RU" sz="1800" b="1" dirty="0" smtClean="0">
                <a:latin typeface="Gabriola" pitchFamily="82" charset="0"/>
                <a:hlinkClick r:id="rId6" tooltip="Классицизм"/>
              </a:rPr>
              <a:t>классицизм</a:t>
            </a:r>
            <a:r>
              <a:rPr lang="ru-RU" sz="1800" b="1" dirty="0" smtClean="0">
                <a:latin typeface="Gabriola" pitchFamily="82" charset="0"/>
              </a:rPr>
              <a:t>, </a:t>
            </a:r>
            <a:r>
              <a:rPr lang="ru-RU" sz="1800" b="1" dirty="0" smtClean="0">
                <a:latin typeface="Gabriola" pitchFamily="82" charset="0"/>
                <a:hlinkClick r:id="rId7" tooltip="Романтизм"/>
              </a:rPr>
              <a:t>романтизм</a:t>
            </a:r>
            <a:r>
              <a:rPr lang="ru-RU" sz="1800" b="1" dirty="0" smtClean="0">
                <a:latin typeface="Gabriola" pitchFamily="82" charset="0"/>
              </a:rPr>
              <a:t>, — порождала своеобразный танцевальный комплекс. На протяжении всего европейского культурного развития на бальный танец влияли самые разнообразные этнические источники, а также профессиональный танец.</a:t>
            </a:r>
          </a:p>
          <a:p>
            <a:r>
              <a:rPr lang="ru-RU" sz="1800" b="1" dirty="0" smtClean="0">
                <a:latin typeface="Gabriola" pitchFamily="82" charset="0"/>
              </a:rPr>
              <a:t>Бальные танцы XX века сложились на основе европейского танца, в который на рубеже XIX—XX веков вдохнула новую жизнь африканская и латиноамериканская музыкальная и танцевальная культура. Подавляющее большинство современных бальных танцев имеют африканские «корни», уже хорошо замаскированные технической обработкой европейской танцевальной школы.</a:t>
            </a:r>
          </a:p>
        </p:txBody>
      </p:sp>
      <p:sp>
        <p:nvSpPr>
          <p:cNvPr id="4098" name="AutoShape 2" descr="https://upload.wikimedia.org/wikipedia/commons/thumb/4/41/Marie_Antoinette_Young6.jpg/250px-Marie_Antoinette_Young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0" name="AutoShape 4" descr="https://upload.wikimedia.org/wikipedia/commons/thumb/4/41/Marie_Antoinette_Young6.jpg/250px-Marie_Antoinette_Young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4102" name="AutoShape 6" descr="https://upload.wikimedia.org/wikipedia/commons/thumb/4/41/Marie_Antoinette_Young6.jpg/1024px-Marie_Antoinette_Young6.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106" name="Picture 10" descr="http://static.diary.ru/userdir/3/0/0/5/300547/20186795.gif"/>
          <p:cNvPicPr>
            <a:picLocks noChangeAspect="1" noChangeArrowheads="1" noCrop="1"/>
          </p:cNvPicPr>
          <p:nvPr/>
        </p:nvPicPr>
        <p:blipFill>
          <a:blip r:embed="rId8" cstate="print"/>
          <a:srcRect/>
          <a:stretch>
            <a:fillRect/>
          </a:stretch>
        </p:blipFill>
        <p:spPr bwMode="auto">
          <a:xfrm>
            <a:off x="5796136" y="2276872"/>
            <a:ext cx="2610290" cy="208823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allfons.ru/images/201112/allfons.ru_366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457200" y="548680"/>
            <a:ext cx="8229600" cy="5577483"/>
          </a:xfrm>
          <a:ln/>
        </p:spPr>
        <p:style>
          <a:lnRef idx="3">
            <a:schemeClr val="lt1"/>
          </a:lnRef>
          <a:fillRef idx="1">
            <a:schemeClr val="accent2"/>
          </a:fillRef>
          <a:effectRef idx="1">
            <a:schemeClr val="accent2"/>
          </a:effectRef>
          <a:fontRef idx="minor">
            <a:schemeClr val="lt1"/>
          </a:fontRef>
        </p:style>
        <p:txBody>
          <a:bodyPr>
            <a:noAutofit/>
          </a:bodyPr>
          <a:lstStyle/>
          <a:p>
            <a:r>
              <a:rPr lang="ru-RU" sz="1800" b="1" i="1" dirty="0" smtClean="0">
                <a:solidFill>
                  <a:schemeClr val="bg1"/>
                </a:solidFill>
                <a:latin typeface="Gabriola" pitchFamily="82" charset="0"/>
              </a:rPr>
              <a:t>В 1920-е годы в Англии при Императорском обществе учителей танцев возник специальный Совет по бальным танцам. Английские специалисты стандартизировали все известные к тому времени танцы — вальс, быстрый и медленный фокстроты, танго. Так возникли конкурсные танцы, и с тех пор бальный танец подразделился на два направления — спортивный (</a:t>
            </a:r>
            <a:r>
              <a:rPr lang="ru-RU" sz="1800" b="1" i="1" dirty="0" err="1" smtClean="0">
                <a:solidFill>
                  <a:schemeClr val="bg1"/>
                </a:solidFill>
                <a:latin typeface="Gabriola" pitchFamily="82" charset="0"/>
              </a:rPr>
              <a:t>International</a:t>
            </a:r>
            <a:r>
              <a:rPr lang="ru-RU" sz="1800" b="1" i="1" dirty="0" smtClean="0">
                <a:solidFill>
                  <a:schemeClr val="bg1"/>
                </a:solidFill>
                <a:latin typeface="Gabriola" pitchFamily="82" charset="0"/>
              </a:rPr>
              <a:t> </a:t>
            </a:r>
            <a:r>
              <a:rPr lang="ru-RU" sz="1800" b="1" i="1" dirty="0" err="1" smtClean="0">
                <a:solidFill>
                  <a:schemeClr val="bg1"/>
                </a:solidFill>
                <a:latin typeface="Gabriola" pitchFamily="82" charset="0"/>
              </a:rPr>
              <a:t>Ballroom</a:t>
            </a:r>
            <a:r>
              <a:rPr lang="ru-RU" sz="1800" b="1" i="1" dirty="0" smtClean="0">
                <a:solidFill>
                  <a:schemeClr val="bg1"/>
                </a:solidFill>
                <a:latin typeface="Gabriola" pitchFamily="82" charset="0"/>
              </a:rPr>
              <a:t> (</a:t>
            </a:r>
            <a:r>
              <a:rPr lang="ru-RU" sz="1800" b="1" i="1" dirty="0" err="1" smtClean="0">
                <a:solidFill>
                  <a:schemeClr val="bg1"/>
                </a:solidFill>
                <a:latin typeface="Gabriola" pitchFamily="82" charset="0"/>
              </a:rPr>
              <a:t>or</a:t>
            </a:r>
            <a:r>
              <a:rPr lang="ru-RU" sz="1800" b="1" i="1" dirty="0" smtClean="0">
                <a:solidFill>
                  <a:schemeClr val="bg1"/>
                </a:solidFill>
                <a:latin typeface="Gabriola" pitchFamily="82" charset="0"/>
              </a:rPr>
              <a:t> </a:t>
            </a:r>
            <a:r>
              <a:rPr lang="ru-RU" sz="1800" b="1" i="1" dirty="0" err="1" smtClean="0">
                <a:solidFill>
                  <a:schemeClr val="bg1"/>
                </a:solidFill>
                <a:latin typeface="Gabriola" pitchFamily="82" charset="0"/>
              </a:rPr>
              <a:t>Standard</a:t>
            </a:r>
            <a:r>
              <a:rPr lang="ru-RU" sz="1800" b="1" i="1" dirty="0" smtClean="0">
                <a:solidFill>
                  <a:schemeClr val="bg1"/>
                </a:solidFill>
                <a:latin typeface="Gabriola" pitchFamily="82" charset="0"/>
              </a:rPr>
              <a:t>) </a:t>
            </a:r>
            <a:r>
              <a:rPr lang="ru-RU" sz="1800" b="1" i="1" dirty="0" err="1" smtClean="0">
                <a:solidFill>
                  <a:schemeClr val="bg1"/>
                </a:solidFill>
                <a:latin typeface="Gabriola" pitchFamily="82" charset="0"/>
              </a:rPr>
              <a:t>and</a:t>
            </a:r>
            <a:r>
              <a:rPr lang="ru-RU" sz="1800" b="1" i="1" dirty="0" smtClean="0">
                <a:solidFill>
                  <a:schemeClr val="bg1"/>
                </a:solidFill>
                <a:latin typeface="Gabriola" pitchFamily="82" charset="0"/>
              </a:rPr>
              <a:t> </a:t>
            </a:r>
            <a:r>
              <a:rPr lang="ru-RU" sz="1800" b="1" i="1" dirty="0" err="1" smtClean="0">
                <a:solidFill>
                  <a:schemeClr val="bg1"/>
                </a:solidFill>
                <a:latin typeface="Gabriola" pitchFamily="82" charset="0"/>
              </a:rPr>
              <a:t>International</a:t>
            </a:r>
            <a:r>
              <a:rPr lang="ru-RU" sz="1800" b="1" i="1" dirty="0" smtClean="0">
                <a:solidFill>
                  <a:schemeClr val="bg1"/>
                </a:solidFill>
                <a:latin typeface="Gabriola" pitchFamily="82" charset="0"/>
              </a:rPr>
              <a:t> </a:t>
            </a:r>
            <a:r>
              <a:rPr lang="ru-RU" sz="1800" b="1" i="1" dirty="0" err="1" smtClean="0">
                <a:solidFill>
                  <a:schemeClr val="bg1"/>
                </a:solidFill>
                <a:latin typeface="Gabriola" pitchFamily="82" charset="0"/>
              </a:rPr>
              <a:t>Latin</a:t>
            </a:r>
            <a:r>
              <a:rPr lang="ru-RU" sz="1800" b="1" i="1" dirty="0" smtClean="0">
                <a:solidFill>
                  <a:schemeClr val="bg1"/>
                </a:solidFill>
                <a:latin typeface="Gabriola" pitchFamily="82" charset="0"/>
              </a:rPr>
              <a:t>) и </a:t>
            </a:r>
            <a:r>
              <a:rPr lang="ru-RU" sz="1800" b="1" i="1" dirty="0" smtClean="0">
                <a:solidFill>
                  <a:schemeClr val="bg1"/>
                </a:solidFill>
                <a:latin typeface="Gabriola" pitchFamily="82" charset="0"/>
                <a:hlinkClick r:id="rId3" tooltip="Социальные танцы"/>
              </a:rPr>
              <a:t>социальный</a:t>
            </a:r>
            <a:r>
              <a:rPr lang="ru-RU" sz="1800" b="1" i="1" dirty="0" smtClean="0">
                <a:solidFill>
                  <a:schemeClr val="bg1"/>
                </a:solidFill>
                <a:latin typeface="Gabriola" pitchFamily="82" charset="0"/>
              </a:rPr>
              <a:t> (</a:t>
            </a:r>
            <a:r>
              <a:rPr lang="ru-RU" sz="1800" b="1" i="1" dirty="0" err="1" smtClean="0">
                <a:solidFill>
                  <a:schemeClr val="bg1"/>
                </a:solidFill>
                <a:latin typeface="Gabriola" pitchFamily="82" charset="0"/>
              </a:rPr>
              <a:t>social</a:t>
            </a:r>
            <a:r>
              <a:rPr lang="ru-RU" sz="1800" b="1" i="1" dirty="0" smtClean="0">
                <a:solidFill>
                  <a:schemeClr val="bg1"/>
                </a:solidFill>
                <a:latin typeface="Gabriola" pitchFamily="82" charset="0"/>
              </a:rPr>
              <a:t> </a:t>
            </a:r>
            <a:r>
              <a:rPr lang="ru-RU" sz="1800" b="1" i="1" dirty="0" err="1" smtClean="0">
                <a:solidFill>
                  <a:schemeClr val="bg1"/>
                </a:solidFill>
                <a:latin typeface="Gabriola" pitchFamily="82" charset="0"/>
              </a:rPr>
              <a:t>dance</a:t>
            </a:r>
            <a:r>
              <a:rPr lang="ru-RU" sz="1800" b="1" i="1" dirty="0" smtClean="0">
                <a:solidFill>
                  <a:schemeClr val="bg1"/>
                </a:solidFill>
                <a:latin typeface="Gabriola" pitchFamily="82" charset="0"/>
              </a:rPr>
              <a:t>). В 1930—1950-е годы число стандартных бальных танцев увеличилось за счет того, что к ним добавилось пять латиноамериканских танцев (в таком порядке: ча-ча-ча, </a:t>
            </a:r>
            <a:r>
              <a:rPr lang="ru-RU" sz="1800" b="1" i="1" dirty="0" err="1" smtClean="0">
                <a:solidFill>
                  <a:schemeClr val="bg1"/>
                </a:solidFill>
                <a:latin typeface="Gabriola" pitchFamily="82" charset="0"/>
              </a:rPr>
              <a:t>самба,джайв</a:t>
            </a:r>
            <a:r>
              <a:rPr lang="ru-RU" sz="1800" b="1" i="1" dirty="0" smtClean="0">
                <a:solidFill>
                  <a:schemeClr val="bg1"/>
                </a:solidFill>
                <a:latin typeface="Gabriola" pitchFamily="82" charset="0"/>
              </a:rPr>
              <a:t>, румба, </a:t>
            </a:r>
            <a:r>
              <a:rPr lang="ru-RU" sz="1800" b="1" i="1" dirty="0" err="1" smtClean="0">
                <a:solidFill>
                  <a:schemeClr val="bg1"/>
                </a:solidFill>
                <a:latin typeface="Gabriola" pitchFamily="82" charset="0"/>
              </a:rPr>
              <a:t>пасадобль</a:t>
            </a:r>
            <a:r>
              <a:rPr lang="ru-RU" sz="1800" b="1" i="1" dirty="0" smtClean="0">
                <a:solidFill>
                  <a:schemeClr val="bg1"/>
                </a:solidFill>
                <a:latin typeface="Gabriola" pitchFamily="82" charset="0"/>
              </a:rPr>
              <a:t>).</a:t>
            </a:r>
          </a:p>
          <a:p>
            <a:endParaRPr lang="ru-RU" sz="1800" b="1" i="1" dirty="0">
              <a:solidFill>
                <a:schemeClr val="bg1"/>
              </a:solidFill>
              <a:latin typeface="Gabriola" pitchFamily="82" charset="0"/>
            </a:endParaRPr>
          </a:p>
          <a:p>
            <a:endParaRPr lang="ru-RU" sz="1800" dirty="0" smtClean="0">
              <a:solidFill>
                <a:schemeClr val="bg1"/>
              </a:solidFill>
              <a:latin typeface="Gabriola" pitchFamily="82" charset="0"/>
            </a:endParaRPr>
          </a:p>
          <a:p>
            <a:r>
              <a:rPr lang="ru-RU" sz="1800" dirty="0" smtClean="0">
                <a:solidFill>
                  <a:schemeClr val="bg1"/>
                </a:solidFill>
                <a:latin typeface="Gabriola" pitchFamily="82" charset="0"/>
              </a:rPr>
              <a:t>Сейчас по спортивным танцам проводятся соревнования. Сформировалось несколько программ: европейская, латиноамериканская, двоеборье (десять танцев), европейский и латиноамериканский </a:t>
            </a:r>
            <a:r>
              <a:rPr lang="ru-RU" sz="1800" dirty="0" err="1" smtClean="0">
                <a:solidFill>
                  <a:schemeClr val="bg1"/>
                </a:solidFill>
                <a:latin typeface="Gabriola" pitchFamily="82" charset="0"/>
              </a:rPr>
              <a:t>секвей</a:t>
            </a:r>
            <a:r>
              <a:rPr lang="ru-RU" sz="1800" dirty="0" smtClean="0">
                <a:solidFill>
                  <a:schemeClr val="bg1"/>
                </a:solidFill>
                <a:latin typeface="Gabriola" pitchFamily="82" charset="0"/>
              </a:rPr>
              <a:t> (трехминутное шоу под оригинальную музыку), европейский и латиноамериканский </a:t>
            </a:r>
            <a:r>
              <a:rPr lang="ru-RU" sz="1800" dirty="0" err="1" smtClean="0">
                <a:solidFill>
                  <a:schemeClr val="bg1"/>
                </a:solidFill>
                <a:latin typeface="Gabriola" pitchFamily="82" charset="0"/>
              </a:rPr>
              <a:t>формейшн</a:t>
            </a:r>
            <a:r>
              <a:rPr lang="ru-RU" sz="1800" dirty="0" smtClean="0">
                <a:solidFill>
                  <a:schemeClr val="bg1"/>
                </a:solidFill>
                <a:latin typeface="Gabriola" pitchFamily="82" charset="0"/>
              </a:rPr>
              <a:t> (соревнования ансамблей из 8-ми пар). Любительские чемпионаты мира проводятся под эгидой WDSF (ранее IDSF), а профессиональные — под покровительством Всемирного танцевального совета. Наиболее престижными в мире продолжают оставаться английские конкурсы, в частности, UK </a:t>
            </a:r>
            <a:r>
              <a:rPr lang="ru-RU" sz="1800" dirty="0" err="1" smtClean="0">
                <a:solidFill>
                  <a:schemeClr val="bg1"/>
                </a:solidFill>
                <a:latin typeface="Gabriola" pitchFamily="82" charset="0"/>
              </a:rPr>
              <a:t>Open</a:t>
            </a:r>
            <a:r>
              <a:rPr lang="ru-RU" sz="1800" dirty="0" smtClean="0">
                <a:solidFill>
                  <a:schemeClr val="bg1"/>
                </a:solidFill>
                <a:latin typeface="Gabriola" pitchFamily="82" charset="0"/>
              </a:rPr>
              <a:t> и </a:t>
            </a:r>
            <a:r>
              <a:rPr lang="ru-RU" sz="1800" dirty="0" err="1" smtClean="0">
                <a:solidFill>
                  <a:schemeClr val="bg1"/>
                </a:solidFill>
                <a:latin typeface="Gabriola" pitchFamily="82" charset="0"/>
              </a:rPr>
              <a:t>Блэкпульский</a:t>
            </a:r>
            <a:r>
              <a:rPr lang="ru-RU" sz="1800" dirty="0" smtClean="0">
                <a:solidFill>
                  <a:schemeClr val="bg1"/>
                </a:solidFill>
                <a:latin typeface="Gabriola" pitchFamily="82" charset="0"/>
              </a:rPr>
              <a:t> фестиваль (</a:t>
            </a:r>
            <a:r>
              <a:rPr lang="ru-RU" sz="1800" dirty="0" smtClean="0">
                <a:solidFill>
                  <a:schemeClr val="bg1"/>
                </a:solidFill>
                <a:latin typeface="Gabriola" pitchFamily="82" charset="0"/>
                <a:hlinkClick r:id="rId4" tooltip="Английский язык"/>
              </a:rPr>
              <a:t>англ.</a:t>
            </a:r>
            <a:r>
              <a:rPr lang="ru-RU" sz="1800" dirty="0" smtClean="0">
                <a:solidFill>
                  <a:schemeClr val="bg1"/>
                </a:solidFill>
                <a:latin typeface="Gabriola" pitchFamily="82" charset="0"/>
              </a:rPr>
              <a:t> </a:t>
            </a:r>
            <a:r>
              <a:rPr lang="ru-RU" sz="1800" i="1" dirty="0" err="1" smtClean="0">
                <a:solidFill>
                  <a:schemeClr val="bg1"/>
                </a:solidFill>
                <a:latin typeface="Gabriola" pitchFamily="82" charset="0"/>
              </a:rPr>
              <a:t>Blackpool</a:t>
            </a:r>
            <a:r>
              <a:rPr lang="ru-RU" sz="1800" i="1" dirty="0" smtClean="0">
                <a:solidFill>
                  <a:schemeClr val="bg1"/>
                </a:solidFill>
                <a:latin typeface="Gabriola" pitchFamily="82" charset="0"/>
              </a:rPr>
              <a:t> </a:t>
            </a:r>
            <a:r>
              <a:rPr lang="ru-RU" sz="1800" i="1" dirty="0" err="1" smtClean="0">
                <a:solidFill>
                  <a:schemeClr val="bg1"/>
                </a:solidFill>
                <a:latin typeface="Gabriola" pitchFamily="82" charset="0"/>
              </a:rPr>
              <a:t>Dance</a:t>
            </a:r>
            <a:r>
              <a:rPr lang="ru-RU" sz="1800" i="1" dirty="0" smtClean="0">
                <a:solidFill>
                  <a:schemeClr val="bg1"/>
                </a:solidFill>
                <a:latin typeface="Gabriola" pitchFamily="82" charset="0"/>
              </a:rPr>
              <a:t> </a:t>
            </a:r>
            <a:r>
              <a:rPr lang="ru-RU" sz="1800" i="1" dirty="0" err="1" smtClean="0">
                <a:solidFill>
                  <a:schemeClr val="bg1"/>
                </a:solidFill>
                <a:latin typeface="Gabriola" pitchFamily="82" charset="0"/>
              </a:rPr>
              <a:t>Festival</a:t>
            </a:r>
            <a:r>
              <a:rPr lang="ru-RU" sz="1800" dirty="0" smtClean="0">
                <a:solidFill>
                  <a:schemeClr val="bg1"/>
                </a:solidFill>
                <a:latin typeface="Gabriola" pitchFamily="82" charset="0"/>
              </a:rPr>
              <a:t>). Ещё одним направлением конкурсного танца являются соревнования смешанных пар Профессионал-Любитель (</a:t>
            </a:r>
            <a:r>
              <a:rPr lang="ru-RU" sz="1800" dirty="0" err="1" smtClean="0">
                <a:solidFill>
                  <a:schemeClr val="bg1"/>
                </a:solidFill>
                <a:latin typeface="Gabriola" pitchFamily="82" charset="0"/>
              </a:rPr>
              <a:t>Pro-Am</a:t>
            </a:r>
            <a:r>
              <a:rPr lang="ru-RU" sz="1800" dirty="0" smtClean="0">
                <a:solidFill>
                  <a:schemeClr val="bg1"/>
                </a:solidFill>
                <a:latin typeface="Gabriola" pitchFamily="82" charset="0"/>
              </a:rPr>
              <a:t>) данное направление особенно развито в США и Канаде.</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images.forwallpaper.com/files/thumbs/preview/86/865819__portrait-of-a-killer_p.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62500" lnSpcReduction="20000"/>
          </a:bodyPr>
          <a:lstStyle/>
          <a:p>
            <a:r>
              <a:rPr lang="ru-RU" dirty="0" smtClean="0"/>
              <a:t>В Соединенных Штатах Америки сохраняется своеобразный национальный вариант как некоторых бальных танцев, так и проведения соревнований по ним — </a:t>
            </a:r>
            <a:r>
              <a:rPr lang="ru-RU" dirty="0" smtClean="0">
                <a:hlinkClick r:id="rId3" tooltip="Словарь терминов бальных танцев"/>
              </a:rPr>
              <a:t>«</a:t>
            </a:r>
            <a:r>
              <a:rPr lang="ru-RU" dirty="0" err="1" smtClean="0">
                <a:hlinkClick r:id="rId3" tooltip="Словарь терминов бальных танцев"/>
              </a:rPr>
              <a:t>American</a:t>
            </a:r>
            <a:r>
              <a:rPr lang="ru-RU" dirty="0" smtClean="0">
                <a:hlinkClick r:id="rId3" tooltip="Словарь терминов бальных танцев"/>
              </a:rPr>
              <a:t> </a:t>
            </a:r>
            <a:r>
              <a:rPr lang="ru-RU" dirty="0" err="1" smtClean="0">
                <a:hlinkClick r:id="rId3" tooltip="Словарь терминов бальных танцев"/>
              </a:rPr>
              <a:t>Smooth</a:t>
            </a:r>
            <a:r>
              <a:rPr lang="ru-RU" dirty="0" smtClean="0">
                <a:hlinkClick r:id="rId3" tooltip="Словарь терминов бальных танцев"/>
              </a:rPr>
              <a:t>»</a:t>
            </a:r>
            <a:r>
              <a:rPr lang="ru-RU" dirty="0" smtClean="0"/>
              <a:t>, </a:t>
            </a:r>
            <a:r>
              <a:rPr lang="ru-RU" dirty="0" smtClean="0">
                <a:hlinkClick r:id="rId3" tooltip="Словарь терминов бальных танцев"/>
              </a:rPr>
              <a:t>«</a:t>
            </a:r>
            <a:r>
              <a:rPr lang="ru-RU" dirty="0" err="1" smtClean="0">
                <a:hlinkClick r:id="rId3" tooltip="Словарь терминов бальных танцев"/>
              </a:rPr>
              <a:t>American</a:t>
            </a:r>
            <a:r>
              <a:rPr lang="ru-RU" dirty="0" smtClean="0">
                <a:hlinkClick r:id="rId3" tooltip="Словарь терминов бальных танцев"/>
              </a:rPr>
              <a:t> </a:t>
            </a:r>
            <a:r>
              <a:rPr lang="ru-RU" dirty="0" err="1" smtClean="0">
                <a:hlinkClick r:id="rId3" tooltip="Словарь терминов бальных танцев"/>
              </a:rPr>
              <a:t>Rhythm</a:t>
            </a:r>
            <a:r>
              <a:rPr lang="ru-RU" dirty="0" smtClean="0">
                <a:hlinkClick r:id="rId3" tooltip="Словарь терминов бальных танцев"/>
              </a:rPr>
              <a:t>»</a:t>
            </a:r>
            <a:r>
              <a:rPr lang="ru-RU" dirty="0" smtClean="0"/>
              <a:t>.</a:t>
            </a:r>
          </a:p>
          <a:p>
            <a:r>
              <a:rPr lang="ru-RU" dirty="0" smtClean="0"/>
              <a:t>Слово «бал» пришло в русский язык из французского и происходит от латинского глагола </a:t>
            </a:r>
            <a:r>
              <a:rPr lang="ru-RU" dirty="0" err="1" smtClean="0"/>
              <a:t>ballare</a:t>
            </a:r>
            <a:r>
              <a:rPr lang="ru-RU" dirty="0" smtClean="0"/>
              <a:t>, который означает «танцевать». Из огромного разнообразия как элитных (</a:t>
            </a:r>
            <a:r>
              <a:rPr lang="ru-RU" dirty="0" smtClean="0">
                <a:hlinkClick r:id="rId3" tooltip="Словарь терминов бальных танцев"/>
              </a:rPr>
              <a:t>историко-бытовых</a:t>
            </a:r>
            <a:r>
              <a:rPr lang="ru-RU" dirty="0" smtClean="0"/>
              <a:t>), так и </a:t>
            </a:r>
            <a:r>
              <a:rPr lang="ru-RU" dirty="0" smtClean="0">
                <a:hlinkClick r:id="rId4" tooltip="Народные танцы"/>
              </a:rPr>
              <a:t>народных танцев</a:t>
            </a:r>
            <a:r>
              <a:rPr lang="ru-RU" dirty="0" smtClean="0"/>
              <a:t> в группу бальных попали танцы, характеризующиеся следующими признаками.</a:t>
            </a:r>
          </a:p>
          <a:p>
            <a:r>
              <a:rPr lang="ru-RU" dirty="0" smtClean="0"/>
              <a:t>Все бальные танцы являются </a:t>
            </a:r>
            <a:r>
              <a:rPr lang="ru-RU" dirty="0" smtClean="0">
                <a:hlinkClick r:id="rId3" tooltip="Словарь терминов бальных танцев"/>
              </a:rPr>
              <a:t>парными</a:t>
            </a:r>
            <a:r>
              <a:rPr lang="ru-RU" dirty="0" smtClean="0"/>
              <a:t>. Пару составляют кавалер и дама, танцующие с соблюдением точек контакта. В Европейской программе этот контакт более плотный. Он сохраняется в течение всего танца. В Латиноамериканской программе контакт более свободный, чаще всего осуществляется за счет соединенных рук и иногда может как вообще теряться, так и усиливаться за счет натяжения при исполнении фигур.</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fs00.infourok.ru/images/doc/177/203442/img0.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3" name="Содержимое 2"/>
          <p:cNvSpPr>
            <a:spLocks noGrp="1"/>
          </p:cNvSpPr>
          <p:nvPr>
            <p:ph idx="1"/>
          </p:nvPr>
        </p:nvSpPr>
        <p:spPr>
          <a:xfrm>
            <a:off x="395536" y="764704"/>
            <a:ext cx="8229600" cy="4525963"/>
          </a:xfrm>
        </p:spPr>
        <p:style>
          <a:lnRef idx="3">
            <a:schemeClr val="lt1"/>
          </a:lnRef>
          <a:fillRef idx="1">
            <a:schemeClr val="accent5"/>
          </a:fillRef>
          <a:effectRef idx="1">
            <a:schemeClr val="accent5"/>
          </a:effectRef>
          <a:fontRef idx="minor">
            <a:schemeClr val="lt1"/>
          </a:fontRef>
        </p:style>
        <p:txBody>
          <a:bodyPr>
            <a:normAutofit/>
          </a:bodyPr>
          <a:lstStyle/>
          <a:p>
            <a:r>
              <a:rPr lang="ru-RU" dirty="0" smtClean="0">
                <a:solidFill>
                  <a:schemeClr val="bg1"/>
                </a:solidFill>
                <a:latin typeface="Gabriola" pitchFamily="82" charset="0"/>
              </a:rPr>
              <a:t>Поскольку исполнение бальных танцев требует определенных навыков и тренированности, их популярность в обществе снизилась с течением времени. Появление твиста в 1960-х годах ознаменовало конец парных танцев. Такие танцы, как вальс, танго, фокстрот и т. д. фактически перестали служить для массового развлечения. В истории бального танца открылась новая страница.</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http://it.wallpaperswiki.org/wallpapers/2012/11/Carta-da-parati-stelle-stelle-luci-540x960.jpg"/>
          <p:cNvPicPr>
            <a:picLocks noChangeAspect="1" noChangeArrowheads="1"/>
          </p:cNvPicPr>
          <p:nvPr/>
        </p:nvPicPr>
        <p:blipFill>
          <a:blip r:embed="rId2" cstate="print"/>
          <a:srcRect r="18238"/>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179512" y="404664"/>
            <a:ext cx="4176464" cy="4464496"/>
          </a:xfrm>
        </p:spPr>
        <p:txBody>
          <a:bodyPr>
            <a:normAutofit fontScale="62500" lnSpcReduction="20000"/>
          </a:bodyPr>
          <a:lstStyle/>
          <a:p>
            <a:pPr>
              <a:buNone/>
            </a:pPr>
            <a:r>
              <a:rPr lang="ru-RU" dirty="0" smtClean="0"/>
              <a:t>    </a:t>
            </a:r>
            <a:r>
              <a:rPr lang="ru-RU" dirty="0" smtClean="0">
                <a:solidFill>
                  <a:schemeClr val="bg1"/>
                </a:solidFill>
                <a:latin typeface="Gabriola" pitchFamily="82" charset="0"/>
              </a:rPr>
              <a:t>Бальные </a:t>
            </a:r>
            <a:r>
              <a:rPr lang="ru-RU" dirty="0">
                <a:solidFill>
                  <a:schemeClr val="bg1"/>
                </a:solidFill>
                <a:latin typeface="Gabriola" pitchFamily="82" charset="0"/>
              </a:rPr>
              <a:t>танцы пользуются огромной популярностью, по ним проводятся турниры по всему миру.</a:t>
            </a:r>
          </a:p>
          <a:p>
            <a:pPr>
              <a:buNone/>
            </a:pPr>
            <a:r>
              <a:rPr lang="ru-RU" dirty="0" smtClean="0">
                <a:solidFill>
                  <a:schemeClr val="bg1"/>
                </a:solidFill>
                <a:latin typeface="Gabriola" pitchFamily="82" charset="0"/>
              </a:rPr>
              <a:t>      Пару </a:t>
            </a:r>
            <a:r>
              <a:rPr lang="ru-RU" dirty="0">
                <a:solidFill>
                  <a:schemeClr val="bg1"/>
                </a:solidFill>
                <a:latin typeface="Gabriola" pitchFamily="82" charset="0"/>
              </a:rPr>
              <a:t>составляют </a:t>
            </a:r>
            <a:r>
              <a:rPr lang="ru-RU" dirty="0" smtClean="0">
                <a:solidFill>
                  <a:schemeClr val="bg1"/>
                </a:solidFill>
                <a:latin typeface="Gabriola" pitchFamily="82" charset="0"/>
              </a:rPr>
              <a:t>партнер </a:t>
            </a:r>
            <a:r>
              <a:rPr lang="ru-RU" dirty="0">
                <a:solidFill>
                  <a:schemeClr val="bg1"/>
                </a:solidFill>
                <a:latin typeface="Gabriola" pitchFamily="82" charset="0"/>
              </a:rPr>
              <a:t>и </a:t>
            </a:r>
            <a:r>
              <a:rPr lang="ru-RU" dirty="0" smtClean="0">
                <a:solidFill>
                  <a:schemeClr val="bg1"/>
                </a:solidFill>
                <a:latin typeface="Gabriola" pitchFamily="82" charset="0"/>
              </a:rPr>
              <a:t>партнерша, </a:t>
            </a:r>
            <a:r>
              <a:rPr lang="ru-RU" dirty="0">
                <a:solidFill>
                  <a:schemeClr val="bg1"/>
                </a:solidFill>
                <a:latin typeface="Gabriola" pitchFamily="82" charset="0"/>
              </a:rPr>
              <a:t>танцующие с соблюдением точек контакта. В Европейской программе этот контакт более плотный. Он сохраняется в течение всего танца. В Латиноамериканской программе контакт более свободный, чаще всего осуществляется за счет соединенных рук и иногда может как вообще теряться, так и усиливаться за счет натяжения при исполнении фигур.</a:t>
            </a:r>
          </a:p>
          <a:p>
            <a:pPr>
              <a:buNone/>
            </a:pPr>
            <a:r>
              <a:rPr lang="ru-RU" dirty="0" smtClean="0">
                <a:solidFill>
                  <a:schemeClr val="bg1"/>
                </a:solidFill>
              </a:rPr>
              <a:t/>
            </a:r>
            <a:br>
              <a:rPr lang="ru-RU" dirty="0" smtClean="0">
                <a:solidFill>
                  <a:schemeClr val="bg1"/>
                </a:solidFill>
              </a:rPr>
            </a:br>
            <a:endParaRPr lang="ru-RU" dirty="0">
              <a:solidFill>
                <a:schemeClr val="bg1"/>
              </a:solidFill>
            </a:endParaRPr>
          </a:p>
        </p:txBody>
      </p:sp>
      <p:pic>
        <p:nvPicPr>
          <p:cNvPr id="13314" name="Picture 2" descr="http://cs617426.vk.me/v617426266/3069/FaBs8IoS7OY.jpg"/>
          <p:cNvPicPr>
            <a:picLocks noChangeAspect="1" noChangeArrowheads="1"/>
          </p:cNvPicPr>
          <p:nvPr/>
        </p:nvPicPr>
        <p:blipFill>
          <a:blip r:embed="rId3" cstate="print"/>
          <a:srcRect/>
          <a:stretch>
            <a:fillRect/>
          </a:stretch>
        </p:blipFill>
        <p:spPr bwMode="auto">
          <a:xfrm>
            <a:off x="4860032" y="476672"/>
            <a:ext cx="3936461" cy="5901810"/>
          </a:xfrm>
          <a:prstGeom prst="rect">
            <a:avLst/>
          </a:prstGeom>
          <a:noFill/>
        </p:spPr>
      </p:pic>
      <p:pic>
        <p:nvPicPr>
          <p:cNvPr id="13318" name="Picture 6" descr="http://annadesing.ucoz.ru/Dancing/28.png"/>
          <p:cNvPicPr>
            <a:picLocks noChangeAspect="1" noChangeArrowheads="1"/>
          </p:cNvPicPr>
          <p:nvPr/>
        </p:nvPicPr>
        <p:blipFill>
          <a:blip r:embed="rId4" cstate="print"/>
          <a:srcRect/>
          <a:stretch>
            <a:fillRect/>
          </a:stretch>
        </p:blipFill>
        <p:spPr bwMode="auto">
          <a:xfrm>
            <a:off x="1187624" y="3804235"/>
            <a:ext cx="2699792" cy="305376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194</TotalTime>
  <Words>537</Words>
  <Application>Microsoft Office PowerPoint</Application>
  <PresentationFormat>Экран (4:3)</PresentationFormat>
  <Paragraphs>28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Спортивные -Бальные танцы</vt:lpstr>
      <vt:lpstr>Слайд 2</vt:lpstr>
      <vt:lpstr>Слайд 3</vt:lpstr>
      <vt:lpstr>Слайд 4</vt:lpstr>
      <vt:lpstr>Слайд 5</vt:lpstr>
      <vt:lpstr>Слайд 6</vt:lpstr>
      <vt:lpstr>Слайд 7</vt:lpstr>
      <vt:lpstr>Слайд 8</vt:lpstr>
      <vt:lpstr>Слайд 9</vt:lpstr>
      <vt:lpstr>Европейская программа</vt:lpstr>
      <vt:lpstr>Латиноамериканская программа </vt:lpstr>
      <vt:lpstr>Слайд 12</vt:lpstr>
      <vt:lpstr>Классификация</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Спортивные -Бальные танцы</dc:title>
  <dc:creator>Пользователь</dc:creator>
  <cp:lastModifiedBy>Пользователь</cp:lastModifiedBy>
  <cp:revision>21</cp:revision>
  <dcterms:created xsi:type="dcterms:W3CDTF">2015-11-05T19:51:07Z</dcterms:created>
  <dcterms:modified xsi:type="dcterms:W3CDTF">2015-12-07T16:24:34Z</dcterms:modified>
</cp:coreProperties>
</file>