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3" r:id="rId4"/>
    <p:sldId id="278" r:id="rId5"/>
    <p:sldId id="280" r:id="rId6"/>
    <p:sldId id="260" r:id="rId7"/>
    <p:sldId id="261" r:id="rId8"/>
    <p:sldId id="262" r:id="rId9"/>
    <p:sldId id="263" r:id="rId10"/>
    <p:sldId id="264" r:id="rId11"/>
    <p:sldId id="277" r:id="rId12"/>
    <p:sldId id="266" r:id="rId13"/>
    <p:sldId id="267" r:id="rId14"/>
    <p:sldId id="284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9" r:id="rId25"/>
    <p:sldId id="282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659C"/>
    <a:srgbClr val="85B4DF"/>
    <a:srgbClr val="70A8DA"/>
    <a:srgbClr val="66A2D8"/>
    <a:srgbClr val="005E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0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3F85D-B9F4-40D3-ACA8-605CF4B5FB52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4A105-C120-4703-B659-ECEF18841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5A50C-E954-433A-9CAA-0D9EA0CDBB58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EF7FE-EE12-49EB-9D9E-35F5A1FE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225F1-3800-47AC-8307-E32C17926DEB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F8632-9E5A-4F35-B063-6C641BD69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A5657-7F17-423A-BD43-61BC65130938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BF28-6AC5-4CE5-A59F-EDAC559A4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8B0AC-E6DE-4460-9455-0928E4FEDE53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B9677-1C0E-423D-B53E-36F29BC5A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52D56-C72F-40AE-8891-3A54625BEE9B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E51A2-ADFB-48CC-BBB8-0D0D5CB2C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D9049-F95F-4C4B-BC6F-342676EE11C2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39011-CD11-4DBE-B5BB-65FAC1EB5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BEAA5-130D-4383-A7A4-36ECB56E5D91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A561A-BD33-4083-AD30-343703F0C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F7B26-E679-40B4-93FC-1EE06051587A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5FFBF-9FE3-4CEE-9564-7975E0AF0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252FC-937E-4380-8FE1-C5881F854577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5EF23-1643-48AF-A3CF-2A664648F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DC971-667E-4FE2-AD21-3674574BCD93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8871-4B0A-4EB8-8AF1-D55F09A83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EDFFA2-288F-46D7-B994-3F4338BEEA41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B9057B-B3DF-4F3F-87F1-4053D2866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vesbiz.ru/pravo/zakon-ob-obrazovanii-rf.html" TargetMode="External"/><Relationship Id="rId3" Type="http://schemas.openxmlformats.org/officeDocument/2006/relationships/hyperlink" Target="http://docs.cntd.ru/document/902389617" TargetMode="External"/><Relationship Id="rId7" Type="http://schemas.openxmlformats.org/officeDocument/2006/relationships/hyperlink" Target="http://zakonobobrazovanii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akon-ob-obrazovanii.ru/" TargetMode="External"/><Relationship Id="rId5" Type="http://schemas.openxmlformats.org/officeDocument/2006/relationships/hyperlink" Target="https://dogovor-urist.ru/&#1079;&#1072;&#1082;&#1086;&#1085;&#1099;/&#1079;&#1072;&#1082;&#1086;&#1085;_&#1086;&#1073;_&#1086;&#1073;&#1088;&#1072;&#1079;&#1086;&#1074;&#1072;&#1085;&#1080;&#1080;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yurface.ru/zakon/ob-obrazovanii-v-rf/" TargetMode="External"/><Relationship Id="rId9" Type="http://schemas.openxmlformats.org/officeDocument/2006/relationships/hyperlink" Target="http://waytop.ru/zakon_ob_obrazovanii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250" y="215900"/>
            <a:ext cx="8686800" cy="6438900"/>
          </a:xfrm>
          <a:prstGeom prst="rect">
            <a:avLst/>
          </a:prstGeom>
          <a:solidFill>
            <a:schemeClr val="bg1">
              <a:alpha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3"/>
          <a:srcRect t="14008" b="16776"/>
          <a:stretch>
            <a:fillRect/>
          </a:stretch>
        </p:blipFill>
        <p:spPr bwMode="auto">
          <a:xfrm>
            <a:off x="1647825" y="971550"/>
            <a:ext cx="58483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0" y="2073275"/>
            <a:ext cx="91440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005EA4"/>
                </a:solidFill>
              </a:rPr>
              <a:t>«ОБ ОБРАЗОВАНИИ</a:t>
            </a:r>
          </a:p>
          <a:p>
            <a:pPr algn="ctr"/>
            <a:r>
              <a:rPr lang="ru-RU" sz="4800" b="1">
                <a:solidFill>
                  <a:srgbClr val="005EA4"/>
                </a:solidFill>
              </a:rPr>
              <a:t>В РОССИЙСКОЙ ФЕДЕРАЦИИ»</a:t>
            </a:r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0" y="1616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5EA4"/>
                </a:solidFill>
              </a:rPr>
              <a:t>ФЕДЕРАЛЬНЫЙ ЗАКОН ОТ 29.12.2012 № 273-ФЗ</a:t>
            </a:r>
          </a:p>
        </p:txBody>
      </p:sp>
      <p:sp>
        <p:nvSpPr>
          <p:cNvPr id="13318" name="TextBox 4"/>
          <p:cNvSpPr txBox="1">
            <a:spLocks noChangeArrowheads="1"/>
          </p:cNvSpPr>
          <p:nvPr/>
        </p:nvSpPr>
        <p:spPr bwMode="auto">
          <a:xfrm>
            <a:off x="0" y="436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5EA4"/>
                </a:solidFill>
              </a:rPr>
              <a:t>ПОСЛЕДНЯЯ РЕДАКЦИЯ И ИЗМЕНЕНИЯ НА 2017 ГОД</a:t>
            </a:r>
          </a:p>
        </p:txBody>
      </p:sp>
      <p:sp>
        <p:nvSpPr>
          <p:cNvPr id="13319" name="TextBox 6"/>
          <p:cNvSpPr txBox="1">
            <a:spLocks noChangeArrowheads="1"/>
          </p:cNvSpPr>
          <p:nvPr/>
        </p:nvSpPr>
        <p:spPr bwMode="auto">
          <a:xfrm>
            <a:off x="222250" y="4864100"/>
            <a:ext cx="86868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/>
              <a:t>Автор: </a:t>
            </a:r>
            <a:r>
              <a:rPr lang="ru-RU" sz="1400" b="1">
                <a:solidFill>
                  <a:srgbClr val="000000"/>
                </a:solidFill>
              </a:rPr>
              <a:t>Модлина Татьяна Александровна, </a:t>
            </a:r>
            <a:r>
              <a:rPr lang="ru-RU" sz="1400" b="1"/>
              <a:t>МБОУ «ООШ № 8» г. Губкина Белгородской области</a:t>
            </a:r>
          </a:p>
          <a:p>
            <a:pPr algn="ctr"/>
            <a:endParaRPr lang="ru-RU" sz="1400" b="1"/>
          </a:p>
          <a:p>
            <a:pPr algn="ctr"/>
            <a:endParaRPr lang="ru-RU" sz="1400" b="1"/>
          </a:p>
          <a:p>
            <a:pPr algn="ctr"/>
            <a:endParaRPr lang="ru-RU" sz="1400" b="1"/>
          </a:p>
          <a:p>
            <a:pPr algn="ctr"/>
            <a:endParaRPr lang="ru-RU" sz="1400" b="1"/>
          </a:p>
          <a:p>
            <a:pPr algn="ctr"/>
            <a:endParaRPr lang="ru-RU" sz="1400" b="1"/>
          </a:p>
          <a:p>
            <a:pPr algn="ctr"/>
            <a:r>
              <a:rPr lang="ru-RU" sz="2000" b="1"/>
              <a:t>2017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04775" y="1087438"/>
            <a:ext cx="8901113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Основания для начала и завершения образовательных отношений.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статьях этого раздела описываются требования к соглашению об образовании, итоговой и промежуточной аттестации.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 startAt="5"/>
              <a:defRPr/>
            </a:pPr>
            <a:r>
              <a:rPr lang="ru-RU" sz="2000" b="1" dirty="0">
                <a:solidFill>
                  <a:srgbClr val="28659C"/>
                </a:solidFill>
              </a:rPr>
              <a:t>Виды образования. </a:t>
            </a:r>
            <a:r>
              <a:rPr lang="ru-RU" sz="2000" b="1" dirty="0"/>
              <a:t>Тема проходит через главы с 7 по 10. Здесь подробно описываются отличительные особенности общего образования, дополнительного и профессионального. Отдельно идет профессиональное обучение, цель которого – углубление познаний в области уже освоенной профессии.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 startAt="5"/>
              <a:defRPr/>
            </a:pPr>
            <a:r>
              <a:rPr lang="ru-RU" sz="2000" b="1" dirty="0">
                <a:solidFill>
                  <a:srgbClr val="28659C"/>
                </a:solidFill>
              </a:rPr>
              <a:t>Особенности реализации. </a:t>
            </a:r>
            <a:r>
              <a:rPr lang="ru-RU" sz="2000" b="1" dirty="0"/>
              <a:t>11 глава посвящена вопросам, связанным с обучением инвалидов первой, второй и третьей групп, детей без российского гражданства или учеников с выдающимися способностями.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 startAt="7"/>
              <a:defRPr/>
            </a:pPr>
            <a:r>
              <a:rPr lang="ru-RU" sz="2000" b="1" dirty="0">
                <a:solidFill>
                  <a:srgbClr val="28659C"/>
                </a:solidFill>
              </a:rPr>
              <a:t>Вопросы управления.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12 глава раскрывает, каким образом государство контролирует сферу образования и процесс соблюдения нормативных актов.</a:t>
            </a:r>
            <a:endParaRPr lang="ru-RU" sz="2000" b="1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ОСНОВНЫЕ ПУНКТЫ ЗАКОНА</a:t>
            </a:r>
          </a:p>
        </p:txBody>
      </p:sp>
      <p:pic>
        <p:nvPicPr>
          <p:cNvPr id="2253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2363" y="3368675"/>
            <a:ext cx="4360862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775" y="869950"/>
            <a:ext cx="8901113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8"/>
              <a:defRPr/>
            </a:pPr>
            <a:r>
              <a:rPr lang="ru-RU" sz="2000" b="1" dirty="0">
                <a:solidFill>
                  <a:srgbClr val="28659C"/>
                </a:solidFill>
              </a:rPr>
              <a:t>Экономическая составляющая. </a:t>
            </a:r>
            <a:r>
              <a:rPr lang="ru-RU" sz="2000" b="1" dirty="0">
                <a:solidFill>
                  <a:srgbClr val="000000"/>
                </a:solidFill>
              </a:rPr>
              <a:t>В главе 13 описываются подробности приема на бюджетные места и порядок получения образования при оплате своими средствами.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 startAt="9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Сотрудничество с другими государствами в сфере образования. </a:t>
            </a:r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Этот вопрос обсуждается в главе 14.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конце оговаривается, каким образом федеральный закон об образовании вступает в силу.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2363" y="6211888"/>
            <a:ext cx="4360862" cy="3683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Школьница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ОСНОВНЫЕ ПУНКТЫ ЗАКОНА</a:t>
            </a:r>
          </a:p>
        </p:txBody>
      </p:sp>
      <p:pic>
        <p:nvPicPr>
          <p:cNvPr id="2355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ый треугольник 11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04775" y="879475"/>
            <a:ext cx="888365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В пределах установленных стандартов, начальное образование остается </a:t>
            </a:r>
            <a:r>
              <a:rPr lang="ru-RU" sz="2000" b="1">
                <a:solidFill>
                  <a:srgbClr val="28659C"/>
                </a:solidFill>
              </a:rPr>
              <a:t>бесплатным</a:t>
            </a:r>
            <a:r>
              <a:rPr lang="ru-RU" sz="2000" b="1"/>
              <a:t>. На обучение в школе средства выделяются из бюджета. Замена его коммерческими услугами не допускается.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Государство обязуется систематически проводить </a:t>
            </a:r>
            <a:r>
              <a:rPr lang="ru-RU" sz="2000" b="1">
                <a:solidFill>
                  <a:srgbClr val="28659C"/>
                </a:solidFill>
              </a:rPr>
              <a:t>мониторинг</a:t>
            </a:r>
            <a:r>
              <a:rPr lang="ru-RU" sz="2000" b="1"/>
              <a:t> высших учебных заведений, в том числе коммерческих.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Результаты </a:t>
            </a:r>
            <a:r>
              <a:rPr lang="ru-RU" sz="2000" b="1">
                <a:solidFill>
                  <a:srgbClr val="28659C"/>
                </a:solidFill>
              </a:rPr>
              <a:t>ЕГЭ</a:t>
            </a:r>
            <a:r>
              <a:rPr lang="ru-RU" sz="2000" b="1"/>
              <a:t> будут действительны только на протяжении пяти лет.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Вузы оставляют 10-процентную </a:t>
            </a:r>
            <a:r>
              <a:rPr lang="ru-RU" sz="2000" b="1">
                <a:solidFill>
                  <a:srgbClr val="28659C"/>
                </a:solidFill>
              </a:rPr>
              <a:t>квоту</a:t>
            </a:r>
            <a:r>
              <a:rPr lang="ru-RU" sz="2000" b="1"/>
              <a:t> для студентов с ограниченными физическими возможностями.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Для </a:t>
            </a:r>
            <a:r>
              <a:rPr lang="ru-RU" sz="2000" b="1">
                <a:solidFill>
                  <a:srgbClr val="28659C"/>
                </a:solidFill>
              </a:rPr>
              <a:t>льготников</a:t>
            </a:r>
            <a:r>
              <a:rPr lang="ru-RU" sz="2000" b="1"/>
              <a:t> предусмотрено бесплатное подготовительное обучение.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Касательно </a:t>
            </a:r>
            <a:r>
              <a:rPr lang="ru-RU" sz="2000" b="1">
                <a:solidFill>
                  <a:srgbClr val="28659C"/>
                </a:solidFill>
              </a:rPr>
              <a:t>дошкольного</a:t>
            </a:r>
            <a:r>
              <a:rPr lang="ru-RU" sz="2000" b="1"/>
              <a:t> образования в РФ, оно наделяется статусом начального образования первой ступени.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 startAt="7"/>
            </a:pPr>
            <a:r>
              <a:rPr lang="ru-RU" sz="2000" b="1">
                <a:solidFill>
                  <a:srgbClr val="000000"/>
                </a:solidFill>
              </a:rPr>
              <a:t>Прием детей </a:t>
            </a:r>
            <a:r>
              <a:rPr lang="ru-RU" sz="2000" b="1">
                <a:solidFill>
                  <a:srgbClr val="28659C"/>
                </a:solidFill>
              </a:rPr>
              <a:t>в первый класс</a:t>
            </a:r>
            <a:r>
              <a:rPr lang="ru-RU" sz="2000" b="1">
                <a:solidFill>
                  <a:srgbClr val="000000"/>
                </a:solidFill>
              </a:rPr>
              <a:t> контролируется местным самоуправлением. Если ребенку не хватило места в школе, власти обязуются находить подходящую </a:t>
            </a:r>
            <a:r>
              <a:rPr lang="ru-RU" sz="2000" b="1">
                <a:solidFill>
                  <a:srgbClr val="28659C"/>
                </a:solidFill>
              </a:rPr>
              <a:t>альтернативу</a:t>
            </a:r>
            <a:r>
              <a:rPr lang="ru-RU" sz="2000" b="1">
                <a:solidFill>
                  <a:srgbClr val="000000"/>
                </a:solidFill>
              </a:rPr>
              <a:t>.</a:t>
            </a:r>
            <a:endParaRPr lang="ru-RU" sz="2000" b="1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БАЗОВЫЕ ПРИНЦИПЫ ЗАКОНА</a:t>
            </a:r>
          </a:p>
        </p:txBody>
      </p:sp>
      <p:pic>
        <p:nvPicPr>
          <p:cNvPr id="2458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04775" y="768350"/>
            <a:ext cx="888365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 startAt="8"/>
            </a:pPr>
            <a:r>
              <a:rPr lang="ru-RU" sz="2000" b="1"/>
              <a:t>Законодательным актом вводится </a:t>
            </a:r>
            <a:r>
              <a:rPr lang="ru-RU" sz="2000" b="1">
                <a:solidFill>
                  <a:srgbClr val="28659C"/>
                </a:solidFill>
              </a:rPr>
              <a:t>индивидуальный подход</a:t>
            </a:r>
            <a:r>
              <a:rPr lang="ru-RU" sz="2000" b="1"/>
              <a:t> к обучению. Преподавателю потребуется выявить, что дается ребенку легче, и помочь ему развить эти способности.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 startAt="8"/>
            </a:pPr>
            <a:r>
              <a:rPr lang="ru-RU" sz="2000" b="1"/>
              <a:t>На </a:t>
            </a:r>
            <a:r>
              <a:rPr lang="ru-RU" sz="2000" b="1">
                <a:solidFill>
                  <a:srgbClr val="28659C"/>
                </a:solidFill>
              </a:rPr>
              <a:t>среднее образование</a:t>
            </a:r>
            <a:r>
              <a:rPr lang="ru-RU" sz="2000" b="1"/>
              <a:t> теперь смотрят как на подготовительный этап перед поступлением в вуз.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 startAt="8"/>
            </a:pPr>
            <a:r>
              <a:rPr lang="ru-RU" sz="2000" b="1"/>
              <a:t>В </a:t>
            </a:r>
            <a:r>
              <a:rPr lang="ru-RU" sz="2000" b="1">
                <a:solidFill>
                  <a:srgbClr val="28659C"/>
                </a:solidFill>
              </a:rPr>
              <a:t>ВУЗах</a:t>
            </a:r>
            <a:r>
              <a:rPr lang="ru-RU" sz="2000" b="1"/>
              <a:t>, в зависимости от продолжительности обучения и уровня освоения курса, студентам могут присваиваться степени бакалавра, специалиста, магистра.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27038" y="142875"/>
            <a:ext cx="8586787" cy="51593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БАЗОВЫЕ ПРИНЦИПЫ ЗАКОНА</a:t>
            </a:r>
          </a:p>
        </p:txBody>
      </p:sp>
      <p:pic>
        <p:nvPicPr>
          <p:cNvPr id="2560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  <p:pic>
        <p:nvPicPr>
          <p:cNvPr id="25608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2350" y="3541713"/>
            <a:ext cx="4548188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292350" y="6283325"/>
            <a:ext cx="4548188" cy="3683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Старшеклассники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779463"/>
            <a:ext cx="8883650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Преподаватели проходят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переподготовку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один раз за три года.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Преподавателям обеспечиваются удлиненные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отпуска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и возможность уходить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пенсию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ранее установленного законодательством возраста.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Закон «Об образовании в РФ»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регламентирует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отношения между сторонами в сфере образовательных отношений. Содержание статей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соответствует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Конституции.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27038" y="142875"/>
            <a:ext cx="8586787" cy="51593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БАЗОВЫЕ ПРИНЦИПЫ ЗАКОНА</a:t>
            </a:r>
          </a:p>
        </p:txBody>
      </p:sp>
      <p:pic>
        <p:nvPicPr>
          <p:cNvPr id="2662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43075" y="6318250"/>
            <a:ext cx="5657850" cy="3683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На семинаре учителей начальных классов</a:t>
            </a:r>
          </a:p>
        </p:txBody>
      </p:sp>
      <p:pic>
        <p:nvPicPr>
          <p:cNvPr id="2663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3232150"/>
            <a:ext cx="56578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1150938"/>
            <a:ext cx="8901113" cy="5170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нововведения: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Теперь дошкольные учебные заведения считаются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частью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системы образования. Отличие лишь в том, что учащимся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нужно сдавать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тесты и экзамены после завершения курса.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За дошкольное образование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взимается плата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Однако присмотр за детьми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оплачивается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Экзамены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9 класса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проводятся также строго, как и после 11 – только здесь применяются другие бланки.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поступления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в ВУЗ обязательно предоставить результаты сдачи ЕГЭ.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Учителю присваивается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педагогического работника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 которому предоставляют определенные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льготы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Среди них – возможность получать раз в десять лет годовой отпуск.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Новый закон «Об образовании в РФ»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ДАЕТ ОТВЕТЫ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практически на все вопросы, связанные с образовательной сферой.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ПОДРОБНЕЕ О НОВОВВЕДЕНИЯХ</a:t>
            </a:r>
          </a:p>
        </p:txBody>
      </p:sp>
      <p:pic>
        <p:nvPicPr>
          <p:cNvPr id="2765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ый треугольник 14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04775" y="919163"/>
            <a:ext cx="8901113" cy="570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ru-RU" sz="2000" b="1" dirty="0"/>
              <a:t>Как уже отмечалось, в согласии с последней редакцией, дошкольные образовательные учреждения признаны </a:t>
            </a:r>
            <a:r>
              <a:rPr lang="ru-RU" sz="2000" b="1" dirty="0">
                <a:solidFill>
                  <a:srgbClr val="28659C"/>
                </a:solidFill>
              </a:rPr>
              <a:t>частью</a:t>
            </a:r>
            <a:r>
              <a:rPr lang="ru-RU" sz="2000" b="1" dirty="0"/>
              <a:t> образовательной системы.</a:t>
            </a:r>
          </a:p>
          <a:p>
            <a:pPr>
              <a:spcBef>
                <a:spcPts val="600"/>
              </a:spcBef>
              <a:defRPr/>
            </a:pPr>
            <a:r>
              <a:rPr lang="ru-RU" sz="2000" b="1" dirty="0">
                <a:solidFill>
                  <a:srgbClr val="28659C"/>
                </a:solidFill>
              </a:rPr>
              <a:t>Льготы</a:t>
            </a:r>
            <a:r>
              <a:rPr lang="ru-RU" sz="2000" b="1" dirty="0"/>
              <a:t> по оплате были сохранены. В некоторых случаях родители </a:t>
            </a:r>
            <a:r>
              <a:rPr lang="ru-RU" sz="2000" b="1" dirty="0">
                <a:solidFill>
                  <a:srgbClr val="28659C"/>
                </a:solidFill>
              </a:rPr>
              <a:t>полностью</a:t>
            </a:r>
            <a:r>
              <a:rPr lang="ru-RU" sz="2000" b="1" dirty="0"/>
              <a:t> освобождаются от внесения платы за посещение их ребенком детского сада.</a:t>
            </a:r>
          </a:p>
          <a:p>
            <a:pPr>
              <a:spcBef>
                <a:spcPts val="600"/>
              </a:spcBef>
              <a:defRPr/>
            </a:pPr>
            <a:r>
              <a:rPr lang="ru-RU" sz="2000" b="1" dirty="0"/>
              <a:t>В целом, </a:t>
            </a:r>
            <a:r>
              <a:rPr lang="ru-RU" sz="2000" b="1" dirty="0">
                <a:solidFill>
                  <a:srgbClr val="28659C"/>
                </a:solidFill>
              </a:rPr>
              <a:t>расходы</a:t>
            </a:r>
            <a:r>
              <a:rPr lang="ru-RU" sz="2000" b="1" dirty="0"/>
              <a:t> выросли не более чем на 5%.</a:t>
            </a:r>
          </a:p>
          <a:p>
            <a:pPr>
              <a:spcBef>
                <a:spcPts val="600"/>
              </a:spcBef>
              <a:defRPr/>
            </a:pPr>
            <a:r>
              <a:rPr lang="ru-RU" sz="2000" b="1" i="1" dirty="0">
                <a:solidFill>
                  <a:srgbClr val="28659C"/>
                </a:solidFill>
              </a:rPr>
              <a:t>Важно: в новом законе «Об образовании в РФ» четко прописано, какие затраты можно включать в плату за посещение дошкольного образовательного учреждения, а какие нет.</a:t>
            </a:r>
          </a:p>
          <a:p>
            <a:pPr>
              <a:spcBef>
                <a:spcPts val="600"/>
              </a:spcBef>
              <a:defRPr/>
            </a:pPr>
            <a:r>
              <a:rPr lang="ru-RU" sz="2000" b="1" dirty="0"/>
              <a:t>Если родителям сотрудники ДОУ будут выставлять слишком большие счета на оплату, им придется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обосновать</a:t>
            </a:r>
            <a:r>
              <a:rPr lang="ru-RU" sz="2000" b="1" dirty="0"/>
              <a:t> повышение стоимости.</a:t>
            </a:r>
          </a:p>
          <a:p>
            <a:pPr>
              <a:spcBef>
                <a:spcPts val="600"/>
              </a:spcBef>
              <a:defRPr/>
            </a:pPr>
            <a:r>
              <a:rPr lang="ru-RU" sz="2000" b="1" dirty="0"/>
              <a:t>Согласно федеральному закону «Об образовании», их </a:t>
            </a:r>
            <a:r>
              <a:rPr lang="ru-RU" sz="2000" b="1" dirty="0">
                <a:solidFill>
                  <a:srgbClr val="28659C"/>
                </a:solidFill>
              </a:rPr>
              <a:t>финансирование</a:t>
            </a:r>
            <a:r>
              <a:rPr lang="ru-RU" sz="2000" b="1" dirty="0"/>
              <a:t> из бюджета не было уменьшено. Поэтому основания для повышения оплаты должны быть достаточно </a:t>
            </a:r>
            <a:r>
              <a:rPr lang="ru-RU" sz="2000" b="1" dirty="0">
                <a:solidFill>
                  <a:srgbClr val="28659C"/>
                </a:solidFill>
              </a:rPr>
              <a:t>весомыми</a:t>
            </a:r>
            <a:r>
              <a:rPr lang="ru-RU" sz="2000" b="1" dirty="0"/>
              <a:t>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СТАТУС ДЕТСКИХ САДОВ</a:t>
            </a:r>
          </a:p>
        </p:txBody>
      </p:sp>
      <p:pic>
        <p:nvPicPr>
          <p:cNvPr id="2867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771525"/>
            <a:ext cx="8883650" cy="309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Теперь ясно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разграничены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роли детских садов и школ: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детский сад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помогает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ребенку адаптироваться к новому коллективу, развить желание узнавать что-то новое, раскрыть задатки;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начальная школа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призвана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развить основные навыки письма и счета.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 новому закону о дошкольном образовании в РФ в детских садах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проводится итоговая аттестация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Соответствие стандартам должно волновать не малышей, а родителей и преподавателей.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775" y="6261100"/>
            <a:ext cx="3600450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На занятии в детском садике</a:t>
            </a:r>
          </a:p>
        </p:txBody>
      </p:sp>
      <p:pic>
        <p:nvPicPr>
          <p:cNvPr id="29700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983038"/>
            <a:ext cx="3600450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СТАТУС ДЕТСКИХ САДОВ</a:t>
            </a:r>
          </a:p>
        </p:txBody>
      </p:sp>
      <p:pic>
        <p:nvPicPr>
          <p:cNvPr id="29702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ый треугольник 13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1011238"/>
            <a:ext cx="8883650" cy="547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 основании нового закона «Об образовании в РФ», государство вводит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индивидуальный подход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Это значит, что, если учащийся не может регулярно посещать школу, ему можно разработать индивидуальный график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ПОСЕЩЕНИЯ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занятий.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Такой график разрабатывается для следующих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учеников: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переходящих в другую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школу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 если текущий материал в новом классе уже был изучен в предыдущем;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серьезно занимающихся каким-либо видом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спорта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и часто отсутствующих ввиду участия в соревнованиях;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занимающихся в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музыкальной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школе и отсутствующих во время гастролей;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имеющих проблемы со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здоровьем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 которые не позволяют регулярно посещать занятия в школе.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Новый закон предусматривает возможность создать индивидуальный график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для учащихся.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ИНДИВИДУАЛЬНЫЙ ПОДХОД</a:t>
            </a:r>
          </a:p>
        </p:txBody>
      </p:sp>
      <p:pic>
        <p:nvPicPr>
          <p:cNvPr id="3072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1150938"/>
            <a:ext cx="8901113" cy="5170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Закон «Об образовании в РФ» стирает различие между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школами, лицеями и гимназиями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Теперь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 всем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образовательным учреждениям будет применяться название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«школа»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Понятия «лицей» и «гимназия»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утрачивают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свой смысл, они будут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отражены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только в официальном названии.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Различия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состояли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в нижеуказанных характеристиках: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лицеи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обладают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определенной специализацией, поэтому там работают преподаватели высокой квалификации, имеются соответствующие лаборатории и учебные материалы;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школы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уполномочены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реализовывать специальные учебные программы.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Со вступления в силу этого законодательного акта,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школы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имеют в своем распоряжении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полный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перечень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образовательных программ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ЛИЦЕЙ ИЛИ ШКОЛА</a:t>
            </a:r>
          </a:p>
        </p:txBody>
      </p:sp>
      <p:pic>
        <p:nvPicPr>
          <p:cNvPr id="3174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СОДЕРЖАНИЕ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085975" y="890588"/>
            <a:ext cx="621982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b="1"/>
              <a:t>ЦЕЛЬ РАБОТЫ</a:t>
            </a:r>
          </a:p>
          <a:p>
            <a:pPr>
              <a:spcBef>
                <a:spcPts val="600"/>
              </a:spcBef>
            </a:pPr>
            <a:r>
              <a:rPr lang="ru-RU" sz="2000" b="1"/>
              <a:t>ЗАКОН № 273-ФЗ</a:t>
            </a:r>
          </a:p>
          <a:p>
            <a:pPr>
              <a:spcBef>
                <a:spcPts val="600"/>
              </a:spcBef>
            </a:pPr>
            <a:r>
              <a:rPr lang="ru-RU" sz="2000" b="1"/>
              <a:t>ЧТО РАССМАТРИВАЕТСЯ В ЗАКОНЕ</a:t>
            </a:r>
          </a:p>
          <a:p>
            <a:pPr>
              <a:spcBef>
                <a:spcPts val="600"/>
              </a:spcBef>
            </a:pPr>
            <a:r>
              <a:rPr lang="ru-RU" sz="2000" b="1"/>
              <a:t>ПОЧЕМУ НАДО ОЗНАКОМИТЬСЯ С ЗАКОНОМ</a:t>
            </a:r>
          </a:p>
          <a:p>
            <a:pPr>
              <a:spcBef>
                <a:spcPts val="600"/>
              </a:spcBef>
            </a:pPr>
            <a:r>
              <a:rPr lang="ru-RU" sz="2000" b="1"/>
              <a:t>ОСНОВНЫЕ ПУНКТЫ ЗАКОНА</a:t>
            </a:r>
          </a:p>
          <a:p>
            <a:pPr>
              <a:spcBef>
                <a:spcPts val="600"/>
              </a:spcBef>
            </a:pPr>
            <a:r>
              <a:rPr lang="ru-RU" sz="2000" b="1"/>
              <a:t>БАЗОВЫЕ ПРИНЦИПЫ ЗАКОНА</a:t>
            </a:r>
          </a:p>
          <a:p>
            <a:pPr>
              <a:spcBef>
                <a:spcPts val="600"/>
              </a:spcBef>
            </a:pPr>
            <a:r>
              <a:rPr lang="ru-RU" sz="2000" b="1"/>
              <a:t>ПОДРОБНЕЕ О НОВОВВЕДЕНИЯХ</a:t>
            </a:r>
          </a:p>
          <a:p>
            <a:pPr>
              <a:spcBef>
                <a:spcPts val="600"/>
              </a:spcBef>
            </a:pPr>
            <a:r>
              <a:rPr lang="ru-RU" sz="2000" b="1"/>
              <a:t>СТАТУС ДЕТСКИХ САДОВ</a:t>
            </a:r>
          </a:p>
          <a:p>
            <a:pPr>
              <a:spcBef>
                <a:spcPts val="600"/>
              </a:spcBef>
            </a:pPr>
            <a:r>
              <a:rPr lang="ru-RU" sz="2000" b="1"/>
              <a:t>ИНДИВИДУАЛЬНЫЙ ПОДХОД</a:t>
            </a:r>
          </a:p>
          <a:p>
            <a:pPr>
              <a:spcBef>
                <a:spcPts val="600"/>
              </a:spcBef>
            </a:pPr>
            <a:r>
              <a:rPr lang="ru-RU" sz="2000" b="1"/>
              <a:t>ЛИЦЕЙ ИЛИ ШКОЛА</a:t>
            </a:r>
          </a:p>
          <a:p>
            <a:pPr>
              <a:spcBef>
                <a:spcPts val="600"/>
              </a:spcBef>
            </a:pPr>
            <a:r>
              <a:rPr lang="ru-RU" sz="2000" b="1"/>
              <a:t>ПОПРАВКИ НА 2016-2017 УЧЕБНЫЙ ГОД</a:t>
            </a:r>
          </a:p>
          <a:p>
            <a:pPr>
              <a:spcBef>
                <a:spcPts val="600"/>
              </a:spcBef>
            </a:pPr>
            <a:r>
              <a:rPr lang="ru-RU" sz="2000" b="1"/>
              <a:t>ПОПРАВКИ: КРЫМ И СЕВАСТОПОЛЬ</a:t>
            </a:r>
          </a:p>
          <a:p>
            <a:pPr>
              <a:spcBef>
                <a:spcPts val="600"/>
              </a:spcBef>
            </a:pPr>
            <a:r>
              <a:rPr lang="ru-RU" sz="2000" b="1"/>
              <a:t>КОНТРОЛЬНЫЕ ВОПРОСЫ</a:t>
            </a:r>
          </a:p>
          <a:p>
            <a:pPr>
              <a:spcBef>
                <a:spcPts val="600"/>
              </a:spcBef>
            </a:pPr>
            <a:r>
              <a:rPr lang="ru-RU" sz="2000" b="1"/>
              <a:t>БИБЛИОГРАФИЧЕСКИЙ СПИСОК</a:t>
            </a:r>
          </a:p>
          <a:p>
            <a:pPr>
              <a:spcBef>
                <a:spcPts val="600"/>
              </a:spcBef>
            </a:pPr>
            <a:r>
              <a:rPr lang="ru-RU" sz="2000" b="1"/>
              <a:t>МЕТОДИЧЕСКИЕ РЕКОМЕНДАЦИИ</a:t>
            </a:r>
          </a:p>
        </p:txBody>
      </p:sp>
      <p:pic>
        <p:nvPicPr>
          <p:cNvPr id="1434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ый треугольник 6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104775" y="1127125"/>
            <a:ext cx="88836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b="1"/>
              <a:t>По мнению экспертов, этот пункт может стать причиной </a:t>
            </a:r>
            <a:r>
              <a:rPr lang="ru-RU" sz="2000" b="1">
                <a:solidFill>
                  <a:srgbClr val="28659C"/>
                </a:solidFill>
              </a:rPr>
              <a:t>затруднений</a:t>
            </a:r>
            <a:r>
              <a:rPr lang="ru-RU" sz="2000" b="1"/>
              <a:t>. В отличие от лицеев и гимназий, преподаватели в обычной школе не подготовлены к тому, чтобы предоставлять специализированное образование.</a:t>
            </a:r>
          </a:p>
          <a:p>
            <a:pPr>
              <a:spcBef>
                <a:spcPts val="600"/>
              </a:spcBef>
            </a:pPr>
            <a:r>
              <a:rPr lang="ru-RU" sz="2000" b="1"/>
              <a:t>Вместе с тем трудно однозначно </a:t>
            </a:r>
            <a:r>
              <a:rPr lang="ru-RU" sz="2000" b="1">
                <a:solidFill>
                  <a:srgbClr val="28659C"/>
                </a:solidFill>
              </a:rPr>
              <a:t>судить</a:t>
            </a:r>
            <a:r>
              <a:rPr lang="ru-RU" sz="2000" b="1"/>
              <a:t> о целесообразности такого нововведения. Ключевая задача при издании этого закона – качественно изменить подход к процессу образования.</a:t>
            </a:r>
          </a:p>
          <a:p>
            <a:pPr>
              <a:spcBef>
                <a:spcPts val="600"/>
              </a:spcBef>
            </a:pPr>
            <a:r>
              <a:rPr lang="ru-RU" sz="2000" b="1"/>
              <a:t>Теперь от преподавателя требуется не просто передать знания и помочь развить базовые навыки. Можно сказать, что по новому закону </a:t>
            </a:r>
            <a:r>
              <a:rPr lang="ru-RU" sz="2000" b="1">
                <a:solidFill>
                  <a:srgbClr val="28659C"/>
                </a:solidFill>
              </a:rPr>
              <a:t>цель педагога</a:t>
            </a:r>
            <a:r>
              <a:rPr lang="ru-RU" sz="2000" b="1"/>
              <a:t> – научить приобретать знания и развивать навыки самостоятельно. Невозможно сразу же в корне изменить свой подход. Но к этому стоит стремиться.</a:t>
            </a:r>
          </a:p>
          <a:p>
            <a:pPr>
              <a:spcBef>
                <a:spcPts val="600"/>
              </a:spcBef>
            </a:pPr>
            <a:r>
              <a:rPr lang="ru-RU" sz="2000" b="1" i="1">
                <a:solidFill>
                  <a:srgbClr val="28659C"/>
                </a:solidFill>
              </a:rPr>
              <a:t>ВАЖНО: новый закон поддерживает гуманизм в сфере образования. В первую очередь обращается внимание на права человека и воспитание свободной, трудолюбивой и разносторонней личности.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ЛИЦЕЙ ИЛИ ШКОЛА</a:t>
            </a:r>
          </a:p>
        </p:txBody>
      </p:sp>
      <p:pic>
        <p:nvPicPr>
          <p:cNvPr id="3277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754063"/>
            <a:ext cx="8901113" cy="324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Некоторые из них вступили в силу с 1 сентября 2016 года, другие – с 1 января 2017. Далее они перечислены по порядку: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Получение стипендии.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Поправка на основании Федерального закона от 3 июля 2016 года № 312-ФЗ. Получать социальную стипендию смогут только студенты, которым такие выплаты назначены документально. В образовательную организацию нужно предъявить этот бланк. Стипендия назначается со дня поступления документа на один год. На выплаты смогут рассчитывать ординаторы, аспиранты, имеющие материальные затруднения, слушатели, ассистенты-стажеры.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ПОПРАВКИ НА 2016-2017 УЧЕБНЫЙ ГОД</a:t>
            </a:r>
          </a:p>
        </p:txBody>
      </p:sp>
      <p:pic>
        <p:nvPicPr>
          <p:cNvPr id="3379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54300" y="6373813"/>
            <a:ext cx="3835400" cy="3698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Социальная стипендия</a:t>
            </a:r>
          </a:p>
        </p:txBody>
      </p:sp>
      <p:pic>
        <p:nvPicPr>
          <p:cNvPr id="33801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54300" y="4073525"/>
            <a:ext cx="38354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746125"/>
            <a:ext cx="8883650" cy="332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 </a:t>
            </a:r>
            <a:r>
              <a:rPr lang="ru-RU" sz="2000" b="1" dirty="0" err="1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бакалавриата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b="1" dirty="0" err="1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специалитета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</a:t>
            </a:r>
            <a:r>
              <a:rPr lang="ru-RU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зафикси-рованы</a:t>
            </a:r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законом №306-ФЗ. На основании его, с 1 сентября года, идущего перед годом приема на обучение по вышеназванным программам, </a:t>
            </a:r>
            <a:r>
              <a:rPr lang="ru-RU" sz="2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Минобрнауки</a:t>
            </a:r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может менять список испытаний для поступления и корректировать прием на обучение.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поддержка.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2017 году надеяться на нее могут организации дополнительного образования не только муниципальные, но и частные.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Преподаватели будут обучаться оказанию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неотложной помощи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: освоят порядок действий и приобретут необходимые навыки.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ПОПРАВКИ НА 2016-2017 УЧЕБНЫЙ ГОД</a:t>
            </a:r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482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  <p:pic>
        <p:nvPicPr>
          <p:cNvPr id="34824" name="Рисунок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1263" y="4097338"/>
            <a:ext cx="418147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481263" y="6384925"/>
            <a:ext cx="4181475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Студенты на лекции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1600" y="3629025"/>
            <a:ext cx="386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775" y="779463"/>
            <a:ext cx="8883650" cy="2709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июле 2016 года были приняты законы № 307-ФЗ и № 308-ФЗ, которые затрагивают вопросы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правового регулирования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в связи с новыми субъектами РФ – Республики Крым и города Севастополя.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До 1 сентября 2018 года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остаются в силе лицензии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на образовательную деятельность для организаций Крыма.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Крымские абитуриенты смогут еще 2 года пользоваться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привилегиями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при поступлении в ВУЗ. Однако начиная с 2017 года, для них не будет оставляться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квота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41600" y="6224588"/>
            <a:ext cx="3860800" cy="3683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Гербы Севастополя и Крыма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ПОПРАВКИ: СЕВАСТОПОЛЬ И КРЫМ</a:t>
            </a:r>
          </a:p>
        </p:txBody>
      </p:sp>
      <p:sp>
        <p:nvSpPr>
          <p:cNvPr id="12" name="Прямоугольный треугольник 11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584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104775" y="1095375"/>
            <a:ext cx="88836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Зачем надо было менять Законодательство в сфере образования</a:t>
            </a:r>
            <a:r>
              <a:rPr lang="en-US" sz="2000" b="1"/>
              <a:t>?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Какова цель нового закона</a:t>
            </a:r>
            <a:r>
              <a:rPr lang="en-US" sz="2000" b="1"/>
              <a:t>?</a:t>
            </a:r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Как разграничены роли детских садов и школ</a:t>
            </a:r>
            <a:r>
              <a:rPr lang="en-US" sz="2000" b="1"/>
              <a:t>?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Останется ли общее образование бесплатным</a:t>
            </a:r>
            <a:r>
              <a:rPr lang="en-US" sz="2000" b="1"/>
              <a:t>?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Будет ли способствовать новый закон повышению статуса педагога</a:t>
            </a:r>
            <a:r>
              <a:rPr lang="en-US" sz="2000" b="1"/>
              <a:t>?</a:t>
            </a:r>
            <a:endParaRPr lang="ru-RU" sz="2000" b="1"/>
          </a:p>
        </p:txBody>
      </p:sp>
      <p:pic>
        <p:nvPicPr>
          <p:cNvPr id="36867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0" y="3829050"/>
            <a:ext cx="1905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КОНТРОЛЬНЫЕ ВОПРОСЫ</a:t>
            </a:r>
          </a:p>
        </p:txBody>
      </p:sp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6871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2"/>
          <p:cNvSpPr txBox="1">
            <a:spLocks noChangeArrowheads="1"/>
          </p:cNvSpPr>
          <p:nvPr/>
        </p:nvSpPr>
        <p:spPr bwMode="auto">
          <a:xfrm>
            <a:off x="104775" y="730250"/>
            <a:ext cx="8883650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Об образовании в Российской Федерации (с изменениями на 19 декабря 2016 года) (редакция, действующая с 1 января 2017 года) </a:t>
            </a:r>
            <a:r>
              <a:rPr lang="en-US" sz="2000" b="1"/>
              <a:t>//</a:t>
            </a:r>
            <a:r>
              <a:rPr lang="ru-RU" sz="2000" b="1"/>
              <a:t> Интернет-ресурс: </a:t>
            </a:r>
            <a:r>
              <a:rPr lang="en-US" sz="2000" b="1">
                <a:hlinkClick r:id="rId3"/>
              </a:rPr>
              <a:t>http://docs.cntd.ru/document/902389617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Закон «Об образовании в РФ»: Последняя редакция и изменения на 2017 год </a:t>
            </a:r>
            <a:r>
              <a:rPr lang="en-US" sz="2000" b="1"/>
              <a:t>// </a:t>
            </a:r>
            <a:r>
              <a:rPr lang="ru-RU" sz="2000" b="1"/>
              <a:t>Интернет-ресурс: </a:t>
            </a:r>
            <a:r>
              <a:rPr lang="en-US" sz="2000" b="1">
                <a:hlinkClick r:id="rId4"/>
              </a:rPr>
              <a:t>http://yurface.ru/zakon/ob-obrazovanii-v-rf/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Закон РФ "Об образовании" (273-ФЗ) 2017 </a:t>
            </a:r>
            <a:r>
              <a:rPr lang="en-US" sz="2000" b="1"/>
              <a:t>//</a:t>
            </a:r>
            <a:r>
              <a:rPr lang="ru-RU" sz="2000" b="1"/>
              <a:t> Интернет-ресурс: </a:t>
            </a:r>
            <a:r>
              <a:rPr lang="en-US" sz="2000" b="1">
                <a:hlinkClick r:id="rId5"/>
              </a:rPr>
              <a:t>https://dogovor-urist.ru/</a:t>
            </a:r>
            <a:r>
              <a:rPr lang="ru-RU" sz="2000" b="1">
                <a:hlinkClick r:id="rId5"/>
              </a:rPr>
              <a:t>законы/закон_об_образовании/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Федеральный закон "Об образовании в Российской Федерации" N 273-ФЗ от 29 декабря 2012 года с изменениями 2017-2016 года </a:t>
            </a:r>
            <a:r>
              <a:rPr lang="en-US" sz="2000" b="1"/>
              <a:t>//</a:t>
            </a:r>
            <a:r>
              <a:rPr lang="ru-RU" sz="2000" b="1"/>
              <a:t> Интернет-ресурс: </a:t>
            </a:r>
            <a:r>
              <a:rPr lang="en-US" sz="2000" b="1">
                <a:hlinkClick r:id="rId6"/>
              </a:rPr>
              <a:t>http://zakon-ob-obrazovanii.ru/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Закон «Об образовании в Российской Федерации» 2016 </a:t>
            </a:r>
            <a:r>
              <a:rPr lang="en-US" sz="2000" b="1"/>
              <a:t>// </a:t>
            </a:r>
            <a:r>
              <a:rPr lang="ru-RU" sz="2000" b="1"/>
              <a:t>Интернет-ресурс: </a:t>
            </a:r>
            <a:r>
              <a:rPr lang="ru-RU" sz="2000" b="1">
                <a:hlinkClick r:id="rId7"/>
              </a:rPr>
              <a:t>http://zakonobobrazovanii.ru/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Что нового в законе об образовании РФ: последняя редакция на 2017 год </a:t>
            </a:r>
            <a:r>
              <a:rPr lang="en-US" sz="2000" b="1"/>
              <a:t>// </a:t>
            </a:r>
            <a:r>
              <a:rPr lang="ru-RU" sz="2000" b="1"/>
              <a:t>Интернет-ресурс: </a:t>
            </a:r>
            <a:r>
              <a:rPr lang="ru-RU" sz="2000" b="1">
                <a:hlinkClick r:id="rId8"/>
              </a:rPr>
              <a:t>http://vesbiz.ru/pravo/zakon-ob-obrazovanii-rf.html</a:t>
            </a:r>
            <a:endParaRPr lang="ru-RU" sz="2000" b="1"/>
          </a:p>
          <a:p>
            <a:pPr marL="457200" indent="-457200">
              <a:spcBef>
                <a:spcPts val="600"/>
              </a:spcBef>
              <a:buFont typeface="Calibri Light" pitchFamily="34" charset="0"/>
              <a:buAutoNum type="arabicPeriod"/>
            </a:pPr>
            <a:r>
              <a:rPr lang="ru-RU" sz="2000" b="1"/>
              <a:t>Какие изменения внесены в закон об образовании в 2017 году </a:t>
            </a:r>
            <a:r>
              <a:rPr lang="en-US" sz="2000" b="1"/>
              <a:t>// </a:t>
            </a:r>
            <a:r>
              <a:rPr lang="ru-RU" sz="2000" b="1"/>
              <a:t>Интернет-ресурс: </a:t>
            </a:r>
            <a:r>
              <a:rPr lang="en-US" sz="2000" b="1">
                <a:hlinkClick r:id="rId9"/>
              </a:rPr>
              <a:t>http://waytop.ru/zakon_ob_obrazovanii.html</a:t>
            </a:r>
            <a:endParaRPr lang="ru-RU" sz="2000" b="1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БИБЛИОГРАФИЧЕСКИЙ СПИСОК</a:t>
            </a:r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7894" name="Рисунок 4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104775" y="1095375"/>
            <a:ext cx="8901113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ru-RU" sz="2000" b="1" dirty="0"/>
              <a:t>Закон «Об образовании в РФ» вносит немало </a:t>
            </a:r>
            <a:r>
              <a:rPr lang="ru-RU" sz="2000" b="1" dirty="0">
                <a:solidFill>
                  <a:srgbClr val="28659C"/>
                </a:solidFill>
              </a:rPr>
              <a:t>корректив</a:t>
            </a:r>
            <a:r>
              <a:rPr lang="ru-RU" sz="2000" b="1" dirty="0"/>
              <a:t> в систему обучения.</a:t>
            </a:r>
          </a:p>
          <a:p>
            <a:pPr>
              <a:spcBef>
                <a:spcPts val="600"/>
              </a:spcBef>
              <a:defRPr/>
            </a:pPr>
            <a:r>
              <a:rPr lang="ru-RU" sz="2000" b="1" dirty="0"/>
              <a:t>Необходимо: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/>
              <a:t>изучать </a:t>
            </a:r>
            <a:r>
              <a:rPr lang="ru-RU" sz="2000" b="1" dirty="0">
                <a:solidFill>
                  <a:srgbClr val="28659C"/>
                </a:solidFill>
              </a:rPr>
              <a:t>нормы</a:t>
            </a:r>
            <a:r>
              <a:rPr lang="ru-RU" sz="2000" b="1" dirty="0"/>
              <a:t> Федерального закона «Об образовании в Российской Федерации»;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/>
              <a:t>изучать </a:t>
            </a:r>
            <a:r>
              <a:rPr lang="ru-RU" sz="2000" b="1" dirty="0">
                <a:solidFill>
                  <a:srgbClr val="28659C"/>
                </a:solidFill>
              </a:rPr>
              <a:t>нормативные акты</a:t>
            </a:r>
            <a:r>
              <a:rPr lang="ru-RU" sz="2000" b="1" dirty="0"/>
              <a:t>, в которые внесены изменения в связи с принятием закона;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/>
              <a:t>информировать родителей (законных представителей), педагогических работников, обучающихся  </a:t>
            </a:r>
            <a:r>
              <a:rPr lang="ru-RU" sz="2000" b="1" dirty="0">
                <a:solidFill>
                  <a:srgbClr val="28659C"/>
                </a:solidFill>
              </a:rPr>
              <a:t>об основных нововведениях</a:t>
            </a:r>
            <a:r>
              <a:rPr lang="ru-RU" sz="2000" b="1" dirty="0"/>
              <a:t>, предусмотренных Федеральным законом (проведение родительских собраний, педсоветов и т.д.);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/>
              <a:t>внести изменения в </a:t>
            </a:r>
            <a:r>
              <a:rPr lang="ru-RU" sz="2000" b="1" dirty="0">
                <a:solidFill>
                  <a:srgbClr val="28659C"/>
                </a:solidFill>
              </a:rPr>
              <a:t>устав ОУ</a:t>
            </a:r>
            <a:r>
              <a:rPr lang="ru-RU" sz="2000" b="1" dirty="0"/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/>
              <a:t>привести </a:t>
            </a:r>
            <a:r>
              <a:rPr lang="ru-RU" sz="2000" b="1" dirty="0">
                <a:solidFill>
                  <a:srgbClr val="28659C"/>
                </a:solidFill>
              </a:rPr>
              <a:t>локальные акты</a:t>
            </a:r>
            <a:r>
              <a:rPr lang="ru-RU" sz="2000" b="1" dirty="0"/>
              <a:t> в соответствие с Федеральным законом «Об образовании в Российской Федерации»;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sz="2000" b="1" dirty="0"/>
              <a:t>внести изменения в </a:t>
            </a:r>
            <a:r>
              <a:rPr lang="ru-RU" sz="2000" b="1" dirty="0">
                <a:solidFill>
                  <a:srgbClr val="28659C"/>
                </a:solidFill>
              </a:rPr>
              <a:t>правоустанавливающие документы</a:t>
            </a:r>
            <a:r>
              <a:rPr lang="ru-RU" sz="2000" b="1" dirty="0"/>
              <a:t>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МЕТОДИЧЕСКИЕ РЕКОМЕНДАЦИИ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891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628900"/>
            <a:ext cx="22860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2628900"/>
            <a:ext cx="22860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628900"/>
            <a:ext cx="22860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2"/>
          <p:cNvSpPr txBox="1">
            <a:spLocks noChangeArrowheads="1"/>
          </p:cNvSpPr>
          <p:nvPr/>
        </p:nvSpPr>
        <p:spPr bwMode="auto">
          <a:xfrm>
            <a:off x="104775" y="1095375"/>
            <a:ext cx="8883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b="1"/>
              <a:t>Целью данной работы является </a:t>
            </a:r>
            <a:r>
              <a:rPr lang="ru-RU" sz="2000" b="1">
                <a:solidFill>
                  <a:srgbClr val="28659C"/>
                </a:solidFill>
              </a:rPr>
              <a:t>ОЗНАКОМЛЕНИЕ</a:t>
            </a:r>
            <a:r>
              <a:rPr lang="ru-RU" sz="2000" b="1"/>
              <a:t> с федеральным законом «Об образовании в РФ», его важнейшими в наше время аспектами, заметными нововведениями, его ролью в современных условиях. 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ЦЕЛЬ РАБОТЫ</a:t>
            </a:r>
          </a:p>
        </p:txBody>
      </p:sp>
      <p:pic>
        <p:nvPicPr>
          <p:cNvPr id="15367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ый треугольник 10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779588" y="2174875"/>
            <a:ext cx="55753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"/>
              </a:spcBef>
            </a:pPr>
            <a:r>
              <a:rPr lang="ru-RU" sz="2000" b="1"/>
              <a:t>Закон </a:t>
            </a:r>
            <a:r>
              <a:rPr lang="ru-RU" sz="2000" b="1">
                <a:solidFill>
                  <a:srgbClr val="28659C"/>
                </a:solidFill>
              </a:rPr>
              <a:t>от 29.12.2012  № 273-ФЗ</a:t>
            </a:r>
            <a:r>
              <a:rPr lang="ru-RU" sz="2000" b="1"/>
              <a:t> заменил собой закон </a:t>
            </a:r>
            <a:r>
              <a:rPr lang="ru-RU" sz="2000" b="1">
                <a:solidFill>
                  <a:srgbClr val="28659C"/>
                </a:solidFill>
              </a:rPr>
              <a:t>«Об образовании»</a:t>
            </a:r>
            <a:r>
              <a:rPr lang="ru-RU" sz="2000" b="1"/>
              <a:t>, принятый </a:t>
            </a:r>
            <a:r>
              <a:rPr lang="ru-RU" sz="2000" b="1">
                <a:solidFill>
                  <a:srgbClr val="28659C"/>
                </a:solidFill>
              </a:rPr>
              <a:t>в 1992 году</a:t>
            </a:r>
            <a:r>
              <a:rPr lang="ru-RU" sz="2000" b="1"/>
              <a:t>.</a:t>
            </a:r>
          </a:p>
          <a:p>
            <a:r>
              <a:rPr lang="ru-RU" sz="2000" b="1">
                <a:solidFill>
                  <a:srgbClr val="000000"/>
                </a:solidFill>
              </a:rPr>
              <a:t>Начиная </a:t>
            </a:r>
            <a:r>
              <a:rPr lang="ru-RU" sz="2000" b="1">
                <a:solidFill>
                  <a:srgbClr val="28659C"/>
                </a:solidFill>
              </a:rPr>
              <a:t>с 1 сентября 2013 года</a:t>
            </a:r>
            <a:r>
              <a:rPr lang="ru-RU" sz="2000" b="1">
                <a:solidFill>
                  <a:srgbClr val="000000"/>
                </a:solidFill>
              </a:rPr>
              <a:t> действует новый закон «Об образовании в РФ», последняя редакция которого приходится на </a:t>
            </a:r>
            <a:r>
              <a:rPr lang="ru-RU" sz="2000" b="1">
                <a:solidFill>
                  <a:srgbClr val="28659C"/>
                </a:solidFill>
              </a:rPr>
              <a:t>2016 год</a:t>
            </a:r>
            <a:r>
              <a:rPr lang="ru-RU" sz="2000" b="1">
                <a:solidFill>
                  <a:srgbClr val="000000"/>
                </a:solidFill>
              </a:rPr>
              <a:t>.</a:t>
            </a:r>
            <a:endParaRPr lang="ru-RU" sz="2000" b="1"/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ЗАКОН № 273-ФЗ</a:t>
            </a:r>
          </a:p>
        </p:txBody>
      </p:sp>
      <p:pic>
        <p:nvPicPr>
          <p:cNvPr id="1638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ый треугольник 11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04775" y="1027113"/>
            <a:ext cx="88836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b="1">
                <a:solidFill>
                  <a:srgbClr val="000000"/>
                </a:solidFill>
              </a:rPr>
              <a:t>Основная </a:t>
            </a:r>
            <a:r>
              <a:rPr lang="ru-RU" sz="2000" b="1">
                <a:solidFill>
                  <a:srgbClr val="28659C"/>
                </a:solidFill>
              </a:rPr>
              <a:t>ЦЕЛЬ</a:t>
            </a:r>
            <a:r>
              <a:rPr lang="ru-RU" sz="2000" b="1">
                <a:solidFill>
                  <a:srgbClr val="000000"/>
                </a:solidFill>
              </a:rPr>
              <a:t> Федерального закона «Об образовании» – реализация конституционного права граждан Российской Федерации на образование и защита интересов личности, общества и государства в сфере образования.</a:t>
            </a:r>
          </a:p>
          <a:p>
            <a:pPr>
              <a:spcBef>
                <a:spcPts val="600"/>
              </a:spcBef>
            </a:pPr>
            <a:r>
              <a:rPr lang="ru-RU" sz="2000" b="1"/>
              <a:t>Закон «Об образовании в РФ» координирует </a:t>
            </a:r>
            <a:r>
              <a:rPr lang="ru-RU" sz="2000" b="1">
                <a:solidFill>
                  <a:srgbClr val="28659C"/>
                </a:solidFill>
              </a:rPr>
              <a:t>ВСЕ</a:t>
            </a:r>
            <a:r>
              <a:rPr lang="ru-RU" sz="2000" b="1"/>
              <a:t> стороны сферы образования.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28925" y="5583238"/>
            <a:ext cx="3495675" cy="7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образовании в РФ»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2657475" y="4438650"/>
            <a:ext cx="3819525" cy="984250"/>
          </a:xfrm>
          <a:prstGeom prst="up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Регулирующая функция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14725" y="3344863"/>
            <a:ext cx="2105025" cy="9493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Финансово-экономические отношения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48350" y="3851275"/>
            <a:ext cx="2105025" cy="7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образования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04913" y="3846513"/>
            <a:ext cx="2105025" cy="76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Управленческие отношения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ЧТО РАССМАТРИВАЕТСЯ В ЗАКОНЕ</a:t>
            </a:r>
          </a:p>
        </p:txBody>
      </p:sp>
      <p:pic>
        <p:nvPicPr>
          <p:cNvPr id="1741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ый треугольник 15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1030288"/>
            <a:ext cx="8901113" cy="540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prstClr val="black"/>
                </a:solidFill>
              </a:rPr>
              <a:t>Начинается последняя редакция закона с ключевых </a:t>
            </a:r>
            <a:r>
              <a:rPr lang="ru-RU" sz="2000" b="1" dirty="0">
                <a:solidFill>
                  <a:srgbClr val="28659C"/>
                </a:solidFill>
              </a:rPr>
              <a:t>ОПРЕДЕЛЕНИЙ</a:t>
            </a:r>
            <a:r>
              <a:rPr lang="ru-RU" sz="2000" b="1" dirty="0">
                <a:solidFill>
                  <a:prstClr val="black"/>
                </a:solidFill>
              </a:rPr>
              <a:t>, которые будут использоваться в тексте.</a:t>
            </a:r>
          </a:p>
          <a:p>
            <a:pPr>
              <a:spcBef>
                <a:spcPts val="600"/>
              </a:spcBef>
              <a:defRPr/>
            </a:pPr>
            <a:r>
              <a:rPr lang="ru-RU" sz="2000" b="1" dirty="0">
                <a:solidFill>
                  <a:prstClr val="black"/>
                </a:solidFill>
              </a:rPr>
              <a:t>Далее по </a:t>
            </a:r>
            <a:r>
              <a:rPr lang="ru-RU" sz="2000" b="1" dirty="0">
                <a:solidFill>
                  <a:srgbClr val="28659C"/>
                </a:solidFill>
              </a:rPr>
              <a:t>ГЛАВАМ</a:t>
            </a:r>
            <a:r>
              <a:rPr lang="ru-RU" sz="2000" b="1" dirty="0">
                <a:solidFill>
                  <a:prstClr val="black"/>
                </a:solidFill>
              </a:rPr>
              <a:t> уделяется внимание разным направлениям этой сферы.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разных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СТАТЬЯХ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можно найти информацию по следующим пунктам: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участники образовательного процесса;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структура системы образования;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порядок реализации учебных программ;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права и обязательства самих учащихся, их законных представителей, преподавателей;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причины начала или завершения отношений в области образования;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характеристики общего и профессионального образования;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порядок финансирования.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ЧТО РАССМАТРИВАЕТСЯ В ЗАКОНЕ</a:t>
            </a:r>
          </a:p>
        </p:txBody>
      </p:sp>
      <p:pic>
        <p:nvPicPr>
          <p:cNvPr id="1843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04775" y="792163"/>
            <a:ext cx="888365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b="1"/>
              <a:t>Рассмотрение текста закона «Об образовании в РФ» помогает получить представление о </a:t>
            </a:r>
            <a:r>
              <a:rPr lang="ru-RU" sz="2000" b="1">
                <a:solidFill>
                  <a:srgbClr val="28659C"/>
                </a:solidFill>
              </a:rPr>
              <a:t>ПРАВАХ</a:t>
            </a:r>
            <a:r>
              <a:rPr lang="ru-RU" sz="2000" b="1"/>
              <a:t> и </a:t>
            </a:r>
            <a:r>
              <a:rPr lang="ru-RU" sz="2000" b="1">
                <a:solidFill>
                  <a:srgbClr val="28659C"/>
                </a:solidFill>
              </a:rPr>
              <a:t>ГАРАНТИЯХ</a:t>
            </a:r>
            <a:r>
              <a:rPr lang="ru-RU" sz="2000" b="1"/>
              <a:t> для учащихся и их законных представителей.</a:t>
            </a:r>
          </a:p>
          <a:p>
            <a:pPr>
              <a:spcBef>
                <a:spcPts val="600"/>
              </a:spcBef>
            </a:pPr>
            <a:r>
              <a:rPr lang="ru-RU" sz="2000" b="1"/>
              <a:t>Закон показывает, какие </a:t>
            </a:r>
            <a:r>
              <a:rPr lang="ru-RU" sz="2000" b="1">
                <a:solidFill>
                  <a:srgbClr val="28659C"/>
                </a:solidFill>
              </a:rPr>
              <a:t>ТРЕБОВАНИЯ</a:t>
            </a:r>
            <a:r>
              <a:rPr lang="ru-RU" sz="2000" b="1"/>
              <a:t> образовательные организации могут предъявлять, а чего ожидать они не вправе.</a:t>
            </a:r>
          </a:p>
          <a:p>
            <a:pPr>
              <a:spcBef>
                <a:spcPts val="600"/>
              </a:spcBef>
            </a:pPr>
            <a:r>
              <a:rPr lang="ru-RU" sz="2000" b="1"/>
              <a:t>Разобравшись в </a:t>
            </a:r>
            <a:r>
              <a:rPr lang="ru-RU" sz="2000" b="1">
                <a:solidFill>
                  <a:srgbClr val="28659C"/>
                </a:solidFill>
              </a:rPr>
              <a:t>СТРУКТУРЕ</a:t>
            </a:r>
            <a:r>
              <a:rPr lang="ru-RU" sz="2000" b="1"/>
              <a:t> образовательной системы, родители смогут выбрать для своего ребенка наилучшую программу обучения, которая будет соответствовать его потребностям.</a:t>
            </a:r>
          </a:p>
          <a:p>
            <a:pPr>
              <a:spcBef>
                <a:spcPts val="600"/>
              </a:spcBef>
            </a:pPr>
            <a:r>
              <a:rPr lang="ru-RU" sz="2000" b="1"/>
              <a:t>На основании закона в последней редакции можно определить, насколько </a:t>
            </a:r>
            <a:r>
              <a:rPr lang="ru-RU" sz="2000" b="1">
                <a:solidFill>
                  <a:srgbClr val="28659C"/>
                </a:solidFill>
              </a:rPr>
              <a:t>ГОССТРУКТУРЫ</a:t>
            </a:r>
            <a:r>
              <a:rPr lang="ru-RU" sz="2000" b="1"/>
              <a:t> могут вовлекаться в образовательный процесс, не нарушая при этом прав учащихся и преподавателей.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ПОЧЕМУ НАДО ОЗНАКОМИТЬСЯ С ЗАКОНОМ</a:t>
            </a:r>
          </a:p>
        </p:txBody>
      </p:sp>
      <p:pic>
        <p:nvPicPr>
          <p:cNvPr id="1946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7000" y="6242050"/>
            <a:ext cx="3810000" cy="3683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Семья</a:t>
            </a:r>
          </a:p>
        </p:txBody>
      </p:sp>
      <p:pic>
        <p:nvPicPr>
          <p:cNvPr id="19465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4584700"/>
            <a:ext cx="38100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1466850"/>
            <a:ext cx="8901113" cy="417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Чтобы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ПОДДЕРЖИВАТЬ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учебный процесс, законом предусмотрены следующие возможности: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специальные образовательные программы;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стипендии;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кредиты на образование.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Закон охватывает практически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сферы образовательного процесса. Вместе с тем, он содержит лишь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ОБЩИЕ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принципы регулирования. Для регламентирования прочих ситуаций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издаются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дополнительные акты.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ВАЖНО: закон дает общее представление о правах, обязательствах и гарантиях. В отдельно изданных актах конкретизируется порядок реализации.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ПОЧЕМУ НАДО ОЗНАКОМИТЬСЯ С ЗАКОНОМ</a:t>
            </a:r>
          </a:p>
        </p:txBody>
      </p:sp>
      <p:pic>
        <p:nvPicPr>
          <p:cNvPr id="2048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775" y="1087438"/>
            <a:ext cx="8901113" cy="494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Всего закон «Об образовании» содержит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 статей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 которые объединены в </a:t>
            </a: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главах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Далее структура представлена подробнее. Приведено краткое содержание глав.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Общие положения.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первой главе приводятся основные определения для терминов, которые будут использоваться в дальнейшем. Помимо этого, там раскрывается, каким объемом полномочий в сфере образования обладают муниципальные и федеральные власти.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Образовательная система.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Здесь подробно описывается, как функционирует программа обучения, и какие требования предъявляются к реализации учебных материалов.</a:t>
            </a:r>
          </a:p>
          <a:p>
            <a:pPr marL="457200" indent="-45720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2865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Лица, проводящие обучение.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Этот раздел включает три главы (3-5). Описаны все участники образовательного процесса, разновидности образовательных организаций, способы стимулирования студентов.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19100" y="142875"/>
            <a:ext cx="8586788" cy="514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tIns="72000" bIns="7200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ОСНОВНЫЕ ПУНКТЫ ЗАКОНА</a:t>
            </a:r>
          </a:p>
        </p:txBody>
      </p:sp>
      <p:pic>
        <p:nvPicPr>
          <p:cNvPr id="2150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8" y="152400"/>
            <a:ext cx="43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ый треугольник 9"/>
          <p:cNvSpPr/>
          <p:nvPr/>
        </p:nvSpPr>
        <p:spPr>
          <a:xfrm rot="10800000">
            <a:off x="107950" y="371475"/>
            <a:ext cx="320675" cy="295275"/>
          </a:xfrm>
          <a:prstGeom prst="rtTriangle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4775" y="0"/>
            <a:ext cx="320675" cy="382588"/>
          </a:xfrm>
          <a:prstGeom prst="rect">
            <a:avLst/>
          </a:prstGeom>
          <a:solidFill>
            <a:srgbClr val="85B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05800" y="207963"/>
            <a:ext cx="682625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ФЗ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1538</TotalTime>
  <Words>1866</Words>
  <Application>Microsoft Office PowerPoint</Application>
  <PresentationFormat>Экран (4:3)</PresentationFormat>
  <Paragraphs>202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 Light</vt:lpstr>
      <vt:lpstr>Calibri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Модлин</dc:creator>
  <cp:lastModifiedBy>admin</cp:lastModifiedBy>
  <cp:revision>190</cp:revision>
  <dcterms:created xsi:type="dcterms:W3CDTF">2017-02-07T05:55:28Z</dcterms:created>
  <dcterms:modified xsi:type="dcterms:W3CDTF">2017-08-28T12:49:52Z</dcterms:modified>
</cp:coreProperties>
</file>