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90660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24936" cy="64087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/>
                <a:ea typeface="Calibri"/>
              </a:rPr>
              <a:t>ГБОУ СОШ «ОЦ» с.Тимашево </a:t>
            </a:r>
            <a:r>
              <a:rPr lang="ru-RU" sz="2000" b="1" dirty="0" err="1" smtClean="0">
                <a:latin typeface="Times New Roman"/>
                <a:ea typeface="Calibri"/>
              </a:rPr>
              <a:t>д\с</a:t>
            </a:r>
            <a:r>
              <a:rPr lang="ru-RU" sz="2000" b="1" dirty="0" smtClean="0">
                <a:latin typeface="Times New Roman"/>
                <a:ea typeface="Calibri"/>
              </a:rPr>
              <a:t> «Золотой ключик»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</a:rPr>
              <a:t>Игровое пособие по формированию элементарных математических представлений у детей среднего дошкольного возраста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/>
              </a:rPr>
              <a:t>.</a:t>
            </a:r>
            <a:br>
              <a:rPr lang="ru-RU" sz="2800" dirty="0" smtClean="0">
                <a:solidFill>
                  <a:srgbClr val="002060"/>
                </a:solidFill>
                <a:latin typeface="Times New Roman"/>
                <a:ea typeface="Calibri"/>
              </a:rPr>
            </a:br>
            <a:r>
              <a:rPr lang="ru-RU" b="1" dirty="0" smtClean="0">
                <a:solidFill>
                  <a:srgbClr val="002060"/>
                </a:solidFill>
                <a:latin typeface="Cambria" pitchFamily="18" charset="0"/>
                <a:ea typeface="Calibri"/>
              </a:rPr>
              <a:t>Д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  <a:ea typeface="Calibri"/>
              </a:rPr>
              <a:t>е</a:t>
            </a:r>
            <a:r>
              <a:rPr lang="ru-RU" b="1" dirty="0" smtClean="0">
                <a:solidFill>
                  <a:srgbClr val="00B050"/>
                </a:solidFill>
                <a:latin typeface="Cambria" pitchFamily="18" charset="0"/>
                <a:ea typeface="Calibri"/>
              </a:rPr>
              <a:t>к</a:t>
            </a:r>
            <a:r>
              <a:rPr lang="ru-RU" b="1" dirty="0" smtClean="0">
                <a:solidFill>
                  <a:srgbClr val="FFC000"/>
                </a:solidFill>
                <a:latin typeface="Cambria" pitchFamily="18" charset="0"/>
                <a:ea typeface="Calibri"/>
              </a:rPr>
              <a:t>о</a:t>
            </a:r>
            <a:r>
              <a:rPr lang="ru-RU" b="1" dirty="0" smtClean="0">
                <a:solidFill>
                  <a:srgbClr val="7030A0"/>
                </a:solidFill>
                <a:latin typeface="Cambria" pitchFamily="18" charset="0"/>
                <a:ea typeface="Calibri"/>
              </a:rPr>
              <a:t>р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  <a:ea typeface="Calibri"/>
              </a:rPr>
              <a:t>а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  <a:ea typeface="Calibri"/>
              </a:rPr>
              <a:t>т</a:t>
            </a:r>
            <a:r>
              <a:rPr lang="ru-RU" b="1" dirty="0" smtClean="0">
                <a:solidFill>
                  <a:srgbClr val="00B050"/>
                </a:solidFill>
                <a:latin typeface="Cambria" pitchFamily="18" charset="0"/>
                <a:ea typeface="Calibri"/>
              </a:rPr>
              <a:t>и</a:t>
            </a:r>
            <a:r>
              <a:rPr lang="ru-RU" b="1" dirty="0" smtClean="0">
                <a:solidFill>
                  <a:srgbClr val="FFC000"/>
                </a:solidFill>
                <a:latin typeface="Cambria" pitchFamily="18" charset="0"/>
                <a:ea typeface="Calibri"/>
              </a:rPr>
              <a:t>в</a:t>
            </a:r>
            <a:r>
              <a:rPr lang="ru-RU" b="1" dirty="0" smtClean="0">
                <a:solidFill>
                  <a:srgbClr val="7030A0"/>
                </a:solidFill>
                <a:latin typeface="Cambria" pitchFamily="18" charset="0"/>
                <a:ea typeface="Calibri"/>
              </a:rPr>
              <a:t>н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  <a:ea typeface="Calibri"/>
              </a:rPr>
              <a:t>ы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  <a:ea typeface="Calibri"/>
              </a:rPr>
              <a:t>е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  <a:ea typeface="Calibri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Cambria" pitchFamily="18" charset="0"/>
                <a:ea typeface="Calibri"/>
              </a:rPr>
              <a:t>к</a:t>
            </a:r>
            <a:r>
              <a:rPr lang="ru-RU" b="1" dirty="0" smtClean="0">
                <a:solidFill>
                  <a:srgbClr val="FFC000"/>
                </a:solidFill>
                <a:latin typeface="Cambria" pitchFamily="18" charset="0"/>
                <a:ea typeface="Calibri"/>
              </a:rPr>
              <a:t>а</a:t>
            </a:r>
            <a:r>
              <a:rPr lang="ru-RU" b="1" dirty="0" smtClean="0">
                <a:solidFill>
                  <a:srgbClr val="7030A0"/>
                </a:solidFill>
                <a:latin typeface="Cambria" pitchFamily="18" charset="0"/>
                <a:ea typeface="Calibri"/>
              </a:rPr>
              <a:t>м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  <a:ea typeface="Calibri"/>
              </a:rPr>
              <a:t>е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  <a:ea typeface="Calibri"/>
              </a:rPr>
              <a:t>ш</a:t>
            </a:r>
            <a:r>
              <a:rPr lang="ru-RU" b="1" dirty="0" smtClean="0">
                <a:solidFill>
                  <a:srgbClr val="00B050"/>
                </a:solidFill>
                <a:latin typeface="Cambria" pitchFamily="18" charset="0"/>
                <a:ea typeface="Calibri"/>
              </a:rPr>
              <a:t>к</a:t>
            </a:r>
            <a:r>
              <a:rPr lang="ru-RU" b="1" dirty="0" smtClean="0">
                <a:solidFill>
                  <a:srgbClr val="FFC000"/>
                </a:solidFill>
                <a:latin typeface="Cambria" pitchFamily="18" charset="0"/>
                <a:ea typeface="Calibri"/>
              </a:rPr>
              <a:t>и</a:t>
            </a: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  <a:ea typeface="Calibri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Cambria" pitchFamily="18" charset="0"/>
                <a:ea typeface="Calibri"/>
              </a:rPr>
            </a:b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  <a:ea typeface="Calibri"/>
              </a:rPr>
              <a:t>для закрепления математических представлений</a:t>
            </a:r>
            <a:r>
              <a:rPr lang="ru-RU" sz="2800" dirty="0" smtClean="0">
                <a:solidFill>
                  <a:srgbClr val="002060"/>
                </a:solidFill>
                <a:latin typeface="Cambria" pitchFamily="18" charset="0"/>
                <a:ea typeface="Calibri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Cambria" pitchFamily="18" charset="0"/>
                <a:ea typeface="Calibri"/>
              </a:rPr>
            </a:br>
            <a:r>
              <a:rPr lang="ru-RU" sz="2400" dirty="0" smtClean="0">
                <a:latin typeface="Times New Roman"/>
                <a:ea typeface="Calibri"/>
              </a:rPr>
              <a:t/>
            </a:r>
            <a:br>
              <a:rPr lang="ru-RU" sz="2400" dirty="0" smtClean="0">
                <a:latin typeface="Times New Roman"/>
                <a:ea typeface="Calibri"/>
              </a:rPr>
            </a:br>
            <a:r>
              <a:rPr lang="ru-RU" sz="2400" dirty="0" smtClean="0">
                <a:latin typeface="Times New Roman"/>
                <a:ea typeface="Calibri"/>
              </a:rPr>
              <a:t/>
            </a:r>
            <a:br>
              <a:rPr lang="ru-RU" sz="2400" dirty="0" smtClean="0">
                <a:latin typeface="Times New Roman"/>
                <a:ea typeface="Calibri"/>
              </a:rPr>
            </a:br>
            <a:r>
              <a:rPr lang="ru-RU" sz="2400" dirty="0" smtClean="0">
                <a:latin typeface="Times New Roman"/>
                <a:ea typeface="Calibri"/>
              </a:rPr>
              <a:t/>
            </a:r>
            <a:br>
              <a:rPr lang="ru-RU" sz="2400" dirty="0" smtClean="0">
                <a:latin typeface="Times New Roman"/>
                <a:ea typeface="Calibri"/>
              </a:rPr>
            </a:br>
            <a:r>
              <a:rPr lang="ru-RU" sz="1800" dirty="0" smtClean="0">
                <a:latin typeface="Times New Roman"/>
                <a:ea typeface="Calibri"/>
              </a:rPr>
              <a:t>                                                                                                     </a:t>
            </a:r>
            <a:br>
              <a:rPr lang="ru-RU" sz="1800" dirty="0" smtClean="0">
                <a:latin typeface="Times New Roman"/>
                <a:ea typeface="Calibri"/>
              </a:rPr>
            </a:br>
            <a:r>
              <a:rPr lang="ru-RU" sz="1800" dirty="0" smtClean="0">
                <a:latin typeface="Times New Roman"/>
                <a:ea typeface="Calibri"/>
              </a:rPr>
              <a:t>                                                                                                     </a:t>
            </a:r>
            <a:br>
              <a:rPr lang="ru-RU" sz="1800" dirty="0" smtClean="0">
                <a:latin typeface="Times New Roman"/>
                <a:ea typeface="Calibri"/>
              </a:rPr>
            </a:br>
            <a:r>
              <a:rPr lang="ru-RU" sz="1800" dirty="0" smtClean="0">
                <a:latin typeface="Times New Roman"/>
                <a:ea typeface="Calibri"/>
              </a:rPr>
              <a:t>                                                                                             </a:t>
            </a:r>
            <a:br>
              <a:rPr lang="ru-RU" sz="1800" dirty="0" smtClean="0">
                <a:latin typeface="Times New Roman"/>
                <a:ea typeface="Calibri"/>
              </a:rPr>
            </a:br>
            <a:r>
              <a:rPr lang="ru-RU" sz="1800" dirty="0" smtClean="0">
                <a:latin typeface="Times New Roman"/>
                <a:ea typeface="Calibri"/>
              </a:rPr>
              <a:t/>
            </a:r>
            <a:br>
              <a:rPr lang="ru-RU" sz="1800" dirty="0" smtClean="0">
                <a:latin typeface="Times New Roman"/>
                <a:ea typeface="Calibri"/>
              </a:rPr>
            </a:br>
            <a:r>
              <a:rPr lang="ru-RU" sz="1800" dirty="0" smtClean="0">
                <a:latin typeface="Times New Roman"/>
                <a:ea typeface="Calibri"/>
              </a:rPr>
              <a:t/>
            </a:r>
            <a:br>
              <a:rPr lang="ru-RU" sz="1800" dirty="0" smtClean="0">
                <a:latin typeface="Times New Roman"/>
                <a:ea typeface="Calibri"/>
              </a:rPr>
            </a:br>
            <a:r>
              <a:rPr lang="ru-RU" sz="1800" dirty="0" smtClean="0">
                <a:latin typeface="Times New Roman"/>
                <a:ea typeface="Calibri"/>
              </a:rPr>
              <a:t>                                                                                              </a:t>
            </a:r>
            <a:br>
              <a:rPr lang="ru-RU" sz="1800" dirty="0" smtClean="0">
                <a:latin typeface="Times New Roman"/>
                <a:ea typeface="Calibri"/>
              </a:rPr>
            </a:br>
            <a:r>
              <a:rPr lang="ru-RU" sz="1800" dirty="0" smtClean="0">
                <a:latin typeface="Times New Roman"/>
                <a:ea typeface="Calibri"/>
              </a:rPr>
              <a:t>                                                                                            </a:t>
            </a:r>
            <a:r>
              <a:rPr lang="ru-RU" sz="1800" b="1" smtClean="0">
                <a:latin typeface="Times New Roman"/>
                <a:ea typeface="Calibri"/>
              </a:rPr>
              <a:t>Воспитатель </a:t>
            </a:r>
            <a:r>
              <a:rPr lang="ru-RU" sz="1800" b="1" smtClean="0">
                <a:latin typeface="Times New Roman"/>
                <a:ea typeface="Calibri"/>
              </a:rPr>
              <a:t>Воробьёва Е.А</a:t>
            </a:r>
            <a:endParaRPr lang="ru-RU" sz="1800" b="1" dirty="0"/>
          </a:p>
        </p:txBody>
      </p:sp>
      <p:pic>
        <p:nvPicPr>
          <p:cNvPr id="1026" name="Picture 2" descr="C:\Documents and Settings\Admin\Рабочий стол\biser.info_935923479481bf33e5e0b9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212976"/>
            <a:ext cx="3744416" cy="22466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Admin\Рабочий стол\90660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1"/>
            <a:ext cx="8363272" cy="18722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 математических  представлений с использованием декоративных камушек</a:t>
            </a:r>
            <a:r>
              <a:rPr lang="ru-RU" dirty="0" smtClean="0"/>
              <a:t>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2052" name="Picture 4" descr="C:\Documents and Settings\Admin\Рабочий стол\prodolzhi_uzor_ili_rj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212976"/>
            <a:ext cx="4752528" cy="2232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Documents and Settings\Admin\Рабочий стол\90660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424936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1.Закрепить умение узнавать на ощупь геометрические фигуры и называть их (круг, квадрат, треугольник, прямоугольник)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2.Закрепить умение узнавать на ощупь цифры и называть их (от 1 до 5)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3.Формировать умение оценивать расположение фигур и цифр.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4.Формировать пространственную        ориентировку.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Admin\Рабочий стол\90660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1.Задание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Выложи большой квадрат из зелёных камешек, маленький квадрат из синих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Admin\Рабочий стол\IMG_20160424_1813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772816"/>
            <a:ext cx="5256584" cy="36004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Admin\Рабочий стол\90660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468544" cy="6858000"/>
          </a:xfrm>
          <a:prstGeom prst="rect">
            <a:avLst/>
          </a:prstGeom>
          <a:noFill/>
        </p:spPr>
      </p:pic>
      <p:pic>
        <p:nvPicPr>
          <p:cNvPr id="6146" name="Picture 2" descr="C:\Documents and Settings\Admin\Рабочий стол\IMG_20160424_1822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844825"/>
            <a:ext cx="5112568" cy="34563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.Задание.</a:t>
            </a:r>
            <a:b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Выложи  из маленьких камушек большой круг ,из крупных камушек маленький круг.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Admin\Рабочий стол\90660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734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3.Задание.</a:t>
            </a:r>
            <a:b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/>
              <a:t> 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Выложи цифры 1, 2, 3, 4, 5. Назови «соседей» цифр    2, 3, 4, 5.</a:t>
            </a:r>
            <a:endParaRPr lang="ru-RU" sz="3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Admin\Рабочий стол\IMG_20160424_1837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1110" y="1556792"/>
            <a:ext cx="4891250" cy="40324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90660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4.Задание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 каком ряду больше».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Рабочий стол\IMG_20160424_1852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988839"/>
            <a:ext cx="5033532" cy="30963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\Рабочий стол\90660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4.Задание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Выложи домик из камушек (треугольник, квадрат).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Documents and Settings\Admin\Рабочий стол\IMG_20160424_1924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4764" y="1600201"/>
            <a:ext cx="4793580" cy="3845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72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ГБОУ СОШ «ОЦ» с.Тимашево д\с «Золотой ключик»  Игровое пособие по формированию элементарных математических представлений у детей среднего дошкольного возраста. Декоративные камешки для закрепления математических представлений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Воспитатель Воробьёва Е.А</vt:lpstr>
      <vt:lpstr>Цель</vt:lpstr>
      <vt:lpstr>Задачи</vt:lpstr>
      <vt:lpstr>1.Задание Выложи большой квадрат из зелёных камешек, маленький квадрат из синих.</vt:lpstr>
      <vt:lpstr> 2.Задание.  Выложи  из маленьких камушек большой круг ,из крупных камушек маленький круг. </vt:lpstr>
      <vt:lpstr>3.Задание.  Выложи цифры 1, 2, 3, 4, 5. Назови «соседей» цифр    2, 3, 4, 5.</vt:lpstr>
      <vt:lpstr>4.Задание «В каком ряду больше».</vt:lpstr>
      <vt:lpstr>4.Задание  Выложи домик из камушек (треугольник, квадрат).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Игровое пособие по формированию элементарных математических представлений у детей среднего дошкольного возраста.</dc:title>
  <cp:lastModifiedBy>Admin</cp:lastModifiedBy>
  <cp:revision>26</cp:revision>
  <dcterms:modified xsi:type="dcterms:W3CDTF">2016-11-20T15:27:16Z</dcterms:modified>
</cp:coreProperties>
</file>