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2"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471B43C-9E28-4DF6-B820-B2FCF0C1C4C5}" type="datetimeFigureOut">
              <a:rPr lang="ru-RU" smtClean="0"/>
              <a:pPr/>
              <a:t>29.08.2017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4080EC-634B-4732-A546-AB0FBB95746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71B43C-9E28-4DF6-B820-B2FCF0C1C4C5}" type="datetimeFigureOut">
              <a:rPr lang="ru-RU" smtClean="0"/>
              <a:pPr/>
              <a:t>29.08.2017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4080EC-634B-4732-A546-AB0FBB95746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gif"/><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gif"/><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gif"/><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gif"/><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gif"/><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gif"/><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C:\Documents and Settings\Пользователь\Рабочий стол\17242083рамка.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TextBox 4"/>
          <p:cNvSpPr txBox="1"/>
          <p:nvPr/>
        </p:nvSpPr>
        <p:spPr>
          <a:xfrm>
            <a:off x="1428728" y="2000240"/>
            <a:ext cx="6286544" cy="2308324"/>
          </a:xfrm>
          <a:prstGeom prst="rect">
            <a:avLst/>
          </a:prstGeom>
          <a:noFill/>
        </p:spPr>
        <p:txBody>
          <a:bodyPr wrap="square" rtlCol="0">
            <a:spAutoFit/>
          </a:bodyPr>
          <a:lstStyle/>
          <a:p>
            <a:r>
              <a:rPr lang="ru-RU" sz="3600" b="1" dirty="0" smtClean="0"/>
              <a:t>Классы и сословия России в 18   веке. История России в 7 классе. Учитель </a:t>
            </a:r>
            <a:r>
              <a:rPr lang="ru-RU" sz="3600" b="1" dirty="0" err="1" smtClean="0"/>
              <a:t>Курносов</a:t>
            </a:r>
            <a:r>
              <a:rPr lang="ru-RU" sz="3600" b="1" dirty="0" smtClean="0"/>
              <a:t> Ю.Б.</a:t>
            </a:r>
          </a:p>
          <a:p>
            <a:r>
              <a:rPr lang="ru-RU" sz="3600" b="1" dirty="0" smtClean="0"/>
              <a:t>МБОУ №10 г. Кулебаки.</a:t>
            </a:r>
            <a:endParaRPr lang="ru-RU" sz="3600" b="1" dirty="0"/>
          </a:p>
        </p:txBody>
      </p:sp>
      <p:pic>
        <p:nvPicPr>
          <p:cNvPr id="4" name="Picture 2" descr="C:\Documents and Settings\Пользователь\Рабочий стол\original.jpg"/>
          <p:cNvPicPr>
            <a:picLocks noChangeAspect="1" noChangeArrowheads="1"/>
          </p:cNvPicPr>
          <p:nvPr/>
        </p:nvPicPr>
        <p:blipFill>
          <a:blip r:embed="rId3" cstate="print"/>
          <a:srcRect/>
          <a:stretch>
            <a:fillRect/>
          </a:stretch>
        </p:blipFill>
        <p:spPr bwMode="auto">
          <a:xfrm>
            <a:off x="4071934" y="4357694"/>
            <a:ext cx="985826" cy="1071550"/>
          </a:xfrm>
          <a:prstGeom prst="rect">
            <a:avLst/>
          </a:prstGeom>
          <a:noFill/>
        </p:spPr>
      </p:pic>
      <p:pic>
        <p:nvPicPr>
          <p:cNvPr id="6" name="Picture 2" descr="C:\Documents and Settings\Пользователь\Рабочий стол\1р.jpg"/>
          <p:cNvPicPr>
            <a:picLocks noChangeAspect="1" noChangeArrowheads="1"/>
          </p:cNvPicPr>
          <p:nvPr/>
        </p:nvPicPr>
        <p:blipFill>
          <a:blip r:embed="rId4"/>
          <a:srcRect/>
          <a:stretch>
            <a:fillRect/>
          </a:stretch>
        </p:blipFill>
        <p:spPr bwMode="auto">
          <a:xfrm>
            <a:off x="928662" y="2071678"/>
            <a:ext cx="7286676" cy="2286016"/>
          </a:xfrm>
          <a:prstGeom prst="rect">
            <a:avLst/>
          </a:prstGeom>
          <a:noFill/>
        </p:spPr>
      </p:pic>
      <p:sp>
        <p:nvSpPr>
          <p:cNvPr id="8" name="TextBox 7"/>
          <p:cNvSpPr txBox="1"/>
          <p:nvPr/>
        </p:nvSpPr>
        <p:spPr>
          <a:xfrm>
            <a:off x="1714480" y="2357430"/>
            <a:ext cx="5643602" cy="1754326"/>
          </a:xfrm>
          <a:prstGeom prst="rect">
            <a:avLst/>
          </a:prstGeom>
          <a:noFill/>
        </p:spPr>
        <p:txBody>
          <a:bodyPr wrap="square" rtlCol="0">
            <a:spAutoFit/>
          </a:bodyPr>
          <a:lstStyle/>
          <a:p>
            <a:r>
              <a:rPr lang="ru-RU" sz="3600" b="1" dirty="0" smtClean="0"/>
              <a:t> Классы и сословия России</a:t>
            </a:r>
          </a:p>
          <a:p>
            <a:r>
              <a:rPr lang="ru-RU" sz="3600" b="1" dirty="0" smtClean="0"/>
              <a:t>                    18 века.</a:t>
            </a:r>
          </a:p>
          <a:p>
            <a:r>
              <a:rPr lang="ru-RU" sz="3600" b="1" dirty="0" smtClean="0"/>
              <a:t>     </a:t>
            </a:r>
            <a:r>
              <a:rPr lang="ru-RU" sz="2400" b="1" dirty="0" err="1" smtClean="0"/>
              <a:t>Курносов</a:t>
            </a:r>
            <a:r>
              <a:rPr lang="ru-RU" sz="2400" b="1" dirty="0" smtClean="0"/>
              <a:t> Ю. Б. – учитель истории</a:t>
            </a:r>
            <a:endParaRPr lang="ru-RU" sz="36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02cd0010.jpeg"/>
          <p:cNvPicPr>
            <a:picLocks noChangeAspect="1" noChangeArrowheads="1"/>
          </p:cNvPicPr>
          <p:nvPr/>
        </p:nvPicPr>
        <p:blipFill>
          <a:blip r:embed="rId3"/>
          <a:srcRect/>
          <a:stretch>
            <a:fillRect/>
          </a:stretch>
        </p:blipFill>
        <p:spPr bwMode="auto">
          <a:xfrm>
            <a:off x="1071538" y="857232"/>
            <a:ext cx="7000924" cy="5144966"/>
          </a:xfrm>
          <a:prstGeom prst="rect">
            <a:avLst/>
          </a:prstGeom>
          <a:noFill/>
        </p:spPr>
      </p:pic>
      <p:pic>
        <p:nvPicPr>
          <p:cNvPr id="3" name="Picture 2" descr="C:\Documents and Settings\Пользователь\Рабочий стол\1р.jpg"/>
          <p:cNvPicPr>
            <a:picLocks noChangeAspect="1" noChangeArrowheads="1"/>
          </p:cNvPicPr>
          <p:nvPr/>
        </p:nvPicPr>
        <p:blipFill>
          <a:blip r:embed="rId4"/>
          <a:srcRect/>
          <a:stretch>
            <a:fillRect/>
          </a:stretch>
        </p:blipFill>
        <p:spPr bwMode="auto">
          <a:xfrm>
            <a:off x="428596" y="357166"/>
            <a:ext cx="8286808" cy="6286544"/>
          </a:xfrm>
          <a:prstGeom prst="rect">
            <a:avLst/>
          </a:prstGeom>
          <a:noFill/>
        </p:spPr>
      </p:pic>
      <p:pic>
        <p:nvPicPr>
          <p:cNvPr id="4" name="Picture 2" descr="C:\Documents and Settings\Пользователь\Рабочий стол\i.jpg"/>
          <p:cNvPicPr>
            <a:picLocks noChangeAspect="1" noChangeArrowheads="1"/>
          </p:cNvPicPr>
          <p:nvPr/>
        </p:nvPicPr>
        <p:blipFill>
          <a:blip r:embed="rId5"/>
          <a:srcRect/>
          <a:stretch>
            <a:fillRect/>
          </a:stretch>
        </p:blipFill>
        <p:spPr bwMode="auto">
          <a:xfrm>
            <a:off x="3857620" y="1000108"/>
            <a:ext cx="1428750" cy="838200"/>
          </a:xfrm>
          <a:prstGeom prst="rect">
            <a:avLst/>
          </a:prstGeom>
          <a:noFill/>
        </p:spPr>
      </p:pic>
      <p:pic>
        <p:nvPicPr>
          <p:cNvPr id="1027" name="Picture 3" descr="C:\Documents and Settings\Пользователь\Рабочий стол\i.jpg"/>
          <p:cNvPicPr>
            <a:picLocks noChangeAspect="1" noChangeArrowheads="1"/>
          </p:cNvPicPr>
          <p:nvPr/>
        </p:nvPicPr>
        <p:blipFill>
          <a:blip r:embed="rId5"/>
          <a:srcRect/>
          <a:stretch>
            <a:fillRect/>
          </a:stretch>
        </p:blipFill>
        <p:spPr bwMode="auto">
          <a:xfrm>
            <a:off x="1285852" y="1000108"/>
            <a:ext cx="1428750" cy="838200"/>
          </a:xfrm>
          <a:prstGeom prst="rect">
            <a:avLst/>
          </a:prstGeom>
          <a:noFill/>
        </p:spPr>
      </p:pic>
      <p:pic>
        <p:nvPicPr>
          <p:cNvPr id="1028" name="Picture 4" descr="C:\Documents and Settings\Пользователь\Рабочий стол\i.jpg"/>
          <p:cNvPicPr>
            <a:picLocks noChangeAspect="1" noChangeArrowheads="1"/>
          </p:cNvPicPr>
          <p:nvPr/>
        </p:nvPicPr>
        <p:blipFill>
          <a:blip r:embed="rId5"/>
          <a:srcRect/>
          <a:stretch>
            <a:fillRect/>
          </a:stretch>
        </p:blipFill>
        <p:spPr bwMode="auto">
          <a:xfrm>
            <a:off x="6357950" y="1000108"/>
            <a:ext cx="1428750" cy="838200"/>
          </a:xfrm>
          <a:prstGeom prst="rect">
            <a:avLst/>
          </a:prstGeom>
          <a:noFill/>
        </p:spPr>
      </p:pic>
      <p:pic>
        <p:nvPicPr>
          <p:cNvPr id="1029" name="Picture 5" descr="C:\Documents and Settings\Пользователь\Рабочий стол\i.jpg"/>
          <p:cNvPicPr>
            <a:picLocks noChangeAspect="1" noChangeArrowheads="1"/>
          </p:cNvPicPr>
          <p:nvPr/>
        </p:nvPicPr>
        <p:blipFill>
          <a:blip r:embed="rId5"/>
          <a:srcRect/>
          <a:stretch>
            <a:fillRect/>
          </a:stretch>
        </p:blipFill>
        <p:spPr bwMode="auto">
          <a:xfrm>
            <a:off x="3857620" y="2143116"/>
            <a:ext cx="1428750" cy="838200"/>
          </a:xfrm>
          <a:prstGeom prst="rect">
            <a:avLst/>
          </a:prstGeom>
          <a:noFill/>
        </p:spPr>
      </p:pic>
      <p:pic>
        <p:nvPicPr>
          <p:cNvPr id="1030" name="Picture 6" descr="C:\Documents and Settings\Пользователь\Рабочий стол\i.jpg"/>
          <p:cNvPicPr>
            <a:picLocks noChangeAspect="1" noChangeArrowheads="1"/>
          </p:cNvPicPr>
          <p:nvPr/>
        </p:nvPicPr>
        <p:blipFill>
          <a:blip r:embed="rId5"/>
          <a:srcRect/>
          <a:stretch>
            <a:fillRect/>
          </a:stretch>
        </p:blipFill>
        <p:spPr bwMode="auto">
          <a:xfrm>
            <a:off x="6357950" y="2143116"/>
            <a:ext cx="1428750" cy="838200"/>
          </a:xfrm>
          <a:prstGeom prst="rect">
            <a:avLst/>
          </a:prstGeom>
          <a:noFill/>
        </p:spPr>
      </p:pic>
      <p:pic>
        <p:nvPicPr>
          <p:cNvPr id="1031" name="Picture 7" descr="C:\Documents and Settings\Пользователь\Рабочий стол\i.jpg"/>
          <p:cNvPicPr>
            <a:picLocks noChangeAspect="1" noChangeArrowheads="1"/>
          </p:cNvPicPr>
          <p:nvPr/>
        </p:nvPicPr>
        <p:blipFill>
          <a:blip r:embed="rId5"/>
          <a:srcRect/>
          <a:stretch>
            <a:fillRect/>
          </a:stretch>
        </p:blipFill>
        <p:spPr bwMode="auto">
          <a:xfrm>
            <a:off x="1285852" y="2143116"/>
            <a:ext cx="1428750" cy="838200"/>
          </a:xfrm>
          <a:prstGeom prst="rect">
            <a:avLst/>
          </a:prstGeom>
          <a:noFill/>
        </p:spPr>
      </p:pic>
      <p:pic>
        <p:nvPicPr>
          <p:cNvPr id="1032" name="Picture 8" descr="C:\Documents and Settings\Пользователь\Рабочий стол\i.jpg"/>
          <p:cNvPicPr>
            <a:picLocks noChangeAspect="1" noChangeArrowheads="1"/>
          </p:cNvPicPr>
          <p:nvPr/>
        </p:nvPicPr>
        <p:blipFill>
          <a:blip r:embed="rId5"/>
          <a:srcRect/>
          <a:stretch>
            <a:fillRect/>
          </a:stretch>
        </p:blipFill>
        <p:spPr bwMode="auto">
          <a:xfrm>
            <a:off x="2571736" y="3286124"/>
            <a:ext cx="1428750" cy="838200"/>
          </a:xfrm>
          <a:prstGeom prst="rect">
            <a:avLst/>
          </a:prstGeom>
          <a:noFill/>
        </p:spPr>
      </p:pic>
      <p:pic>
        <p:nvPicPr>
          <p:cNvPr id="1033" name="Picture 9" descr="C:\Documents and Settings\Пользователь\Рабочий стол\i.jpg"/>
          <p:cNvPicPr>
            <a:picLocks noChangeAspect="1" noChangeArrowheads="1"/>
          </p:cNvPicPr>
          <p:nvPr/>
        </p:nvPicPr>
        <p:blipFill>
          <a:blip r:embed="rId5"/>
          <a:srcRect/>
          <a:stretch>
            <a:fillRect/>
          </a:stretch>
        </p:blipFill>
        <p:spPr bwMode="auto">
          <a:xfrm>
            <a:off x="5143504" y="3286124"/>
            <a:ext cx="1428750" cy="838200"/>
          </a:xfrm>
          <a:prstGeom prst="rect">
            <a:avLst/>
          </a:prstGeom>
          <a:noFill/>
        </p:spPr>
      </p:pic>
      <p:sp>
        <p:nvSpPr>
          <p:cNvPr id="13" name="TextBox 12"/>
          <p:cNvSpPr txBox="1"/>
          <p:nvPr/>
        </p:nvSpPr>
        <p:spPr>
          <a:xfrm>
            <a:off x="2214546" y="285728"/>
            <a:ext cx="5500726" cy="461665"/>
          </a:xfrm>
          <a:prstGeom prst="rect">
            <a:avLst/>
          </a:prstGeom>
          <a:noFill/>
        </p:spPr>
        <p:txBody>
          <a:bodyPr wrap="square" rtlCol="0">
            <a:spAutoFit/>
          </a:bodyPr>
          <a:lstStyle/>
          <a:p>
            <a:r>
              <a:rPr lang="ru-RU" sz="2400" b="1" dirty="0" smtClean="0"/>
              <a:t>Классы и сословия России 18 века</a:t>
            </a:r>
            <a:endParaRPr lang="ru-RU" sz="2400" b="1" dirty="0"/>
          </a:p>
        </p:txBody>
      </p:sp>
      <p:sp>
        <p:nvSpPr>
          <p:cNvPr id="14" name="TextBox 13"/>
          <p:cNvSpPr txBox="1"/>
          <p:nvPr/>
        </p:nvSpPr>
        <p:spPr>
          <a:xfrm>
            <a:off x="1428728" y="1214422"/>
            <a:ext cx="1285884" cy="400110"/>
          </a:xfrm>
          <a:prstGeom prst="rect">
            <a:avLst/>
          </a:prstGeom>
          <a:noFill/>
        </p:spPr>
        <p:txBody>
          <a:bodyPr wrap="square" rtlCol="0">
            <a:spAutoFit/>
          </a:bodyPr>
          <a:lstStyle/>
          <a:p>
            <a:r>
              <a:rPr lang="ru-RU" sz="2000" b="1" dirty="0" smtClean="0"/>
              <a:t>дворяне</a:t>
            </a:r>
            <a:endParaRPr lang="ru-RU" sz="2000" b="1" dirty="0"/>
          </a:p>
        </p:txBody>
      </p:sp>
      <p:sp>
        <p:nvSpPr>
          <p:cNvPr id="15" name="TextBox 14"/>
          <p:cNvSpPr txBox="1"/>
          <p:nvPr/>
        </p:nvSpPr>
        <p:spPr>
          <a:xfrm>
            <a:off x="3786182" y="1142984"/>
            <a:ext cx="1857388" cy="400110"/>
          </a:xfrm>
          <a:prstGeom prst="rect">
            <a:avLst/>
          </a:prstGeom>
          <a:noFill/>
        </p:spPr>
        <p:txBody>
          <a:bodyPr wrap="square" rtlCol="0">
            <a:spAutoFit/>
          </a:bodyPr>
          <a:lstStyle/>
          <a:p>
            <a:r>
              <a:rPr lang="ru-RU" sz="2000" b="1" dirty="0" smtClean="0"/>
              <a:t>духовенство</a:t>
            </a:r>
            <a:endParaRPr lang="ru-RU" sz="2000" b="1" dirty="0"/>
          </a:p>
        </p:txBody>
      </p:sp>
      <p:sp>
        <p:nvSpPr>
          <p:cNvPr id="16" name="TextBox 15"/>
          <p:cNvSpPr txBox="1"/>
          <p:nvPr/>
        </p:nvSpPr>
        <p:spPr>
          <a:xfrm>
            <a:off x="6357950" y="1214422"/>
            <a:ext cx="1428760" cy="400110"/>
          </a:xfrm>
          <a:prstGeom prst="rect">
            <a:avLst/>
          </a:prstGeom>
          <a:noFill/>
        </p:spPr>
        <p:txBody>
          <a:bodyPr wrap="square" rtlCol="0">
            <a:spAutoFit/>
          </a:bodyPr>
          <a:lstStyle/>
          <a:p>
            <a:r>
              <a:rPr lang="ru-RU" sz="2000" b="1" dirty="0" smtClean="0"/>
              <a:t>купечество</a:t>
            </a:r>
            <a:endParaRPr lang="ru-RU" sz="2000" b="1" dirty="0"/>
          </a:p>
        </p:txBody>
      </p:sp>
      <p:sp>
        <p:nvSpPr>
          <p:cNvPr id="17" name="TextBox 16"/>
          <p:cNvSpPr txBox="1"/>
          <p:nvPr/>
        </p:nvSpPr>
        <p:spPr>
          <a:xfrm>
            <a:off x="1500166" y="2357430"/>
            <a:ext cx="1071570" cy="400110"/>
          </a:xfrm>
          <a:prstGeom prst="rect">
            <a:avLst/>
          </a:prstGeom>
          <a:noFill/>
        </p:spPr>
        <p:txBody>
          <a:bodyPr wrap="square" rtlCol="0">
            <a:spAutoFit/>
          </a:bodyPr>
          <a:lstStyle/>
          <a:p>
            <a:r>
              <a:rPr lang="ru-RU" sz="2000" b="1" dirty="0" smtClean="0"/>
              <a:t>казаки</a:t>
            </a:r>
            <a:endParaRPr lang="ru-RU" sz="2000" b="1" dirty="0"/>
          </a:p>
        </p:txBody>
      </p:sp>
      <p:sp>
        <p:nvSpPr>
          <p:cNvPr id="18" name="TextBox 17"/>
          <p:cNvSpPr txBox="1"/>
          <p:nvPr/>
        </p:nvSpPr>
        <p:spPr>
          <a:xfrm>
            <a:off x="3786182" y="2357430"/>
            <a:ext cx="1643074" cy="400110"/>
          </a:xfrm>
          <a:prstGeom prst="rect">
            <a:avLst/>
          </a:prstGeom>
          <a:noFill/>
        </p:spPr>
        <p:txBody>
          <a:bodyPr wrap="square" rtlCol="0">
            <a:spAutoFit/>
          </a:bodyPr>
          <a:lstStyle/>
          <a:p>
            <a:r>
              <a:rPr lang="ru-RU" sz="2000" b="1" dirty="0" smtClean="0"/>
              <a:t>разночинцы</a:t>
            </a:r>
            <a:endParaRPr lang="ru-RU" sz="2000" b="1" dirty="0"/>
          </a:p>
        </p:txBody>
      </p:sp>
      <p:sp>
        <p:nvSpPr>
          <p:cNvPr id="19" name="TextBox 18"/>
          <p:cNvSpPr txBox="1"/>
          <p:nvPr/>
        </p:nvSpPr>
        <p:spPr>
          <a:xfrm>
            <a:off x="6500826" y="2357430"/>
            <a:ext cx="1285884" cy="400110"/>
          </a:xfrm>
          <a:prstGeom prst="rect">
            <a:avLst/>
          </a:prstGeom>
          <a:noFill/>
        </p:spPr>
        <p:txBody>
          <a:bodyPr wrap="square" rtlCol="0">
            <a:spAutoFit/>
          </a:bodyPr>
          <a:lstStyle/>
          <a:p>
            <a:r>
              <a:rPr lang="ru-RU" sz="2000" b="1" dirty="0" smtClean="0"/>
              <a:t>мещане</a:t>
            </a:r>
            <a:endParaRPr lang="ru-RU" sz="2000" b="1" dirty="0"/>
          </a:p>
        </p:txBody>
      </p:sp>
      <p:sp>
        <p:nvSpPr>
          <p:cNvPr id="20" name="TextBox 19"/>
          <p:cNvSpPr txBox="1"/>
          <p:nvPr/>
        </p:nvSpPr>
        <p:spPr>
          <a:xfrm>
            <a:off x="2571736" y="3429000"/>
            <a:ext cx="1571636" cy="707886"/>
          </a:xfrm>
          <a:prstGeom prst="rect">
            <a:avLst/>
          </a:prstGeom>
          <a:noFill/>
        </p:spPr>
        <p:txBody>
          <a:bodyPr wrap="square" rtlCol="0">
            <a:spAutoFit/>
          </a:bodyPr>
          <a:lstStyle/>
          <a:p>
            <a:r>
              <a:rPr lang="ru-RU" sz="2000" b="1" dirty="0" err="1" smtClean="0"/>
              <a:t>Ремеслен</a:t>
            </a:r>
            <a:r>
              <a:rPr lang="ru-RU" sz="2000" b="1" dirty="0" smtClean="0"/>
              <a:t>-</a:t>
            </a:r>
          </a:p>
          <a:p>
            <a:r>
              <a:rPr lang="ru-RU" sz="2000" b="1" dirty="0" smtClean="0"/>
              <a:t>     </a:t>
            </a:r>
            <a:r>
              <a:rPr lang="ru-RU" sz="2000" b="1" dirty="0" err="1" smtClean="0"/>
              <a:t>ники</a:t>
            </a:r>
            <a:endParaRPr lang="ru-RU" sz="2000" b="1" dirty="0"/>
          </a:p>
        </p:txBody>
      </p:sp>
      <p:sp>
        <p:nvSpPr>
          <p:cNvPr id="21" name="TextBox 20"/>
          <p:cNvSpPr txBox="1"/>
          <p:nvPr/>
        </p:nvSpPr>
        <p:spPr>
          <a:xfrm>
            <a:off x="5214942" y="3429000"/>
            <a:ext cx="1357322" cy="400110"/>
          </a:xfrm>
          <a:prstGeom prst="rect">
            <a:avLst/>
          </a:prstGeom>
          <a:noFill/>
        </p:spPr>
        <p:txBody>
          <a:bodyPr wrap="square" rtlCol="0">
            <a:spAutoFit/>
          </a:bodyPr>
          <a:lstStyle/>
          <a:p>
            <a:r>
              <a:rPr lang="ru-RU" sz="2000" b="1" dirty="0" smtClean="0"/>
              <a:t>крестьяне</a:t>
            </a:r>
            <a:endParaRPr lang="ru-RU" sz="2000" b="1" dirty="0"/>
          </a:p>
        </p:txBody>
      </p:sp>
      <p:pic>
        <p:nvPicPr>
          <p:cNvPr id="5" name="Picture 2" descr="C:\Documents and Settings\Пользователь\Рабочий стол\zs6.jpg"/>
          <p:cNvPicPr>
            <a:picLocks noChangeAspect="1" noChangeArrowheads="1"/>
          </p:cNvPicPr>
          <p:nvPr/>
        </p:nvPicPr>
        <p:blipFill>
          <a:blip r:embed="rId6"/>
          <a:srcRect/>
          <a:stretch>
            <a:fillRect/>
          </a:stretch>
        </p:blipFill>
        <p:spPr bwMode="auto">
          <a:xfrm>
            <a:off x="5256724" y="4357695"/>
            <a:ext cx="2617575" cy="1714512"/>
          </a:xfrm>
          <a:prstGeom prst="rect">
            <a:avLst/>
          </a:prstGeom>
          <a:noFill/>
        </p:spPr>
      </p:pic>
      <p:pic>
        <p:nvPicPr>
          <p:cNvPr id="6" name="Picture 3" descr="C:\Documents and Settings\Пользователь\Рабочий стол\zs6.jpg"/>
          <p:cNvPicPr>
            <a:picLocks noChangeAspect="1" noChangeArrowheads="1"/>
          </p:cNvPicPr>
          <p:nvPr/>
        </p:nvPicPr>
        <p:blipFill>
          <a:blip r:embed="rId6"/>
          <a:srcRect/>
          <a:stretch>
            <a:fillRect/>
          </a:stretch>
        </p:blipFill>
        <p:spPr bwMode="auto">
          <a:xfrm flipH="1">
            <a:off x="1214414" y="4357694"/>
            <a:ext cx="2617577" cy="171451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32646.jpg"/>
          <p:cNvPicPr>
            <a:picLocks noChangeAspect="1" noChangeArrowheads="1"/>
          </p:cNvPicPr>
          <p:nvPr/>
        </p:nvPicPr>
        <p:blipFill>
          <a:blip r:embed="rId3"/>
          <a:srcRect/>
          <a:stretch>
            <a:fillRect/>
          </a:stretch>
        </p:blipFill>
        <p:spPr bwMode="auto">
          <a:xfrm>
            <a:off x="2285984" y="928670"/>
            <a:ext cx="4688540" cy="5018820"/>
          </a:xfrm>
          <a:prstGeom prst="rect">
            <a:avLst/>
          </a:prstGeom>
          <a:noFill/>
        </p:spPr>
      </p:pic>
      <p:sp>
        <p:nvSpPr>
          <p:cNvPr id="4" name="TextBox 3"/>
          <p:cNvSpPr txBox="1"/>
          <p:nvPr/>
        </p:nvSpPr>
        <p:spPr>
          <a:xfrm>
            <a:off x="1071538" y="1071546"/>
            <a:ext cx="2428892" cy="5262979"/>
          </a:xfrm>
          <a:prstGeom prst="rect">
            <a:avLst/>
          </a:prstGeom>
          <a:noFill/>
        </p:spPr>
        <p:txBody>
          <a:bodyPr wrap="square" rtlCol="0">
            <a:spAutoFit/>
          </a:bodyPr>
          <a:lstStyle/>
          <a:p>
            <a:r>
              <a:rPr lang="ru-RU" sz="2400" b="1" dirty="0" smtClean="0"/>
              <a:t>Трон</a:t>
            </a:r>
          </a:p>
          <a:p>
            <a:r>
              <a:rPr lang="ru-RU" sz="2400" b="1" dirty="0" smtClean="0"/>
              <a:t>Корона </a:t>
            </a:r>
          </a:p>
          <a:p>
            <a:r>
              <a:rPr lang="ru-RU" sz="2400" b="1" dirty="0" smtClean="0"/>
              <a:t>Держава</a:t>
            </a:r>
          </a:p>
          <a:p>
            <a:r>
              <a:rPr lang="ru-RU" sz="2400" b="1" dirty="0" smtClean="0"/>
              <a:t>Дворец</a:t>
            </a:r>
          </a:p>
          <a:p>
            <a:r>
              <a:rPr lang="ru-RU" sz="2400" b="1" dirty="0" smtClean="0"/>
              <a:t>Бал</a:t>
            </a:r>
          </a:p>
          <a:p>
            <a:r>
              <a:rPr lang="ru-RU" sz="2400" b="1" dirty="0" smtClean="0"/>
              <a:t>Империя</a:t>
            </a:r>
          </a:p>
          <a:p>
            <a:r>
              <a:rPr lang="ru-RU" sz="2400" b="1" dirty="0" smtClean="0"/>
              <a:t>Дворяне</a:t>
            </a:r>
          </a:p>
          <a:p>
            <a:r>
              <a:rPr lang="ru-RU" sz="2400" b="1" dirty="0" smtClean="0"/>
              <a:t>Армия</a:t>
            </a:r>
          </a:p>
          <a:p>
            <a:r>
              <a:rPr lang="ru-RU" sz="2400" b="1" dirty="0" smtClean="0"/>
              <a:t>Флот</a:t>
            </a:r>
          </a:p>
          <a:p>
            <a:r>
              <a:rPr lang="ru-RU" sz="2400" b="1" dirty="0" smtClean="0"/>
              <a:t>Купечество</a:t>
            </a:r>
          </a:p>
          <a:p>
            <a:r>
              <a:rPr lang="ru-RU" sz="2400" b="1" dirty="0" smtClean="0"/>
              <a:t>Крестьянство</a:t>
            </a:r>
          </a:p>
          <a:p>
            <a:r>
              <a:rPr lang="ru-RU" sz="2400" b="1" dirty="0" smtClean="0"/>
              <a:t>Рабочие</a:t>
            </a:r>
          </a:p>
          <a:p>
            <a:r>
              <a:rPr lang="ru-RU" sz="2400" b="1" dirty="0" smtClean="0"/>
              <a:t>ремесленники</a:t>
            </a:r>
          </a:p>
          <a:p>
            <a:endParaRPr lang="ru-RU" sz="2400" b="1" dirty="0"/>
          </a:p>
        </p:txBody>
      </p:sp>
      <p:sp>
        <p:nvSpPr>
          <p:cNvPr id="5" name="TextBox 4"/>
          <p:cNvSpPr txBox="1"/>
          <p:nvPr/>
        </p:nvSpPr>
        <p:spPr>
          <a:xfrm>
            <a:off x="6072198" y="1142984"/>
            <a:ext cx="2000264" cy="5262979"/>
          </a:xfrm>
          <a:prstGeom prst="rect">
            <a:avLst/>
          </a:prstGeom>
          <a:noFill/>
        </p:spPr>
        <p:txBody>
          <a:bodyPr wrap="square" rtlCol="0">
            <a:spAutoFit/>
          </a:bodyPr>
          <a:lstStyle/>
          <a:p>
            <a:r>
              <a:rPr lang="ru-RU" sz="2400" b="1" dirty="0" smtClean="0"/>
              <a:t>    Император</a:t>
            </a:r>
          </a:p>
          <a:p>
            <a:r>
              <a:rPr lang="ru-RU" sz="2400" b="1" dirty="0" smtClean="0"/>
              <a:t>           офицер</a:t>
            </a:r>
          </a:p>
          <a:p>
            <a:r>
              <a:rPr lang="ru-RU" sz="2400" b="1" dirty="0" smtClean="0"/>
              <a:t>             солдат</a:t>
            </a:r>
          </a:p>
          <a:p>
            <a:r>
              <a:rPr lang="ru-RU" sz="2400" b="1" dirty="0" smtClean="0"/>
              <a:t>              орден</a:t>
            </a:r>
          </a:p>
          <a:p>
            <a:r>
              <a:rPr lang="ru-RU" sz="2400" b="1" dirty="0" smtClean="0"/>
              <a:t>           медаль</a:t>
            </a:r>
          </a:p>
          <a:p>
            <a:r>
              <a:rPr lang="ru-RU" sz="2400" b="1" dirty="0" smtClean="0"/>
              <a:t>              война</a:t>
            </a:r>
          </a:p>
          <a:p>
            <a:r>
              <a:rPr lang="ru-RU" sz="2400" b="1" dirty="0" smtClean="0"/>
              <a:t>           мундир</a:t>
            </a:r>
          </a:p>
          <a:p>
            <a:r>
              <a:rPr lang="ru-RU" sz="2400" b="1" dirty="0" smtClean="0"/>
              <a:t>              шпага</a:t>
            </a:r>
          </a:p>
          <a:p>
            <a:r>
              <a:rPr lang="ru-RU" sz="2400" b="1" dirty="0" smtClean="0"/>
              <a:t>              пушка</a:t>
            </a:r>
          </a:p>
          <a:p>
            <a:r>
              <a:rPr lang="ru-RU" sz="2400" b="1" dirty="0" smtClean="0"/>
              <a:t>          Корабль</a:t>
            </a:r>
          </a:p>
          <a:p>
            <a:r>
              <a:rPr lang="ru-RU" sz="2400" b="1" dirty="0" smtClean="0"/>
              <a:t>  Полководец</a:t>
            </a:r>
          </a:p>
          <a:p>
            <a:r>
              <a:rPr lang="ru-RU" sz="2400" b="1" dirty="0" smtClean="0"/>
              <a:t>           Генерал</a:t>
            </a:r>
          </a:p>
          <a:p>
            <a:r>
              <a:rPr lang="ru-RU" sz="2400" b="1" dirty="0" smtClean="0"/>
              <a:t>         адмирал</a:t>
            </a:r>
          </a:p>
          <a:p>
            <a:endParaRPr lang="ru-RU" sz="2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graphicFrame>
        <p:nvGraphicFramePr>
          <p:cNvPr id="3" name="Таблица 2"/>
          <p:cNvGraphicFramePr>
            <a:graphicFrameLocks noGrp="1"/>
          </p:cNvGraphicFramePr>
          <p:nvPr/>
        </p:nvGraphicFramePr>
        <p:xfrm>
          <a:off x="1142976" y="1000107"/>
          <a:ext cx="6858048" cy="5293042"/>
        </p:xfrm>
        <a:graphic>
          <a:graphicData uri="http://schemas.openxmlformats.org/drawingml/2006/table">
            <a:tbl>
              <a:tblPr/>
              <a:tblGrid>
                <a:gridCol w="6858048"/>
              </a:tblGrid>
              <a:tr h="5293042">
                <a:tc>
                  <a:txBody>
                    <a:bodyPr/>
                    <a:lstStyle/>
                    <a:p>
                      <a:pPr algn="just"/>
                      <a:r>
                        <a:rPr lang="ru-RU" sz="1800" b="1" dirty="0" smtClean="0"/>
                        <a:t>Россия</a:t>
                      </a:r>
                      <a:r>
                        <a:rPr lang="ru-RU" sz="1800" dirty="0" smtClean="0"/>
                        <a:t> </a:t>
                      </a:r>
                      <a:r>
                        <a:rPr lang="ru-RU" sz="1800" b="1" dirty="0"/>
                        <a:t>всегда была многонациональной страной. Бок о бок с русским народом, самым многочисленным, жили другие народы, связанные с ним общностью исторических судеб. В западных и южных губерниях русское население соседствовало с украинским и белорусским. На огромных просторах от Волги до Восточной Арктики расселились </a:t>
                      </a:r>
                      <a:r>
                        <a:rPr lang="ru-RU" sz="1800" b="1" dirty="0" err="1"/>
                        <a:t>тюркоязычные</a:t>
                      </a:r>
                      <a:r>
                        <a:rPr lang="ru-RU" sz="1800" b="1" dirty="0"/>
                        <a:t> народы (татары, чуваши, башкиры, якуты и др.). Область распространения финно-угорских народов (мордвы, мари, коми, удмуртов) охватывала Поволжье, север Европейской России, Урал и Зауралье. Эвенки и эвены представляли в России тунгусо-маньчжурские народы.</a:t>
                      </a:r>
                    </a:p>
                    <a:p>
                      <a:pPr algn="just"/>
                      <a:r>
                        <a:rPr lang="ru-RU" sz="1800" b="1" dirty="0"/>
                        <a:t>В религиозном отношении Россия тоже была неоднородна. Около 87% населения придерживалось православной веры. От официального православия отделилось старообрядчество, разделившееся на несколько направлений. Значительная группа народов (татары, башкиры, большинство горцев Кавказа) придерживалась ислама. Калмыки, кочевавшие в низовьях Волги, и буряты в Забайкалье исповедовали буддизм. </a:t>
                      </a:r>
                    </a:p>
                  </a:txBody>
                  <a:tcPr marL="0" marR="0" marT="0" marB="0">
                    <a:lnL>
                      <a:noFill/>
                    </a:lnL>
                    <a:lnR>
                      <a:noFill/>
                    </a:lnR>
                    <a:lnT>
                      <a:noFill/>
                    </a:lnT>
                    <a:lnB>
                      <a:noFill/>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24"/>
            <a:ext cx="9144000" cy="6858024"/>
          </a:xfrm>
          <a:prstGeom prst="rect">
            <a:avLst/>
          </a:prstGeom>
          <a:noFill/>
        </p:spPr>
      </p:pic>
      <p:sp>
        <p:nvSpPr>
          <p:cNvPr id="3" name="Прямоугольник 2"/>
          <p:cNvSpPr/>
          <p:nvPr/>
        </p:nvSpPr>
        <p:spPr>
          <a:xfrm>
            <a:off x="1071538" y="857232"/>
            <a:ext cx="7000924" cy="5214974"/>
          </a:xfrm>
          <a:prstGeom prst="rect">
            <a:avLst/>
          </a:prstGeom>
        </p:spPr>
        <p:txBody>
          <a:bodyPr wrap="square">
            <a:spAutoFit/>
          </a:bodyPr>
          <a:lstStyle/>
          <a:p>
            <a:pPr algn="just"/>
            <a:r>
              <a:rPr lang="ru-RU" b="1" dirty="0" smtClean="0"/>
              <a:t>Сословия и классы.</a:t>
            </a:r>
            <a:r>
              <a:rPr lang="ru-RU" dirty="0" smtClean="0"/>
              <a:t> </a:t>
            </a:r>
            <a:r>
              <a:rPr lang="ru-RU" b="1" dirty="0" smtClean="0"/>
              <a:t>Население дореформенной России делилось на сословия — группы, обладавшие разными правами и обязанностями и имевшие разное юридическое положение. Сословная принадлежность передавалась по наследству. Дворянство, духовенство, купечество, мещанство, крестьянство, казачество — таков перечень основных сословий в России.</a:t>
            </a:r>
          </a:p>
          <a:p>
            <a:pPr algn="just"/>
            <a:r>
              <a:rPr lang="ru-RU" b="1" dirty="0" smtClean="0"/>
              <a:t>Главенствующим, самым богатым и образованным сословием было дворянство. Закон закреплял за ним ряд привилегий, важнейшей из которых было право владеть крепостными крестьянами. Имения, населенные “крепостными душами”, были главным источником дворянских доходов. Обязательная служба дворянства (исключая военное время) была отменена еще в 1762 г.</a:t>
            </a:r>
          </a:p>
          <a:p>
            <a:pPr algn="just"/>
            <a:r>
              <a:rPr lang="ru-RU" b="1" dirty="0" smtClean="0"/>
              <a:t>Ряд важных привилегий имело купечество. Оно было освобождено от некоторых податей и от рекрутчины. Самые богатые купцы (первой гильдии) имели преимущественное право вести внешнюю и внутреннюю торговлю. Купцы второй гильдии обладали привилегиями в крупной внутренней торговле, а третьей —в мелкой городской и уездной.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24"/>
            <a:ext cx="9144000" cy="6858024"/>
          </a:xfrm>
          <a:prstGeom prst="rect">
            <a:avLst/>
          </a:prstGeom>
          <a:noFill/>
        </p:spPr>
      </p:pic>
      <p:sp>
        <p:nvSpPr>
          <p:cNvPr id="3" name="Прямоугольник 2"/>
          <p:cNvSpPr/>
          <p:nvPr/>
        </p:nvSpPr>
        <p:spPr>
          <a:xfrm>
            <a:off x="1142976" y="928670"/>
            <a:ext cx="6858048" cy="4401205"/>
          </a:xfrm>
          <a:prstGeom prst="rect">
            <a:avLst/>
          </a:prstGeom>
        </p:spPr>
        <p:txBody>
          <a:bodyPr wrap="square">
            <a:spAutoFit/>
          </a:bodyPr>
          <a:lstStyle/>
          <a:p>
            <a:r>
              <a:rPr lang="ru-RU" sz="2000" b="1" dirty="0" smtClean="0"/>
              <a:t>Дворянство, духовенство, купечество, мещанство, крестьянство, казачество В мещанство входили  — ремесленники, мелкие торговцы, наемные работники. Мещане имели сословное самоуправление, внутренний распорядок жизни. Они были обложены высокой податью.</a:t>
            </a:r>
            <a:br>
              <a:rPr lang="ru-RU" sz="2000" b="1" dirty="0" smtClean="0"/>
            </a:br>
            <a:r>
              <a:rPr lang="ru-RU" sz="2000" b="1" dirty="0" smtClean="0"/>
              <a:t>Ряд важнейших привилегий имело купечество. Оно было освобождено от некоторых податей. В зависимости от размеров капитала купечество было разделено на три гильдии. Самая богатая его верхушка имело преимущество вести внешнюю и внутреннюю торговлю. Купцы второй гильдии обладали привилегиями только в крупной внутренней торговле, а купцы третьей гильдии — в мелкой городской и уездной.</a:t>
            </a:r>
            <a:br>
              <a:rPr lang="ru-RU" sz="2000" b="1" dirty="0" smtClean="0"/>
            </a:br>
            <a:endParaRPr lang="ru-RU" sz="2000" b="1" dirty="0"/>
          </a:p>
        </p:txBody>
      </p:sp>
      <p:pic>
        <p:nvPicPr>
          <p:cNvPr id="4098" name="Picture 2" descr="C:\Documents and Settings\Пользователь\Рабочий стол\original.jpg"/>
          <p:cNvPicPr>
            <a:picLocks noChangeAspect="1" noChangeArrowheads="1"/>
          </p:cNvPicPr>
          <p:nvPr/>
        </p:nvPicPr>
        <p:blipFill>
          <a:blip r:embed="rId3" cstate="print"/>
          <a:srcRect/>
          <a:stretch>
            <a:fillRect/>
          </a:stretch>
        </p:blipFill>
        <p:spPr bwMode="auto">
          <a:xfrm>
            <a:off x="4143372" y="4786322"/>
            <a:ext cx="1051549" cy="114298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24"/>
            <a:ext cx="9144000" cy="6858024"/>
          </a:xfrm>
          <a:prstGeom prst="rect">
            <a:avLst/>
          </a:prstGeom>
          <a:noFill/>
        </p:spPr>
      </p:pic>
      <p:sp>
        <p:nvSpPr>
          <p:cNvPr id="3" name="Прямоугольник 2"/>
          <p:cNvSpPr/>
          <p:nvPr/>
        </p:nvSpPr>
        <p:spPr>
          <a:xfrm>
            <a:off x="1214414" y="928670"/>
            <a:ext cx="6715172" cy="5016758"/>
          </a:xfrm>
          <a:prstGeom prst="rect">
            <a:avLst/>
          </a:prstGeom>
        </p:spPr>
        <p:txBody>
          <a:bodyPr wrap="square">
            <a:spAutoFit/>
          </a:bodyPr>
          <a:lstStyle/>
          <a:p>
            <a:r>
              <a:rPr lang="ru-RU" sz="2000" b="1" dirty="0" smtClean="0"/>
              <a:t>Самым многочисленным и угнетенным сословием было крестьянство. Крестьянство подразделялось на несколько групп. Самую большую группу составляли государственные крестьяне. Они платили разные подати и повинности. В сравнении с крепостными крестьянами государственные крестьяне пользовались большей свободой и имели больше земли. </a:t>
            </a:r>
            <a:br>
              <a:rPr lang="ru-RU" sz="2000" b="1" dirty="0" smtClean="0"/>
            </a:br>
            <a:r>
              <a:rPr lang="ru-RU" sz="2000" b="1" dirty="0" smtClean="0"/>
              <a:t>Особой группой крестьянства было казачество. В 18 веке правительство установило полный контроль над районами расселения казаков , а в 19 веке стало создавать новые казачьи войска для охраны границ.</a:t>
            </a:r>
            <a:br>
              <a:rPr lang="ru-RU" sz="2000" b="1" dirty="0" smtClean="0"/>
            </a:br>
            <a:r>
              <a:rPr lang="ru-RU" sz="2000" b="1" dirty="0" smtClean="0"/>
              <a:t>Главенствующим сословием было дворянство.  Закон закреплял за дворянами ряд привилегий, важнейшим из которых было право владеть крепостными крестьянами. </a:t>
            </a:r>
            <a:br>
              <a:rPr lang="ru-RU" sz="2000" b="1" dirty="0" smtClean="0"/>
            </a:br>
            <a:r>
              <a:rPr lang="ru-RU" sz="2000" b="1" dirty="0" smtClean="0"/>
              <a:t/>
            </a:r>
            <a:br>
              <a:rPr lang="ru-RU" sz="2000" b="1" dirty="0" smtClean="0"/>
            </a:br>
            <a:endParaRPr lang="ru-RU"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Московский-телеграф-1825.jpg"/>
          <p:cNvPicPr>
            <a:picLocks noChangeAspect="1" noChangeArrowheads="1"/>
          </p:cNvPicPr>
          <p:nvPr/>
        </p:nvPicPr>
        <p:blipFill>
          <a:blip r:embed="rId3"/>
          <a:srcRect/>
          <a:stretch>
            <a:fillRect/>
          </a:stretch>
        </p:blipFill>
        <p:spPr bwMode="auto">
          <a:xfrm>
            <a:off x="1142976" y="857232"/>
            <a:ext cx="2624148" cy="4447708"/>
          </a:xfrm>
          <a:prstGeom prst="rect">
            <a:avLst/>
          </a:prstGeom>
          <a:noFill/>
        </p:spPr>
      </p:pic>
      <p:pic>
        <p:nvPicPr>
          <p:cNvPr id="3" name="Picture 2" descr="C:\Documents and Settings\Пользователь\Рабочий стол\Современник-1848-2.jpg"/>
          <p:cNvPicPr>
            <a:picLocks noChangeAspect="1" noChangeArrowheads="1"/>
          </p:cNvPicPr>
          <p:nvPr/>
        </p:nvPicPr>
        <p:blipFill>
          <a:blip r:embed="rId4"/>
          <a:srcRect/>
          <a:stretch>
            <a:fillRect/>
          </a:stretch>
        </p:blipFill>
        <p:spPr bwMode="auto">
          <a:xfrm>
            <a:off x="4714876" y="857232"/>
            <a:ext cx="3307999" cy="4405325"/>
          </a:xfrm>
          <a:prstGeom prst="rect">
            <a:avLst/>
          </a:prstGeom>
          <a:noFill/>
        </p:spPr>
      </p:pic>
      <p:sp>
        <p:nvSpPr>
          <p:cNvPr id="5" name="TextBox 4"/>
          <p:cNvSpPr txBox="1"/>
          <p:nvPr/>
        </p:nvSpPr>
        <p:spPr>
          <a:xfrm>
            <a:off x="2786050" y="5500702"/>
            <a:ext cx="3500462" cy="461665"/>
          </a:xfrm>
          <a:prstGeom prst="rect">
            <a:avLst/>
          </a:prstGeom>
          <a:noFill/>
        </p:spPr>
        <p:txBody>
          <a:bodyPr wrap="square" rtlCol="0">
            <a:spAutoFit/>
          </a:bodyPr>
          <a:lstStyle/>
          <a:p>
            <a:r>
              <a:rPr lang="ru-RU" sz="2400" b="1" dirty="0" smtClean="0"/>
              <a:t>                 Дворянки</a:t>
            </a:r>
            <a:endParaRPr lang="ru-RU"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Галатея-1829-5.jpg"/>
          <p:cNvPicPr>
            <a:picLocks noChangeAspect="1" noChangeArrowheads="1"/>
          </p:cNvPicPr>
          <p:nvPr/>
        </p:nvPicPr>
        <p:blipFill>
          <a:blip r:embed="rId3"/>
          <a:srcRect/>
          <a:stretch>
            <a:fillRect/>
          </a:stretch>
        </p:blipFill>
        <p:spPr bwMode="auto">
          <a:xfrm>
            <a:off x="3344565" y="928669"/>
            <a:ext cx="2513310" cy="5119705"/>
          </a:xfrm>
          <a:prstGeom prst="rect">
            <a:avLst/>
          </a:prstGeom>
          <a:noFill/>
        </p:spPr>
      </p:pic>
      <p:sp>
        <p:nvSpPr>
          <p:cNvPr id="4" name="TextBox 3"/>
          <p:cNvSpPr txBox="1"/>
          <p:nvPr/>
        </p:nvSpPr>
        <p:spPr>
          <a:xfrm>
            <a:off x="1142976" y="1000108"/>
            <a:ext cx="2000264" cy="4893647"/>
          </a:xfrm>
          <a:prstGeom prst="rect">
            <a:avLst/>
          </a:prstGeom>
          <a:noFill/>
        </p:spPr>
        <p:txBody>
          <a:bodyPr wrap="square" rtlCol="0">
            <a:spAutoFit/>
          </a:bodyPr>
          <a:lstStyle/>
          <a:p>
            <a:r>
              <a:rPr lang="ru-RU" sz="2400" b="1" dirty="0" smtClean="0"/>
              <a:t>Барщина</a:t>
            </a:r>
          </a:p>
          <a:p>
            <a:r>
              <a:rPr lang="ru-RU" sz="2400" b="1" dirty="0" smtClean="0"/>
              <a:t>Оброк</a:t>
            </a:r>
          </a:p>
          <a:p>
            <a:r>
              <a:rPr lang="ru-RU" sz="2400" b="1" dirty="0" smtClean="0"/>
              <a:t>Десятина</a:t>
            </a:r>
          </a:p>
          <a:p>
            <a:r>
              <a:rPr lang="ru-RU" sz="2400" b="1" dirty="0" smtClean="0"/>
              <a:t>Деревня</a:t>
            </a:r>
          </a:p>
          <a:p>
            <a:r>
              <a:rPr lang="ru-RU" sz="2400" b="1" dirty="0" smtClean="0"/>
              <a:t>Село</a:t>
            </a:r>
          </a:p>
          <a:p>
            <a:r>
              <a:rPr lang="ru-RU" sz="2400" b="1" dirty="0" smtClean="0"/>
              <a:t>Налог</a:t>
            </a:r>
          </a:p>
          <a:p>
            <a:r>
              <a:rPr lang="ru-RU" sz="2400" b="1" dirty="0" smtClean="0"/>
              <a:t>Рекрут</a:t>
            </a:r>
          </a:p>
          <a:p>
            <a:r>
              <a:rPr lang="ru-RU" sz="2400" b="1" dirty="0" smtClean="0"/>
              <a:t>Ремесло</a:t>
            </a:r>
          </a:p>
          <a:p>
            <a:r>
              <a:rPr lang="ru-RU" sz="2400" b="1" dirty="0" smtClean="0"/>
              <a:t>Торговля</a:t>
            </a:r>
          </a:p>
          <a:p>
            <a:r>
              <a:rPr lang="ru-RU" sz="2400" b="1" dirty="0" smtClean="0"/>
              <a:t>Товар</a:t>
            </a:r>
          </a:p>
          <a:p>
            <a:r>
              <a:rPr lang="ru-RU" sz="2400" b="1" dirty="0" smtClean="0"/>
              <a:t>Купец</a:t>
            </a:r>
          </a:p>
          <a:p>
            <a:r>
              <a:rPr lang="ru-RU" sz="2400" b="1" dirty="0" smtClean="0"/>
              <a:t>Рынок</a:t>
            </a:r>
          </a:p>
          <a:p>
            <a:r>
              <a:rPr lang="ru-RU" sz="2400" b="1" dirty="0" smtClean="0"/>
              <a:t>ярмарка</a:t>
            </a:r>
            <a:endParaRPr lang="ru-RU" sz="2400" b="1" dirty="0"/>
          </a:p>
        </p:txBody>
      </p:sp>
      <p:sp>
        <p:nvSpPr>
          <p:cNvPr id="5" name="TextBox 4"/>
          <p:cNvSpPr txBox="1"/>
          <p:nvPr/>
        </p:nvSpPr>
        <p:spPr>
          <a:xfrm>
            <a:off x="5857884" y="928670"/>
            <a:ext cx="2357454" cy="4893647"/>
          </a:xfrm>
          <a:prstGeom prst="rect">
            <a:avLst/>
          </a:prstGeom>
          <a:noFill/>
        </p:spPr>
        <p:txBody>
          <a:bodyPr wrap="square" rtlCol="0">
            <a:spAutoFit/>
          </a:bodyPr>
          <a:lstStyle/>
          <a:p>
            <a:r>
              <a:rPr lang="ru-RU" sz="2400" b="1" dirty="0" smtClean="0"/>
              <a:t>          Чиновник</a:t>
            </a:r>
          </a:p>
          <a:p>
            <a:r>
              <a:rPr lang="ru-RU" sz="2400" b="1" dirty="0" smtClean="0"/>
              <a:t>               Бедняк</a:t>
            </a:r>
          </a:p>
          <a:p>
            <a:r>
              <a:rPr lang="ru-RU" sz="2400" b="1" dirty="0" smtClean="0"/>
              <a:t>             Обычай</a:t>
            </a:r>
          </a:p>
          <a:p>
            <a:r>
              <a:rPr lang="ru-RU" sz="2400" b="1" dirty="0" smtClean="0"/>
              <a:t>             Религия</a:t>
            </a:r>
          </a:p>
          <a:p>
            <a:r>
              <a:rPr lang="ru-RU" sz="2400" b="1" dirty="0" smtClean="0"/>
              <a:t>    Духовенство</a:t>
            </a:r>
          </a:p>
          <a:p>
            <a:r>
              <a:rPr lang="ru-RU" sz="2400" b="1" dirty="0" smtClean="0"/>
              <a:t>                  Храм</a:t>
            </a:r>
          </a:p>
          <a:p>
            <a:r>
              <a:rPr lang="ru-RU" sz="2400" b="1" dirty="0" smtClean="0"/>
              <a:t>            Церковь</a:t>
            </a:r>
          </a:p>
          <a:p>
            <a:r>
              <a:rPr lang="ru-RU" sz="2400" b="1" dirty="0" smtClean="0"/>
              <a:t>      Монастырь</a:t>
            </a:r>
          </a:p>
          <a:p>
            <a:r>
              <a:rPr lang="ru-RU" sz="2400" b="1" dirty="0" smtClean="0"/>
              <a:t>               Монах</a:t>
            </a:r>
          </a:p>
          <a:p>
            <a:r>
              <a:rPr lang="ru-RU" sz="2400" b="1" dirty="0" smtClean="0"/>
              <a:t>                Лавра</a:t>
            </a:r>
          </a:p>
          <a:p>
            <a:r>
              <a:rPr lang="ru-RU" sz="2400" b="1" dirty="0" smtClean="0"/>
              <a:t>              Игумен</a:t>
            </a:r>
          </a:p>
          <a:p>
            <a:r>
              <a:rPr lang="ru-RU" sz="2400" b="1" dirty="0" smtClean="0"/>
              <a:t>                  Инок</a:t>
            </a:r>
          </a:p>
          <a:p>
            <a:r>
              <a:rPr lang="ru-RU" sz="2400" b="1" smtClean="0"/>
              <a:t>            Епископ </a:t>
            </a:r>
            <a:endParaRPr lang="ru-RU"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Галатея-1829-5.jpg"/>
          <p:cNvPicPr>
            <a:picLocks noChangeAspect="1" noChangeArrowheads="1"/>
          </p:cNvPicPr>
          <p:nvPr/>
        </p:nvPicPr>
        <p:blipFill>
          <a:blip r:embed="rId3"/>
          <a:srcRect/>
          <a:stretch>
            <a:fillRect/>
          </a:stretch>
        </p:blipFill>
        <p:spPr bwMode="auto">
          <a:xfrm>
            <a:off x="3344565" y="928669"/>
            <a:ext cx="1613201" cy="3286149"/>
          </a:xfrm>
          <a:prstGeom prst="rect">
            <a:avLst/>
          </a:prstGeom>
          <a:noFill/>
        </p:spPr>
      </p:pic>
      <p:pic>
        <p:nvPicPr>
          <p:cNvPr id="3" name="Picture 2" descr="C:\Documents and Settings\Пользователь\Рабочий стол\799a791deaf5.jpg"/>
          <p:cNvPicPr>
            <a:picLocks noChangeAspect="1" noChangeArrowheads="1"/>
          </p:cNvPicPr>
          <p:nvPr/>
        </p:nvPicPr>
        <p:blipFill>
          <a:blip r:embed="rId4"/>
          <a:srcRect/>
          <a:stretch>
            <a:fillRect/>
          </a:stretch>
        </p:blipFill>
        <p:spPr bwMode="auto">
          <a:xfrm>
            <a:off x="1142976" y="857232"/>
            <a:ext cx="6925808" cy="4429156"/>
          </a:xfrm>
          <a:prstGeom prst="rect">
            <a:avLst/>
          </a:prstGeom>
          <a:noFill/>
        </p:spPr>
      </p:pic>
      <p:sp>
        <p:nvSpPr>
          <p:cNvPr id="5" name="TextBox 4"/>
          <p:cNvSpPr txBox="1"/>
          <p:nvPr/>
        </p:nvSpPr>
        <p:spPr>
          <a:xfrm>
            <a:off x="2857488" y="5500702"/>
            <a:ext cx="3286148" cy="461665"/>
          </a:xfrm>
          <a:prstGeom prst="rect">
            <a:avLst/>
          </a:prstGeom>
          <a:noFill/>
        </p:spPr>
        <p:txBody>
          <a:bodyPr wrap="square" rtlCol="0">
            <a:spAutoFit/>
          </a:bodyPr>
          <a:lstStyle/>
          <a:p>
            <a:r>
              <a:rPr lang="ru-RU" sz="2400" b="1" dirty="0" smtClean="0"/>
              <a:t>Офицеры и чиновники</a:t>
            </a:r>
            <a:endParaRPr lang="ru-RU"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15695_26170b81347e0c25c539e5d7196723c2.jpg"/>
          <p:cNvPicPr>
            <a:picLocks noChangeAspect="1" noChangeArrowheads="1"/>
          </p:cNvPicPr>
          <p:nvPr/>
        </p:nvPicPr>
        <p:blipFill>
          <a:blip r:embed="rId3"/>
          <a:srcRect/>
          <a:stretch>
            <a:fillRect/>
          </a:stretch>
        </p:blipFill>
        <p:spPr bwMode="auto">
          <a:xfrm>
            <a:off x="2786050" y="1357298"/>
            <a:ext cx="3594100" cy="4608513"/>
          </a:xfrm>
          <a:prstGeom prst="rect">
            <a:avLst/>
          </a:prstGeom>
          <a:noFill/>
        </p:spPr>
      </p:pic>
      <p:pic>
        <p:nvPicPr>
          <p:cNvPr id="3074" name="Picture 2" descr="C:\Documents and Settings\Пользователь\Рабочий стол\original.jpg"/>
          <p:cNvPicPr>
            <a:picLocks noChangeAspect="1" noChangeArrowheads="1"/>
          </p:cNvPicPr>
          <p:nvPr/>
        </p:nvPicPr>
        <p:blipFill>
          <a:blip r:embed="rId4" cstate="print"/>
          <a:srcRect/>
          <a:stretch>
            <a:fillRect/>
          </a:stretch>
        </p:blipFill>
        <p:spPr bwMode="auto">
          <a:xfrm>
            <a:off x="1142976" y="4143380"/>
            <a:ext cx="1643074" cy="1785950"/>
          </a:xfrm>
          <a:prstGeom prst="rect">
            <a:avLst/>
          </a:prstGeom>
          <a:noFill/>
        </p:spPr>
      </p:pic>
      <p:pic>
        <p:nvPicPr>
          <p:cNvPr id="3075" name="Picture 3" descr="C:\Documents and Settings\Пользователь\Рабочий стол\original.jpg"/>
          <p:cNvPicPr>
            <a:picLocks noChangeAspect="1" noChangeArrowheads="1"/>
          </p:cNvPicPr>
          <p:nvPr/>
        </p:nvPicPr>
        <p:blipFill>
          <a:blip r:embed="rId5" cstate="print"/>
          <a:srcRect/>
          <a:stretch>
            <a:fillRect/>
          </a:stretch>
        </p:blipFill>
        <p:spPr bwMode="auto">
          <a:xfrm>
            <a:off x="6286512" y="4143380"/>
            <a:ext cx="1708779" cy="1857368"/>
          </a:xfrm>
          <a:prstGeom prst="rect">
            <a:avLst/>
          </a:prstGeom>
          <a:noFill/>
        </p:spPr>
      </p:pic>
      <p:sp>
        <p:nvSpPr>
          <p:cNvPr id="6" name="TextBox 5"/>
          <p:cNvSpPr txBox="1"/>
          <p:nvPr/>
        </p:nvSpPr>
        <p:spPr>
          <a:xfrm>
            <a:off x="3000364" y="1071546"/>
            <a:ext cx="3071834" cy="461665"/>
          </a:xfrm>
          <a:prstGeom prst="rect">
            <a:avLst/>
          </a:prstGeom>
          <a:noFill/>
        </p:spPr>
        <p:txBody>
          <a:bodyPr wrap="square" rtlCol="0">
            <a:spAutoFit/>
          </a:bodyPr>
          <a:lstStyle/>
          <a:p>
            <a:r>
              <a:rPr lang="ru-RU" sz="2400" b="1" dirty="0" smtClean="0"/>
              <a:t>            офицеры</a:t>
            </a:r>
            <a:endParaRPr lang="ru-RU" sz="2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memoriya-patriarh-adrian_2.jpeg"/>
          <p:cNvPicPr>
            <a:picLocks noChangeAspect="1" noChangeArrowheads="1"/>
          </p:cNvPicPr>
          <p:nvPr/>
        </p:nvPicPr>
        <p:blipFill>
          <a:blip r:embed="rId3"/>
          <a:srcRect/>
          <a:stretch>
            <a:fillRect/>
          </a:stretch>
        </p:blipFill>
        <p:spPr bwMode="auto">
          <a:xfrm>
            <a:off x="1142976" y="857232"/>
            <a:ext cx="4092220" cy="5134950"/>
          </a:xfrm>
          <a:prstGeom prst="rect">
            <a:avLst/>
          </a:prstGeom>
          <a:noFill/>
        </p:spPr>
      </p:pic>
      <p:pic>
        <p:nvPicPr>
          <p:cNvPr id="3" name="Picture 2" descr="C:\Documents and Settings\Пользователь\Рабочий стол\thumb_15929_article_middle.jpeg"/>
          <p:cNvPicPr>
            <a:picLocks noChangeAspect="1" noChangeArrowheads="1"/>
          </p:cNvPicPr>
          <p:nvPr/>
        </p:nvPicPr>
        <p:blipFill>
          <a:blip r:embed="rId4"/>
          <a:srcRect/>
          <a:stretch>
            <a:fillRect/>
          </a:stretch>
        </p:blipFill>
        <p:spPr bwMode="auto">
          <a:xfrm>
            <a:off x="5643570" y="857232"/>
            <a:ext cx="2143140" cy="519549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child_labor_19.jpg"/>
          <p:cNvPicPr>
            <a:picLocks noChangeAspect="1" noChangeArrowheads="1"/>
          </p:cNvPicPr>
          <p:nvPr/>
        </p:nvPicPr>
        <p:blipFill>
          <a:blip r:embed="rId3"/>
          <a:srcRect/>
          <a:stretch>
            <a:fillRect/>
          </a:stretch>
        </p:blipFill>
        <p:spPr bwMode="auto">
          <a:xfrm>
            <a:off x="1357290" y="1500174"/>
            <a:ext cx="6448610" cy="4500593"/>
          </a:xfrm>
          <a:prstGeom prst="rect">
            <a:avLst/>
          </a:prstGeom>
          <a:noFill/>
        </p:spPr>
      </p:pic>
      <p:sp>
        <p:nvSpPr>
          <p:cNvPr id="4" name="TextBox 3"/>
          <p:cNvSpPr txBox="1"/>
          <p:nvPr/>
        </p:nvSpPr>
        <p:spPr>
          <a:xfrm>
            <a:off x="3428992" y="928670"/>
            <a:ext cx="2428892" cy="461665"/>
          </a:xfrm>
          <a:prstGeom prst="rect">
            <a:avLst/>
          </a:prstGeom>
          <a:noFill/>
        </p:spPr>
        <p:txBody>
          <a:bodyPr wrap="square" rtlCol="0">
            <a:spAutoFit/>
          </a:bodyPr>
          <a:lstStyle/>
          <a:p>
            <a:r>
              <a:rPr lang="ru-RU" sz="2400" b="1" dirty="0" smtClean="0"/>
              <a:t>         Рабочие </a:t>
            </a:r>
            <a:endParaRPr lang="ru-RU" sz="24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original.jpg"/>
          <p:cNvPicPr>
            <a:picLocks noChangeAspect="1" noChangeArrowheads="1"/>
          </p:cNvPicPr>
          <p:nvPr/>
        </p:nvPicPr>
        <p:blipFill>
          <a:blip r:embed="rId3"/>
          <a:srcRect/>
          <a:stretch>
            <a:fillRect/>
          </a:stretch>
        </p:blipFill>
        <p:spPr bwMode="auto">
          <a:xfrm>
            <a:off x="3000364" y="857232"/>
            <a:ext cx="3062771" cy="5191138"/>
          </a:xfrm>
          <a:prstGeom prst="rect">
            <a:avLst/>
          </a:prstGeom>
          <a:noFill/>
        </p:spPr>
      </p:pic>
      <p:pic>
        <p:nvPicPr>
          <p:cNvPr id="2050" name="Picture 2" descr="C:\Documents and Settings\Пользователь\Рабочий стол\original.jpg"/>
          <p:cNvPicPr>
            <a:picLocks noChangeAspect="1" noChangeArrowheads="1"/>
          </p:cNvPicPr>
          <p:nvPr/>
        </p:nvPicPr>
        <p:blipFill>
          <a:blip r:embed="rId4" cstate="print"/>
          <a:srcRect/>
          <a:stretch>
            <a:fillRect/>
          </a:stretch>
        </p:blipFill>
        <p:spPr bwMode="auto">
          <a:xfrm>
            <a:off x="1214414" y="4071942"/>
            <a:ext cx="1714512" cy="1863600"/>
          </a:xfrm>
          <a:prstGeom prst="rect">
            <a:avLst/>
          </a:prstGeom>
          <a:noFill/>
        </p:spPr>
      </p:pic>
      <p:pic>
        <p:nvPicPr>
          <p:cNvPr id="2051" name="Picture 3" descr="C:\Documents and Settings\Пользователь\Рабочий стол\original.jpg"/>
          <p:cNvPicPr>
            <a:picLocks noChangeAspect="1" noChangeArrowheads="1"/>
          </p:cNvPicPr>
          <p:nvPr/>
        </p:nvPicPr>
        <p:blipFill>
          <a:blip r:embed="rId5" cstate="print"/>
          <a:srcRect/>
          <a:stretch>
            <a:fillRect/>
          </a:stretch>
        </p:blipFill>
        <p:spPr bwMode="auto">
          <a:xfrm>
            <a:off x="6143636" y="4071942"/>
            <a:ext cx="1774502" cy="1928806"/>
          </a:xfrm>
          <a:prstGeom prst="rect">
            <a:avLst/>
          </a:prstGeom>
          <a:noFill/>
        </p:spPr>
      </p:pic>
      <p:sp>
        <p:nvSpPr>
          <p:cNvPr id="6" name="TextBox 5"/>
          <p:cNvSpPr txBox="1"/>
          <p:nvPr/>
        </p:nvSpPr>
        <p:spPr>
          <a:xfrm>
            <a:off x="1214414" y="1071546"/>
            <a:ext cx="6786610" cy="461665"/>
          </a:xfrm>
          <a:prstGeom prst="rect">
            <a:avLst/>
          </a:prstGeom>
          <a:noFill/>
        </p:spPr>
        <p:txBody>
          <a:bodyPr wrap="square" rtlCol="0">
            <a:spAutoFit/>
          </a:bodyPr>
          <a:lstStyle/>
          <a:p>
            <a:r>
              <a:rPr lang="ru-RU" sz="2400" b="1" dirty="0" smtClean="0"/>
              <a:t>Точильщик                                                         ножей</a:t>
            </a:r>
            <a:endParaRPr lang="ru-RU" sz="2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ользователь\Рабочий стол\14180387.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pic>
        <p:nvPicPr>
          <p:cNvPr id="1026" name="Picture 2" descr="C:\Documents and Settings\Пользователь\Рабочий стол\s93397128.jpg"/>
          <p:cNvPicPr>
            <a:picLocks noChangeAspect="1" noChangeArrowheads="1"/>
          </p:cNvPicPr>
          <p:nvPr/>
        </p:nvPicPr>
        <p:blipFill>
          <a:blip r:embed="rId3"/>
          <a:srcRect/>
          <a:stretch>
            <a:fillRect/>
          </a:stretch>
        </p:blipFill>
        <p:spPr bwMode="auto">
          <a:xfrm>
            <a:off x="1142976" y="857232"/>
            <a:ext cx="3343298" cy="4643470"/>
          </a:xfrm>
          <a:prstGeom prst="rect">
            <a:avLst/>
          </a:prstGeom>
          <a:noFill/>
        </p:spPr>
      </p:pic>
      <p:pic>
        <p:nvPicPr>
          <p:cNvPr id="2050" name="Picture 2" descr="C:\Documents and Settings\Пользователь\Рабочий стол\220px-Крестьяне_Тверской_губернии_1844.jpg"/>
          <p:cNvPicPr>
            <a:picLocks noChangeAspect="1" noChangeArrowheads="1"/>
          </p:cNvPicPr>
          <p:nvPr/>
        </p:nvPicPr>
        <p:blipFill>
          <a:blip r:embed="rId4"/>
          <a:srcRect/>
          <a:stretch>
            <a:fillRect/>
          </a:stretch>
        </p:blipFill>
        <p:spPr bwMode="auto">
          <a:xfrm>
            <a:off x="4572000" y="837749"/>
            <a:ext cx="3508380" cy="4656577"/>
          </a:xfrm>
          <a:prstGeom prst="rect">
            <a:avLst/>
          </a:prstGeom>
          <a:noFill/>
        </p:spPr>
      </p:pic>
      <p:sp>
        <p:nvSpPr>
          <p:cNvPr id="5" name="TextBox 4"/>
          <p:cNvSpPr txBox="1"/>
          <p:nvPr/>
        </p:nvSpPr>
        <p:spPr>
          <a:xfrm>
            <a:off x="3571868" y="5572140"/>
            <a:ext cx="2143140" cy="461665"/>
          </a:xfrm>
          <a:prstGeom prst="rect">
            <a:avLst/>
          </a:prstGeom>
          <a:noFill/>
        </p:spPr>
        <p:txBody>
          <a:bodyPr wrap="square" rtlCol="0">
            <a:spAutoFit/>
          </a:bodyPr>
          <a:lstStyle/>
          <a:p>
            <a:r>
              <a:rPr lang="ru-RU" sz="2400" dirty="0" smtClean="0"/>
              <a:t>    Крестьяне</a:t>
            </a:r>
            <a:endParaRPr lang="ru-RU" sz="24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266</Words>
  <Application>Microsoft Office PowerPoint</Application>
  <PresentationFormat>Экран (4:3)</PresentationFormat>
  <Paragraphs>80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44</cp:revision>
  <dcterms:created xsi:type="dcterms:W3CDTF">2017-05-24T05:46:17Z</dcterms:created>
  <dcterms:modified xsi:type="dcterms:W3CDTF">2017-08-29T07:26:40Z</dcterms:modified>
</cp:coreProperties>
</file>