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61" r:id="rId7"/>
    <p:sldId id="273" r:id="rId8"/>
    <p:sldId id="262" r:id="rId9"/>
    <p:sldId id="263" r:id="rId10"/>
    <p:sldId id="267" r:id="rId11"/>
    <p:sldId id="264" r:id="rId12"/>
    <p:sldId id="274" r:id="rId13"/>
    <p:sldId id="268" r:id="rId14"/>
    <p:sldId id="275" r:id="rId15"/>
    <p:sldId id="265" r:id="rId16"/>
    <p:sldId id="266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43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08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34D1A-6916-4AFA-922B-A99AD5256CA7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E5667-65CC-439D-8778-C56F332D11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4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E5667-65CC-439D-8778-C56F332D11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391CBAF-1C4D-402A-9367-C644994284C1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631FCFE-C718-4C36-BB73-DE1BB8B96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89776" cy="21431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Комплексный анализ текста как способ подготовки учащихся к выполнению части С на ЕГЭ.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4608512" cy="165618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Презентацию подготовила учитель русского языка и литературы МБОУ СОШ №12 «Центр образования» города Серпухова Московской области КАРПОВА Елена Александровна</a:t>
            </a:r>
            <a:endParaRPr lang="ru-RU" sz="1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комплексного анализа текста в 5 классе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1600" b="1" dirty="0" smtClean="0">
                <a:solidFill>
                  <a:srgbClr val="0070C0"/>
                </a:solidFill>
              </a:rPr>
              <a:t>Прощальными </a:t>
            </a:r>
            <a:r>
              <a:rPr lang="ru-RU" sz="1600" b="1" dirty="0" err="1" smtClean="0">
                <a:solidFill>
                  <a:srgbClr val="0070C0"/>
                </a:solidFill>
              </a:rPr>
              <a:t>ра</a:t>
            </a:r>
            <a:r>
              <a:rPr lang="ru-RU" sz="1600" b="1" dirty="0" smtClean="0">
                <a:solidFill>
                  <a:srgbClr val="0070C0"/>
                </a:solidFill>
              </a:rPr>
              <a:t>(</a:t>
            </a:r>
            <a:r>
              <a:rPr lang="ru-RU" sz="1600" b="1" dirty="0" err="1" smtClean="0">
                <a:solidFill>
                  <a:srgbClr val="0070C0"/>
                </a:solidFill>
              </a:rPr>
              <a:t>с,з</a:t>
            </a:r>
            <a:r>
              <a:rPr lang="ru-RU" sz="1600" b="1" dirty="0" smtClean="0">
                <a:solidFill>
                  <a:srgbClr val="0070C0"/>
                </a:solidFill>
              </a:rPr>
              <a:t>)катами </a:t>
            </a:r>
            <a:r>
              <a:rPr lang="ru-RU" sz="1600" b="1" dirty="0" err="1" smtClean="0">
                <a:solidFill>
                  <a:srgbClr val="0070C0"/>
                </a:solidFill>
              </a:rPr>
              <a:t>прогр</a:t>
            </a:r>
            <a:r>
              <a:rPr lang="ru-RU" sz="1600" b="1" dirty="0" smtClean="0">
                <a:solidFill>
                  <a:srgbClr val="0070C0"/>
                </a:solidFill>
              </a:rPr>
              <a:t>..мели летние грозы. Ливни пошли на убыль. Но со…</a:t>
            </a:r>
            <a:r>
              <a:rPr lang="ru-RU" sz="1600" b="1" dirty="0" err="1" smtClean="0">
                <a:solidFill>
                  <a:srgbClr val="0070C0"/>
                </a:solidFill>
              </a:rPr>
              <a:t>нце</a:t>
            </a:r>
            <a:r>
              <a:rPr lang="ru-RU" sz="1600" b="1" dirty="0" smtClean="0">
                <a:solidFill>
                  <a:srgbClr val="0070C0"/>
                </a:solidFill>
              </a:rPr>
              <a:t> еще щедро отдает свое тепло.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 В август… в природ… улавливаю(</a:t>
            </a:r>
            <a:r>
              <a:rPr lang="ru-RU" sz="1600" b="1" dirty="0" err="1" smtClean="0">
                <a:solidFill>
                  <a:srgbClr val="0070C0"/>
                </a:solidFill>
              </a:rPr>
              <a:t>тся,ться</a:t>
            </a:r>
            <a:r>
              <a:rPr lang="ru-RU" sz="1600" b="1" dirty="0" smtClean="0">
                <a:solidFill>
                  <a:srgbClr val="0070C0"/>
                </a:solidFill>
              </a:rPr>
              <a:t>) приметы перехода лета в осень. В этих приметах нежность и грусть.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 </a:t>
            </a:r>
            <a:r>
              <a:rPr lang="ru-RU" sz="1600" b="1" dirty="0" err="1" smtClean="0">
                <a:solidFill>
                  <a:srgbClr val="0070C0"/>
                </a:solidFill>
              </a:rPr>
              <a:t>Разн</a:t>
            </a:r>
            <a:r>
              <a:rPr lang="ru-RU" sz="1600" b="1" dirty="0" smtClean="0">
                <a:solidFill>
                  <a:srgbClr val="0070C0"/>
                </a:solidFill>
              </a:rPr>
              <a:t>..</a:t>
            </a:r>
            <a:r>
              <a:rPr lang="ru-RU" sz="1600" b="1" dirty="0" err="1" smtClean="0">
                <a:solidFill>
                  <a:srgbClr val="0070C0"/>
                </a:solidFill>
              </a:rPr>
              <a:t>травье</a:t>
            </a:r>
            <a:r>
              <a:rPr lang="ru-RU" sz="1600" b="1" dirty="0" smtClean="0">
                <a:solidFill>
                  <a:srgbClr val="0070C0"/>
                </a:solidFill>
              </a:rPr>
              <a:t> превратилось в душистые скирды. Небо </a:t>
            </a:r>
            <a:r>
              <a:rPr lang="ru-RU" sz="1600" b="1" dirty="0" err="1" smtClean="0">
                <a:solidFill>
                  <a:srgbClr val="0070C0"/>
                </a:solidFill>
              </a:rPr>
              <a:t>ра</a:t>
            </a:r>
            <a:r>
              <a:rPr lang="ru-RU" sz="1600" b="1" dirty="0" smtClean="0">
                <a:solidFill>
                  <a:srgbClr val="0070C0"/>
                </a:solidFill>
              </a:rPr>
              <a:t>(</a:t>
            </a:r>
            <a:r>
              <a:rPr lang="ru-RU" sz="1600" b="1" dirty="0" err="1" smtClean="0">
                <a:solidFill>
                  <a:srgbClr val="0070C0"/>
                </a:solidFill>
              </a:rPr>
              <a:t>с,зчистилось</a:t>
            </a:r>
            <a:r>
              <a:rPr lang="ru-RU" sz="1600" b="1" dirty="0" smtClean="0">
                <a:solidFill>
                  <a:srgbClr val="0070C0"/>
                </a:solidFill>
              </a:rPr>
              <a:t>) от облаков и стало звонким. Оно приготовилось и </a:t>
            </a:r>
            <a:r>
              <a:rPr lang="ru-RU" sz="1600" b="1" dirty="0" err="1" smtClean="0">
                <a:solidFill>
                  <a:srgbClr val="0070C0"/>
                </a:solidFill>
              </a:rPr>
              <a:t>ждет,когда</a:t>
            </a:r>
            <a:r>
              <a:rPr lang="ru-RU" sz="1600" b="1" dirty="0" smtClean="0">
                <a:solidFill>
                  <a:srgbClr val="0070C0"/>
                </a:solidFill>
              </a:rPr>
              <a:t> в нем </a:t>
            </a:r>
            <a:r>
              <a:rPr lang="ru-RU" sz="1600" b="1" dirty="0" err="1" smtClean="0">
                <a:solidFill>
                  <a:srgbClr val="0070C0"/>
                </a:solidFill>
              </a:rPr>
              <a:t>зазв</a:t>
            </a:r>
            <a:r>
              <a:rPr lang="ru-RU" sz="1600" b="1" dirty="0" smtClean="0">
                <a:solidFill>
                  <a:srgbClr val="0070C0"/>
                </a:solidFill>
              </a:rPr>
              <a:t>..</a:t>
            </a:r>
            <a:r>
              <a:rPr lang="ru-RU" sz="1600" b="1" dirty="0" err="1" smtClean="0">
                <a:solidFill>
                  <a:srgbClr val="0070C0"/>
                </a:solidFill>
              </a:rPr>
              <a:t>нят</a:t>
            </a:r>
            <a:r>
              <a:rPr lang="ru-RU" sz="1600" b="1" dirty="0" smtClean="0">
                <a:solidFill>
                  <a:srgbClr val="0070C0"/>
                </a:solidFill>
              </a:rPr>
              <a:t> пр..</a:t>
            </a:r>
            <a:r>
              <a:rPr lang="ru-RU" sz="1600" b="1" dirty="0" err="1" smtClean="0">
                <a:solidFill>
                  <a:srgbClr val="0070C0"/>
                </a:solidFill>
              </a:rPr>
              <a:t>щальные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 err="1" smtClean="0">
                <a:solidFill>
                  <a:srgbClr val="0070C0"/>
                </a:solidFill>
              </a:rPr>
              <a:t>поклики</a:t>
            </a:r>
            <a:r>
              <a:rPr lang="ru-RU" sz="1600" b="1" dirty="0" smtClean="0">
                <a:solidFill>
                  <a:srgbClr val="0070C0"/>
                </a:solidFill>
              </a:rPr>
              <a:t> птиц.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Когда в полдень припекает со…</a:t>
            </a:r>
            <a:r>
              <a:rPr lang="ru-RU" sz="1600" b="1" dirty="0" err="1" smtClean="0">
                <a:solidFill>
                  <a:srgbClr val="0070C0"/>
                </a:solidFill>
              </a:rPr>
              <a:t>нце</a:t>
            </a:r>
            <a:r>
              <a:rPr lang="ru-RU" sz="1600" b="1" dirty="0" smtClean="0">
                <a:solidFill>
                  <a:srgbClr val="0070C0"/>
                </a:solidFill>
              </a:rPr>
              <a:t> , </a:t>
            </a:r>
            <a:r>
              <a:rPr lang="ru-RU" sz="1600" b="1" dirty="0" err="1" smtClean="0">
                <a:solidFill>
                  <a:srgbClr val="0070C0"/>
                </a:solidFill>
              </a:rPr>
              <a:t>замечае</a:t>
            </a:r>
            <a:r>
              <a:rPr lang="ru-RU" sz="1600" b="1" dirty="0" smtClean="0">
                <a:solidFill>
                  <a:srgbClr val="0070C0"/>
                </a:solidFill>
              </a:rPr>
              <a:t>(</a:t>
            </a:r>
            <a:r>
              <a:rPr lang="ru-RU" sz="1600" b="1" dirty="0" err="1" smtClean="0">
                <a:solidFill>
                  <a:srgbClr val="0070C0"/>
                </a:solidFill>
              </a:rPr>
              <a:t>тся,ться</a:t>
            </a:r>
            <a:r>
              <a:rPr lang="ru-RU" sz="1600" b="1" dirty="0" smtClean="0">
                <a:solidFill>
                  <a:srgbClr val="0070C0"/>
                </a:solidFill>
              </a:rPr>
              <a:t>) особое нежное томление земли.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Зеленая листва отслужила свое и начинает блекнуть. Пол…</a:t>
            </a:r>
            <a:r>
              <a:rPr lang="ru-RU" sz="1600" b="1" dirty="0" err="1" smtClean="0">
                <a:solidFill>
                  <a:srgbClr val="0070C0"/>
                </a:solidFill>
              </a:rPr>
              <a:t>няли</a:t>
            </a:r>
            <a:r>
              <a:rPr lang="ru-RU" sz="1600" b="1" dirty="0" smtClean="0">
                <a:solidFill>
                  <a:srgbClr val="0070C0"/>
                </a:solidFill>
              </a:rPr>
              <a:t> краски летней поры.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Со…</a:t>
            </a:r>
            <a:r>
              <a:rPr lang="ru-RU" sz="1600" b="1" dirty="0" err="1" smtClean="0">
                <a:solidFill>
                  <a:srgbClr val="0070C0"/>
                </a:solidFill>
              </a:rPr>
              <a:t>нце</a:t>
            </a:r>
            <a:r>
              <a:rPr lang="ru-RU" sz="1600" b="1" dirty="0" smtClean="0">
                <a:solidFill>
                  <a:srgbClr val="0070C0"/>
                </a:solidFill>
              </a:rPr>
              <a:t> выплыва..т теперь в глубокой т…шине и посеревших от </a:t>
            </a:r>
            <a:r>
              <a:rPr lang="ru-RU" sz="1600" b="1" dirty="0" err="1" smtClean="0">
                <a:solidFill>
                  <a:srgbClr val="0070C0"/>
                </a:solidFill>
              </a:rPr>
              <a:t>ноч</a:t>
            </a:r>
            <a:r>
              <a:rPr lang="ru-RU" sz="1600" b="1" dirty="0" smtClean="0">
                <a:solidFill>
                  <a:srgbClr val="0070C0"/>
                </a:solidFill>
              </a:rPr>
              <a:t>…ной прохлады туманах.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</a:t>
            </a:r>
          </a:p>
          <a:p>
            <a:pPr>
              <a:buNone/>
            </a:pPr>
            <a:r>
              <a:rPr lang="ru-RU" sz="1600" dirty="0" smtClean="0"/>
              <a:t>                                              </a:t>
            </a:r>
            <a:r>
              <a:rPr lang="ru-RU" sz="1600" b="1" u="sng" dirty="0" smtClean="0">
                <a:solidFill>
                  <a:schemeClr val="accent3">
                    <a:lumMod val="75000"/>
                  </a:schemeClr>
                </a:solidFill>
              </a:rPr>
              <a:t>Задания к тексту: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1.Озаглавьте текст.                                 6. Вставьте пропущенные буквы.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2. Тема текста.                                          7. Произведите фонетический разбор слова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еще.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3. Основная мысль текста.                    8. Найдите и выпишите из текста эпитеты.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4. Стиль текста.                                        9. Разберите слова по составу: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прохлада, душистые .    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5. Тип текста.                                            10. Произведите морфологический разбор одного глагола.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11. Найдите в тексте и подчеркните однородные члены 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12. Понаблюдайте за приходом осени в вашем крае. Напишите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небольшое сочинение об этом</a:t>
            </a:r>
            <a:r>
              <a:rPr lang="ru-RU" sz="1600" dirty="0" smtClean="0"/>
              <a:t>.                                                </a:t>
            </a:r>
            <a:endParaRPr lang="ru-RU" sz="1600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460432" y="6309320"/>
            <a:ext cx="432048" cy="5486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92888" cy="2810022"/>
          </a:xfrm>
          <a:blipFill>
            <a:blip r:embed="rId2" cstate="print"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CC"/>
                </a:solidFill>
              </a:rPr>
              <a:t>К 9 -11 классам задания по комплексному анализу текста выходят на новый уровень.</a:t>
            </a:r>
            <a:endParaRPr lang="ru-RU" sz="3600" dirty="0">
              <a:solidFill>
                <a:srgbClr val="FFFFCC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4221088"/>
            <a:ext cx="9217024" cy="1951112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Пример карточки для 9 класса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3"/>
            <a:ext cx="8507288" cy="4320481"/>
          </a:xfrm>
          <a:blipFill>
            <a:blip r:embed="rId2" cstate="print"/>
            <a:tile tx="0" ty="0" sx="100000" sy="100000" flip="none" algn="tl"/>
          </a:blip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700" b="1" u="sng" dirty="0" smtClean="0">
                <a:solidFill>
                  <a:srgbClr val="002060"/>
                </a:solidFill>
              </a:rPr>
              <a:t>Текст.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rgbClr val="002060"/>
                </a:solidFill>
              </a:rPr>
              <a:t>Саврасов </a:t>
            </a:r>
            <a:r>
              <a:rPr lang="ru-RU" sz="1700" b="1" dirty="0" err="1" smtClean="0">
                <a:solidFill>
                  <a:srgbClr val="002060"/>
                </a:solidFill>
              </a:rPr>
              <a:t>пр</a:t>
            </a:r>
            <a:r>
              <a:rPr lang="ru-RU" sz="1700" b="1" dirty="0" smtClean="0">
                <a:solidFill>
                  <a:srgbClr val="002060"/>
                </a:solidFill>
              </a:rPr>
              <a:t>…шел сюда на …</a:t>
            </a:r>
            <a:r>
              <a:rPr lang="ru-RU" sz="1700" b="1" dirty="0" err="1" smtClean="0">
                <a:solidFill>
                  <a:srgbClr val="002060"/>
                </a:solidFill>
              </a:rPr>
              <a:t>краину</a:t>
            </a:r>
            <a:r>
              <a:rPr lang="ru-RU" sz="1700" b="1" dirty="0" smtClean="0">
                <a:solidFill>
                  <a:srgbClr val="002060"/>
                </a:solidFill>
              </a:rPr>
              <a:t> села </a:t>
            </a:r>
            <a:r>
              <a:rPr lang="ru-RU" sz="1700" b="1" dirty="0" err="1" smtClean="0">
                <a:solidFill>
                  <a:srgbClr val="002060"/>
                </a:solidFill>
              </a:rPr>
              <a:t>Молвитина</a:t>
            </a:r>
            <a:r>
              <a:rPr lang="ru-RU" sz="1700" b="1" dirty="0" smtClean="0">
                <a:solidFill>
                  <a:srgbClr val="002060"/>
                </a:solidFill>
              </a:rPr>
              <a:t> чтобы посмотреть (в)близи на старую церковь. </a:t>
            </a:r>
            <a:r>
              <a:rPr lang="ru-RU" sz="1700" b="1" dirty="0" err="1" smtClean="0">
                <a:solidFill>
                  <a:srgbClr val="002060"/>
                </a:solidFill>
              </a:rPr>
              <a:t>Пр</a:t>
            </a:r>
            <a:r>
              <a:rPr lang="ru-RU" sz="1700" b="1" dirty="0" smtClean="0">
                <a:solidFill>
                  <a:srgbClr val="002060"/>
                </a:solidFill>
              </a:rPr>
              <a:t>…шел и остался (на)долго. То </a:t>
            </a:r>
            <a:r>
              <a:rPr lang="ru-RU" sz="1700" b="1" dirty="0" err="1" smtClean="0">
                <a:solidFill>
                  <a:srgbClr val="002060"/>
                </a:solidFill>
              </a:rPr>
              <a:t>ощ</a:t>
            </a:r>
            <a:r>
              <a:rPr lang="ru-RU" sz="1700" b="1" dirty="0" smtClean="0">
                <a:solidFill>
                  <a:srgbClr val="002060"/>
                </a:solidFill>
              </a:rPr>
              <a:t>…</a:t>
            </a:r>
            <a:r>
              <a:rPr lang="ru-RU" sz="1700" b="1" dirty="0" err="1" smtClean="0">
                <a:solidFill>
                  <a:srgbClr val="002060"/>
                </a:solidFill>
              </a:rPr>
              <a:t>щение</a:t>
            </a:r>
            <a:r>
              <a:rPr lang="ru-RU" sz="1700" b="1" dirty="0" smtClean="0">
                <a:solidFill>
                  <a:srgbClr val="002060"/>
                </a:solidFill>
              </a:rPr>
              <a:t> весны которым он жил все эти дни когда ехал в санях по о(</a:t>
            </a:r>
            <a:r>
              <a:rPr lang="ru-RU" sz="1700" b="1" dirty="0" err="1" smtClean="0">
                <a:solidFill>
                  <a:srgbClr val="002060"/>
                </a:solidFill>
              </a:rPr>
              <a:t>т,тт</a:t>
            </a:r>
            <a:r>
              <a:rPr lang="ru-RU" sz="1700" b="1" dirty="0" smtClean="0">
                <a:solidFill>
                  <a:srgbClr val="002060"/>
                </a:solidFill>
              </a:rPr>
              <a:t>)</a:t>
            </a:r>
            <a:r>
              <a:rPr lang="ru-RU" sz="1700" b="1" dirty="0" err="1" smtClean="0">
                <a:solidFill>
                  <a:srgbClr val="002060"/>
                </a:solidFill>
              </a:rPr>
              <a:t>аявшей</a:t>
            </a:r>
            <a:r>
              <a:rPr lang="ru-RU" sz="1700" b="1" dirty="0" smtClean="0">
                <a:solidFill>
                  <a:srgbClr val="002060"/>
                </a:solidFill>
              </a:rPr>
              <a:t> дороге вдыхая пьянящий мартовский воздух (</a:t>
            </a:r>
            <a:r>
              <a:rPr lang="ru-RU" sz="1700" b="1" dirty="0" err="1" smtClean="0">
                <a:solidFill>
                  <a:srgbClr val="002060"/>
                </a:solidFill>
              </a:rPr>
              <a:t>с,з</a:t>
            </a:r>
            <a:r>
              <a:rPr lang="ru-RU" sz="1700" b="1" dirty="0" smtClean="0">
                <a:solidFill>
                  <a:srgbClr val="002060"/>
                </a:solidFill>
              </a:rPr>
              <a:t>) </a:t>
            </a:r>
            <a:r>
              <a:rPr lang="ru-RU" sz="1700" b="1" dirty="0" err="1" smtClean="0">
                <a:solidFill>
                  <a:srgbClr val="002060"/>
                </a:solidFill>
              </a:rPr>
              <a:t>десь</a:t>
            </a:r>
            <a:r>
              <a:rPr lang="ru-RU" sz="1700" b="1" dirty="0" smtClean="0">
                <a:solidFill>
                  <a:srgbClr val="002060"/>
                </a:solidFill>
              </a:rPr>
              <a:t> у околицы обычного (не)приметного русского села </a:t>
            </a:r>
            <a:r>
              <a:rPr lang="ru-RU" sz="1700" b="1" dirty="0" err="1" smtClean="0">
                <a:solidFill>
                  <a:srgbClr val="002060"/>
                </a:solidFill>
              </a:rPr>
              <a:t>пр</a:t>
            </a:r>
            <a:r>
              <a:rPr lang="ru-RU" sz="1700" b="1" dirty="0" smtClean="0">
                <a:solidFill>
                  <a:srgbClr val="002060"/>
                </a:solidFill>
              </a:rPr>
              <a:t>…обрело особую красоту и силу. Он увидел (</a:t>
            </a:r>
            <a:r>
              <a:rPr lang="ru-RU" sz="1700" b="1" dirty="0" err="1" smtClean="0">
                <a:solidFill>
                  <a:srgbClr val="002060"/>
                </a:solidFill>
              </a:rPr>
              <a:t>с,з</a:t>
            </a:r>
            <a:r>
              <a:rPr lang="ru-RU" sz="1700" b="1" dirty="0" smtClean="0">
                <a:solidFill>
                  <a:srgbClr val="002060"/>
                </a:solidFill>
              </a:rPr>
              <a:t>)</a:t>
            </a:r>
            <a:r>
              <a:rPr lang="ru-RU" sz="1700" b="1" dirty="0" err="1" smtClean="0">
                <a:solidFill>
                  <a:srgbClr val="002060"/>
                </a:solidFill>
              </a:rPr>
              <a:t>десь</a:t>
            </a:r>
            <a:r>
              <a:rPr lang="ru-RU" sz="1700" b="1" dirty="0" smtClean="0">
                <a:solidFill>
                  <a:srgbClr val="002060"/>
                </a:solidFill>
              </a:rPr>
              <a:t> то чего ждал что смутно надеялся увидеть. Ради этого он проехал столько верст.</a:t>
            </a:r>
          </a:p>
          <a:p>
            <a:endParaRPr lang="ru-RU" sz="1600" dirty="0" smtClean="0"/>
          </a:p>
          <a:p>
            <a:pPr marL="0" indent="0">
              <a:buNone/>
            </a:pPr>
            <a:r>
              <a:rPr lang="ru-RU" sz="1600" b="1" i="1" u="sng" dirty="0" smtClean="0">
                <a:solidFill>
                  <a:schemeClr val="accent2">
                    <a:lumMod val="75000"/>
                  </a:schemeClr>
                </a:solidFill>
              </a:rPr>
              <a:t>Задания.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1. Выпишите из слов со скобками наречия, раскройте скобки.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2. Выпишите все слова с приставкой ПРИ. Произведите их морфемный разбор.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3. Спишите текст, расставляя знаки препинания.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4. Выпишите третье предложение текста. Обозначьте грамматические основы, части предложения и средства связи частей. Определите виды придаточных.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5.Кто такой Саврасов? Чему посвящено его творчество?</a:t>
            </a:r>
            <a:endParaRPr lang="ru-RU" sz="1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64704"/>
            <a:ext cx="7772400" cy="2808312"/>
          </a:xfrm>
          <a:blipFill>
            <a:blip r:embed="rId2" cstate="print"/>
            <a:tile tx="0" ty="0" sx="100000" sy="100000" flip="none" algn="tl"/>
          </a:blipFill>
          <a:ln w="76200"/>
          <a:scene3d>
            <a:camera prst="perspectiveAbove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ДЛЯ КОМПЛЕКСНОГО АНАЛИЗА ТЕКСТА 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 10-11 КЛАССАХ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СОСТАВЛЯЮТСЯ С УЧЕТОМ ТРЕБОВАНИЙ К  ЕГЭ ПО РУССКОМУ ЯЗЫКУ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000" dirty="0" smtClean="0"/>
              <a:t>Пример карточки для 10-11 классов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4896544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А</a:t>
            </a:r>
            <a:r>
              <a:rPr lang="ru-RU" sz="1400" b="1" dirty="0" smtClean="0">
                <a:solidFill>
                  <a:srgbClr val="993300"/>
                </a:solidFill>
              </a:rPr>
              <a:t>) Александр отказывался от всех переговоров потому что он лично чу…</a:t>
            </a:r>
            <a:r>
              <a:rPr lang="ru-RU" sz="1400" b="1" dirty="0" err="1" smtClean="0">
                <a:solidFill>
                  <a:srgbClr val="993300"/>
                </a:solidFill>
              </a:rPr>
              <a:t>ствовал</a:t>
            </a:r>
            <a:r>
              <a:rPr lang="ru-RU" sz="1400" b="1" dirty="0" smtClean="0">
                <a:solidFill>
                  <a:srgbClr val="993300"/>
                </a:solidFill>
              </a:rPr>
              <a:t> себя </a:t>
            </a:r>
            <a:r>
              <a:rPr lang="ru-RU" sz="1400" b="1" dirty="0" err="1" smtClean="0">
                <a:solidFill>
                  <a:srgbClr val="993300"/>
                </a:solidFill>
              </a:rPr>
              <a:t>оскорбле</a:t>
            </a:r>
            <a:r>
              <a:rPr lang="ru-RU" sz="1400" b="1" dirty="0" smtClean="0">
                <a:solidFill>
                  <a:srgbClr val="993300"/>
                </a:solidFill>
              </a:rPr>
              <a:t>(</a:t>
            </a:r>
            <a:r>
              <a:rPr lang="ru-RU" sz="1400" b="1" dirty="0" err="1" smtClean="0">
                <a:solidFill>
                  <a:srgbClr val="993300"/>
                </a:solidFill>
              </a:rPr>
              <a:t>н,нн</a:t>
            </a:r>
            <a:r>
              <a:rPr lang="ru-RU" sz="1400" b="1" dirty="0" smtClean="0">
                <a:solidFill>
                  <a:srgbClr val="993300"/>
                </a:solidFill>
              </a:rPr>
              <a:t>)</a:t>
            </a:r>
            <a:r>
              <a:rPr lang="ru-RU" sz="1400" b="1" dirty="0" err="1" smtClean="0">
                <a:solidFill>
                  <a:srgbClr val="993300"/>
                </a:solidFill>
              </a:rPr>
              <a:t>ым</a:t>
            </a:r>
            <a:r>
              <a:rPr lang="ru-RU" sz="1400" b="1" dirty="0" smtClean="0">
                <a:solidFill>
                  <a:srgbClr val="9933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993300"/>
                </a:solidFill>
              </a:rPr>
              <a:t>Б) И так точно, </a:t>
            </a:r>
            <a:r>
              <a:rPr lang="ru-RU" sz="1400" b="1" dirty="0" err="1" smtClean="0">
                <a:solidFill>
                  <a:srgbClr val="993300"/>
                </a:solidFill>
              </a:rPr>
              <a:t>вследстви</a:t>
            </a:r>
            <a:r>
              <a:rPr lang="ru-RU" sz="1400" b="1" dirty="0" smtClean="0">
                <a:solidFill>
                  <a:srgbClr val="993300"/>
                </a:solidFill>
              </a:rPr>
              <a:t>…  своих личных свойств, привычек, условий  и целей, действовали все те </a:t>
            </a:r>
            <a:r>
              <a:rPr lang="ru-RU" sz="1400" b="1" dirty="0" err="1" smtClean="0">
                <a:solidFill>
                  <a:srgbClr val="993300"/>
                </a:solidFill>
              </a:rPr>
              <a:t>неперечислимые</a:t>
            </a:r>
            <a:r>
              <a:rPr lang="ru-RU" sz="1400" b="1" dirty="0" smtClean="0">
                <a:solidFill>
                  <a:srgbClr val="993300"/>
                </a:solidFill>
              </a:rPr>
              <a:t> лица, </a:t>
            </a:r>
            <a:r>
              <a:rPr lang="ru-RU" sz="1400" b="1" dirty="0" err="1" smtClean="0">
                <a:solidFill>
                  <a:srgbClr val="993300"/>
                </a:solidFill>
              </a:rPr>
              <a:t>учас</a:t>
            </a:r>
            <a:r>
              <a:rPr lang="ru-RU" sz="1400" b="1" dirty="0" smtClean="0">
                <a:solidFill>
                  <a:srgbClr val="993300"/>
                </a:solidFill>
              </a:rPr>
              <a:t>…</a:t>
            </a:r>
            <a:r>
              <a:rPr lang="ru-RU" sz="1400" b="1" dirty="0" err="1" smtClean="0">
                <a:solidFill>
                  <a:srgbClr val="993300"/>
                </a:solidFill>
              </a:rPr>
              <a:t>ники</a:t>
            </a:r>
            <a:r>
              <a:rPr lang="ru-RU" sz="1400" b="1" dirty="0" smtClean="0">
                <a:solidFill>
                  <a:srgbClr val="993300"/>
                </a:solidFill>
              </a:rPr>
              <a:t> этой войны.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993300"/>
                </a:solidFill>
              </a:rPr>
              <a:t>В) Наполеон начал войну с Россией потому что он н… мог н… приехать в Дрезден, н… мог н… отуманит(?)</a:t>
            </a:r>
            <a:r>
              <a:rPr lang="ru-RU" sz="1400" b="1" dirty="0" err="1" smtClean="0">
                <a:solidFill>
                  <a:srgbClr val="993300"/>
                </a:solidFill>
              </a:rPr>
              <a:t>ся</a:t>
            </a:r>
            <a:r>
              <a:rPr lang="ru-RU" sz="1400" b="1" dirty="0" smtClean="0">
                <a:solidFill>
                  <a:srgbClr val="993300"/>
                </a:solidFill>
              </a:rPr>
              <a:t> почестями.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993300"/>
                </a:solidFill>
              </a:rPr>
              <a:t>Г) Провидение заставляло всех людей , стремясь к достижению своих личных целей, содействовать исполнению одного огромного результата о котором (н…) один человек (н… Наполеон, н… Александр, н… еще менее кто-либо из </a:t>
            </a:r>
            <a:r>
              <a:rPr lang="ru-RU" sz="1400" b="1" dirty="0" err="1" smtClean="0">
                <a:solidFill>
                  <a:srgbClr val="993300"/>
                </a:solidFill>
              </a:rPr>
              <a:t>учас</a:t>
            </a:r>
            <a:r>
              <a:rPr lang="ru-RU" sz="1400" b="1" dirty="0" smtClean="0">
                <a:solidFill>
                  <a:srgbClr val="993300"/>
                </a:solidFill>
              </a:rPr>
              <a:t>…</a:t>
            </a:r>
            <a:r>
              <a:rPr lang="ru-RU" sz="1400" b="1" dirty="0" err="1" smtClean="0">
                <a:solidFill>
                  <a:srgbClr val="993300"/>
                </a:solidFill>
              </a:rPr>
              <a:t>ников</a:t>
            </a:r>
            <a:r>
              <a:rPr lang="ru-RU" sz="1400" b="1" dirty="0" smtClean="0">
                <a:solidFill>
                  <a:srgbClr val="993300"/>
                </a:solidFill>
              </a:rPr>
              <a:t> войны) н… имел н… малейшего чаяния. (</a:t>
            </a:r>
            <a:r>
              <a:rPr lang="ru-RU" sz="1400" b="1" i="1" dirty="0" smtClean="0">
                <a:solidFill>
                  <a:srgbClr val="993300"/>
                </a:solidFill>
              </a:rPr>
              <a:t>По </a:t>
            </a:r>
            <a:r>
              <a:rPr lang="ru-RU" sz="1400" b="1" i="1" dirty="0" err="1" smtClean="0">
                <a:solidFill>
                  <a:srgbClr val="993300"/>
                </a:solidFill>
              </a:rPr>
              <a:t>Л.Н.Толстому</a:t>
            </a:r>
            <a:r>
              <a:rPr lang="ru-RU" sz="1400" b="1" i="1" dirty="0" smtClean="0">
                <a:solidFill>
                  <a:srgbClr val="993300"/>
                </a:solidFill>
              </a:rPr>
              <a:t>.)</a:t>
            </a:r>
          </a:p>
          <a:p>
            <a:pPr marL="0" indent="0">
              <a:buNone/>
            </a:pPr>
            <a:endParaRPr lang="ru-RU" sz="1400" i="1" u="sng" dirty="0" smtClean="0"/>
          </a:p>
          <a:p>
            <a:pPr marL="0" indent="0">
              <a:buNone/>
            </a:pPr>
            <a:r>
              <a:rPr lang="ru-RU" sz="1400" i="1" u="sng" dirty="0" smtClean="0">
                <a:solidFill>
                  <a:schemeClr val="tx2">
                    <a:lumMod val="50000"/>
                  </a:schemeClr>
                </a:solidFill>
              </a:rPr>
              <a:t> ЗАДАНИЯ.</a:t>
            </a:r>
            <a:endParaRPr lang="ru-RU" sz="14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AutoNum type="arabicPeriod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Внимательно прочитайте предложения. Расположите их в такой последовательности, чтобы получился текст. Спишите полученный текст, расставляя пропущенные знаки препинания и вставляя необходимые буквы.</a:t>
            </a:r>
          </a:p>
          <a:p>
            <a:pPr>
              <a:buAutoNum type="arabicPeriod" startAt="2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Найдите в тексте сложноподчиненные предложения с придаточными причины. Обратите внимание на смысловое, интонационное и пунктуационное выделение причинного значения в этих предложениях.</a:t>
            </a:r>
          </a:p>
          <a:p>
            <a:pPr>
              <a:buAutoNum type="arabicPeriod" startAt="2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Выпишите из предложения Б) слово, образованное приставочным способом, произведите его морфемный и словообразовательный разбор.</a:t>
            </a:r>
          </a:p>
          <a:p>
            <a:pPr>
              <a:buAutoNum type="arabicPeriod" startAt="2"/>
            </a:pP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</a:rPr>
              <a:t>Выскажите в 4-5 предложениях свое мнение по поднятой в полученном тексте проблеме</a:t>
            </a:r>
            <a:r>
              <a:rPr lang="ru-RU" sz="1400" i="1" u="sng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1400" i="1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60921.jpg">
            <a:hlinkClick r:id="rId2" action="ppaction://hlinksldjump"/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0472" b="20472"/>
          <a:stretch>
            <a:fillRect/>
          </a:stretch>
        </p:blipFill>
        <p:spPr>
          <a:xfrm>
            <a:off x="323528" y="476672"/>
            <a:ext cx="4176464" cy="482453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0" y="836712"/>
            <a:ext cx="4572000" cy="49685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Много очень полезного и интересного материала для комплексного анализа текста содержится в пособии </a:t>
            </a:r>
            <a:r>
              <a:rPr lang="ru-RU" sz="1800" b="1" dirty="0" err="1" smtClean="0">
                <a:solidFill>
                  <a:srgbClr val="0070C0"/>
                </a:solidFill>
              </a:rPr>
              <a:t>Т.М.Пахновой</a:t>
            </a:r>
            <a:r>
              <a:rPr lang="ru-RU" sz="1800" b="1" dirty="0" smtClean="0">
                <a:solidFill>
                  <a:srgbClr val="0070C0"/>
                </a:solidFill>
              </a:rPr>
              <a:t> « Русский язык. Комплексная работа с тек</a:t>
            </a:r>
          </a:p>
          <a:p>
            <a:r>
              <a:rPr lang="ru-RU" sz="1800" b="1" dirty="0" err="1" smtClean="0">
                <a:solidFill>
                  <a:srgbClr val="0070C0"/>
                </a:solidFill>
              </a:rPr>
              <a:t>стом</a:t>
            </a:r>
            <a:r>
              <a:rPr lang="ru-RU" sz="1800" b="1" dirty="0" smtClean="0">
                <a:solidFill>
                  <a:srgbClr val="0070C0"/>
                </a:solidFill>
              </a:rPr>
              <a:t> .9-11 классы».  Задания направлены прежде всего на то, чтобы учащиеся глубоко осмыслили содержание текста , увидели, что именно в тексте проявляется живая сущность слова, поняли, что именно общение с текстом показывает нам, как в языке все взаимодействует, все взаимосвязано: и лексика, и фонетика, и морфология, и синтаксис.                                                </a:t>
            </a:r>
            <a:endParaRPr lang="ru-RU" sz="1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332657"/>
            <a:ext cx="8928992" cy="72007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Текст №117.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784976" cy="4752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      Перестройка изменила не сам русский язык, она изменила условия его употребления. Исчезли границы между разными формами языка и между сферами его употребления.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      Языковая стихия обрушилась и захлестнула весь народ. Оказывается, что почти каждый может выступать публично, а некоторые еще и обязаны. Сегодня политические деятели различаются не только внешностью, взглядами , но и языком. «Языковые портреты политиков стали обязательной частью их образа, инструментом в политических кампаниях и даже объектом пародирования. Публичная речь во многом стала отражением индивидуальности, как, вообще говоря, и должно быть.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      Таким образом, социальных различий в речи теперь меньше, а индивидуальных больше. (</a:t>
            </a:r>
            <a:r>
              <a:rPr lang="ru-RU" sz="1800" b="1" dirty="0" err="1" smtClean="0">
                <a:solidFill>
                  <a:srgbClr val="0070C0"/>
                </a:solidFill>
              </a:rPr>
              <a:t>М.Кронгауз</a:t>
            </a:r>
            <a:r>
              <a:rPr lang="ru-RU" sz="1800" b="1" dirty="0" smtClean="0">
                <a:solidFill>
                  <a:srgbClr val="0070C0"/>
                </a:solidFill>
              </a:rPr>
              <a:t>. Из статьи «Язык мой – враг мой.)</a:t>
            </a:r>
          </a:p>
          <a:p>
            <a:endParaRPr lang="ru-RU" sz="1800" dirty="0" smtClean="0"/>
          </a:p>
          <a:p>
            <a:r>
              <a:rPr lang="ru-RU" sz="1800" b="1" i="1" dirty="0" smtClean="0">
                <a:solidFill>
                  <a:srgbClr val="993300"/>
                </a:solidFill>
              </a:rPr>
              <a:t>Задания к тексту: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rgbClr val="993300"/>
                </a:solidFill>
              </a:rPr>
              <a:t>Определите стиль текста.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rgbClr val="993300"/>
                </a:solidFill>
              </a:rPr>
              <a:t>Объясните значение слова пародирование.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rgbClr val="993300"/>
                </a:solidFill>
              </a:rPr>
              <a:t>Сравните слова компания-кампания. Придумайте с ними предложения.</a:t>
            </a:r>
          </a:p>
          <a:p>
            <a:pPr marL="342900" indent="-342900">
              <a:buAutoNum type="arabicPeriod"/>
            </a:pPr>
            <a:r>
              <a:rPr lang="ru-RU" sz="1800" b="1" i="1" dirty="0" smtClean="0">
                <a:solidFill>
                  <a:srgbClr val="993300"/>
                </a:solidFill>
              </a:rPr>
              <a:t>Напишите сочинение на тему «Языковой </a:t>
            </a:r>
            <a:r>
              <a:rPr lang="ru-RU" sz="1800" b="1" i="1" dirty="0" smtClean="0">
                <a:solidFill>
                  <a:srgbClr val="993300"/>
                </a:solidFill>
                <a:hlinkClick r:id="rId2" action="ppaction://hlinksldjump"/>
              </a:rPr>
              <a:t>портрет</a:t>
            </a:r>
            <a:r>
              <a:rPr lang="ru-RU" sz="1800" b="1" i="1" dirty="0" smtClean="0">
                <a:solidFill>
                  <a:srgbClr val="993300"/>
                </a:solidFill>
              </a:rPr>
              <a:t>…», укажите в названии конкретное лицо, речевая характеристика которого  является отражением его индивидуальности Приведите примеры. Сделайте выводы.</a:t>
            </a:r>
            <a:endParaRPr lang="ru-RU" sz="1800" b="1" i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980728"/>
            <a:ext cx="7772400" cy="2376264"/>
          </a:xfr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КОМПЛЕКСНЫЙ АНАЛИЗ ТЕКСТА ЯВЛЯЕТСЯ ОДНИМ ИЗ </a:t>
            </a:r>
            <a:r>
              <a:rPr lang="ru-RU" sz="2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СПОСОБОВ В ПОДГОТОВКЕ К ВЫПОЛНЕНИЮ ЧАСТИ с ЕГЭ ПО РУССКОМУ ЯЗЫКУ.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4365104"/>
            <a:ext cx="7772400" cy="11521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3215850"/>
          </a:xfrm>
          <a:ln w="762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СОЗДАВАТЬ НОВЫЙ, АВТОРСКИЙ, ОРИГИНАЛЬНЫЙ ТЕКСТ – ЭТО И ЕСТЬ КОНЕЧНАЯ ЦЕЛЬ ОБУЧЕНИЯ ЯЗЫКУ.                                                   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это не только подготовка к грядущим испытаниям, но и развитие образного и логического мышления.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57356" y="4725142"/>
            <a:ext cx="5429288" cy="216025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91264" cy="374441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С ЕГЭ по русскому языку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позволяет составить представление не только о </a:t>
            </a:r>
            <a:r>
              <a:rPr lang="ru-RU" sz="2800" b="1" dirty="0" err="1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сформированности</a:t>
            </a:r>
            <a:r>
              <a:rPr lang="ru-RU" sz="28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ключевых умений, но и о общем развитии ученика, о его социальной и нравственной зрелости, о его общей культуре. </a:t>
            </a:r>
            <a:endParaRPr lang="ru-RU" sz="28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496944" cy="1296143"/>
          </a:xfrm>
          <a:ln w="28575"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РЕЗУЛЬТАТОв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ЕГЭ по русскому языку.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1000108"/>
            <a:ext cx="8568952" cy="4929222"/>
          </a:xfr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Недостатки, выявленные в работах учащихся(часть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</a:rPr>
              <a:t>С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пересказ вместо четко сформулированной темы и идеи текста;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  неумение верно оформлять собственное письменное высказывание, отсутствие логики в следовании             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микротем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бедность лексико-грамматического строя речи выпускника, отсутствие умения     аргументированно выражать личностную позицию;</a:t>
            </a:r>
          </a:p>
          <a:p>
            <a:pPr marL="457200" indent="-457200">
              <a:buFontTx/>
              <a:buChar char="-"/>
            </a:pPr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  личностная позиция проявляется слабо: заметны общеязыковые штампы, недостаток собственного взгляда на поднимаемую в тексте проблему. Выбранные выражения демонстрируют неумение ставить необходимые акценты, слабость и нечеткость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сформированности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смысловых структур;</a:t>
            </a:r>
          </a:p>
          <a:p>
            <a:pPr marL="457200" indent="-457200">
              <a:buAutoNum type="arabicPeriod"/>
            </a:pPr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 неумение проводить языковой анализ научного и публицистического стилей речи, выделять характерные для них средства выразительности 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ольшое количество орфографических и пунктуационных ошибок.</a:t>
            </a:r>
          </a:p>
          <a:p>
            <a:pPr marL="457200" indent="-457200" algn="ctr"/>
            <a:endParaRPr lang="ru-RU" sz="1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 algn="ctr"/>
            <a:endParaRPr lang="ru-RU" sz="15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332656"/>
            <a:ext cx="8064896" cy="431079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170818" cy="98303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Ключевые умения, проверяемые частью С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285860"/>
            <a:ext cx="8099177" cy="3357586"/>
          </a:xfrm>
          <a:ln w="5715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умение анализировать содержание и форму исходного текста;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умение выражать личностную позицию;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умение последовательно излагать мысли;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умение использовать в собственной речи разнообразие грамматических форм и лексическое богатство языка;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владение нормами литературного языка;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рфографические и пунктуационные умения 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2" y="476673"/>
            <a:ext cx="8242175" cy="3888431"/>
          </a:xfrm>
          <a:blipFill>
            <a:blip r:embed="rId2" cstate="print"/>
            <a:tile tx="0" ty="0" sx="100000" sy="100000" flip="none" algn="tl"/>
          </a:blipFill>
          <a:ln w="762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вырабатывать чувство языка, развивать аналитические и творческие способности учеников  как на уровне содержания, так и на уровне языковых средств, что очень тесно взаимосвязано.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Решая эти задачи, следует обратиться к комплексному анализу текста.</a:t>
            </a:r>
            <a:endParaRPr lang="ru-RU" sz="2400" i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5661248"/>
            <a:ext cx="77724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5"/>
            <a:ext cx="8280920" cy="864095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ТЕКСТОМ ДАЕТ СЛЕДУЮЩИЕ РЕЗУЛЬТАТЫ: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8640959" cy="3384376"/>
          </a:xfrm>
          <a:ln w="5715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РАЗВИВАЕТ У УЧАЩИХСЯ ЯЗЫКОВОЕ ЧУТЬЕ;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ВЫРАБАТЫВАЯ ЛИНГВИСТИЧЕСКУЮ ЗОРКОСТЬ, СПОСОБСТВУЕТ УСТРАНЕНИЮ ГРАММАТИЧЕСКИХ, СТИЛИСТИЧЕСКИХ И РЕЧЕВЫХ ОШИБОК;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ПОВЫШАЕТ ОБЩИЙ УРОВЕНЬ ЛИНГВИСТИЧЕСКОЙ ГРАМОТНОСТИ;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РАЗВИВАЕТ КОММУНИКАЦИОННОЙ ФОН;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 РАЗВИВАЕТ АНАЛИТИЧЕСКИЕ СПОСОБНОСТИ УЧАЩИХСЯ КАК НА УРОВНЕ     ЯЗЫКОВЫХ СРЕДСТВ , ТАК И НА УРОВНЕ СОДЕРЖАНИЯ.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6633"/>
            <a:ext cx="7772400" cy="43204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План анализа текста.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571480"/>
            <a:ext cx="7170686" cy="5715040"/>
          </a:xfrm>
          <a:solidFill>
            <a:schemeClr val="accent5">
              <a:lumMod val="20000"/>
              <a:lumOff val="80000"/>
              <a:alpha val="65098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1.Прочитайте текст.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2. К какому функциональному стилю речи принадлежит текст?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3.Какокого типа речи текст?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4. К какому жанру относится текст?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5. Какое настроение преобладает в тексте?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6. Определите тему текста.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7. Если текст не имеет заглавия, озаглавьте его.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8. Разделите текст на смысловые части, составьте для себя план.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9.Как связаны эти части? Обратите внимание на лексические и синтаксические средства языка.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10.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Отметьте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основные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образы текста.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11. Понаблюдайте над лексикой текста.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12. Понаблюдайте над фонетическими средствами, которыми пользуется автор.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13. Какими морфологическими средствами пользуется автор?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14.Понаблюдайте над синтаксисом и пунктуацией текста.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15. Сформулируйте идею текста.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16. Каково ваше впечатление от текста?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2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04665"/>
            <a:ext cx="7772400" cy="864095"/>
          </a:xfrm>
          <a:blipFill>
            <a:blip r:embed="rId2" cstate="print"/>
            <a:tile tx="0" ty="0" sx="100000" sy="100000" flip="none" algn="tl"/>
          </a:blip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457200" indent="-457200" algn="ctr">
              <a:buFont typeface="Wingdings" pitchFamily="2" charset="2"/>
              <a:buChar char="q"/>
            </a:pPr>
            <a:r>
              <a:rPr lang="ru-RU" sz="27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Конечные цели комплексного анализа текста: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0" dirty="0" smtClean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  БОЛЕЕ АДЕКВАТНОЕ ВОСПРИЯТИЕ ТЕКСТА УЧАЩИМИСЯ;</a:t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- УСВОЕНИЕ УЧЕНИКАМИ ОПРЕДЕЛЕННЫХ РЕЧЕВЫХ И    ЛИНГВИСТИЧЕСКИХ МОДЕЛЕЙ, Т.Е. РЕЧЕВОЙ И ЯЗЫКОВОЙ ГРАМОТНОСТИ;</a:t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- ГРАМОТНОЕ ВОСПРОИЗВЕДЕНИЕ ТЕКСТА СВОИМИ СЛОВАМИ;</a:t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</a:rPr>
              <a:t>- СОЗДАНИЕ УЧАЩИМИСЯ СОБСТВЕННОГО ОРИГИНАЛЬНОГО ТЕКСТА НА ОСНОВЕ ДАННОГО (СОЧИНЕНИЕ).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5877272"/>
            <a:ext cx="77724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  <a:ln w="57150"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текстом начинается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с 5 класса .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каждым следующим учебным годом она усложняется таким образом , чтобы к выпускным экзаменам ученик не испытывал трудностей, сдавая ЕГЭ по русскому языку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093296"/>
            <a:ext cx="53955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aksesuar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Комплексный анализ текста как способ подготовки к части</Template>
  <TotalTime>558</TotalTime>
  <Words>1415</Words>
  <Application>Microsoft Office PowerPoint</Application>
  <PresentationFormat>Экран (4:3)</PresentationFormat>
  <Paragraphs>107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4_aksesuary</vt:lpstr>
      <vt:lpstr>Комплексный анализ текста как способ подготовки учащихся к выполнению части С на ЕГЭ. </vt:lpstr>
      <vt:lpstr>Часть С ЕГЭ по русскому языку  позволяет составить представление не только о сформированности ключевых умений, но и о общем развитии ученика, о его социальной и нравственной зрелости, о его общей культуре. </vt:lpstr>
      <vt:lpstr>АНАЛИЗ РЕЗУЛЬТАТОв ЕГЭ по русскому языку. </vt:lpstr>
      <vt:lpstr>Ключевые умения, проверяемые частью С</vt:lpstr>
      <vt:lpstr>Необходимо вырабатывать чувство языка, развивать аналитические и творческие способности учеников  как на уровне содержания, так и на уровне языковых средств, что очень тесно взаимосвязано.   Решая эти задачи, следует обратиться к комплексному анализу текста.</vt:lpstr>
      <vt:lpstr>РАБОТА С ТЕКСТОМ ДАЕТ СЛЕДУЮЩИЕ РЕЗУЛЬТАТЫ:</vt:lpstr>
      <vt:lpstr>План анализа текста.</vt:lpstr>
      <vt:lpstr>Конечные цели комплексного анализа текста:   -  БОЛЕЕ АДЕКВАТНОЕ ВОСПРИЯТИЕ ТЕКСТА УЧАЩИМИСЯ;  - УСВОЕНИЕ УЧЕНИКАМИ ОПРЕДЕЛЕННЫХ РЕЧЕВЫХ И    ЛИНГВИСТИЧЕСКИХ МОДЕЛЕЙ, Т.Е. РЕЧЕВОЙ И ЯЗЫКОВОЙ ГРАМОТНОСТИ;  - ГРАМОТНОЕ ВОСПРОИЗВЕДЕНИЕ ТЕКСТА СВОИМИ СЛОВАМИ;  - СОЗДАНИЕ УЧАЩИМИСЯ СОБСТВЕННОГО ОРИГИНАЛЬНОГО ТЕКСТА НА ОСНОВЕ ДАННОГО (СОЧИНЕНИЕ). </vt:lpstr>
      <vt:lpstr>Работа с текстом начинается с 5 класса . С каждым следующим учебным годом она усложняется таким образом , чтобы к выпускным экзаменам ученик не испытывал трудностей, сдавая ЕГЭ по русскому языку.</vt:lpstr>
      <vt:lpstr>Пример комплексного анализа текста в 5 классе</vt:lpstr>
      <vt:lpstr>К 9 -11 классам задания по комплексному анализу текста выходят на новый уровень.</vt:lpstr>
      <vt:lpstr>Пример карточки для 9 класса</vt:lpstr>
      <vt:lpstr>Презентация PowerPoint</vt:lpstr>
      <vt:lpstr>Пример карточки для 10-11 классов</vt:lpstr>
      <vt:lpstr>Презентация PowerPoint</vt:lpstr>
      <vt:lpstr>Текст №117.</vt:lpstr>
      <vt:lpstr> КОМПЛЕКСНЫЙ АНАЛИЗ ТЕКСТА ЯВЛЯЕТСЯ ОДНИМ ИЗ ОСНОВНЫх СПОСОБОВ В ПОДГОТОВКЕ К ВЫПОЛНЕНИЮ ЧАСТИ с ЕГЭ ПО РУССКОМУ ЯЗЫКУ.</vt:lpstr>
      <vt:lpstr>УМЕНИЕ СОЗДАВАТЬ НОВЫЙ, АВТОРСКИЙ, ОРИГИНАЛЬНЫЙ ТЕКСТ – ЭТО И ЕСТЬ КОНЕЧНАЯ ЦЕЛЬ ОБУЧЕНИЯ ЯЗЫКУ.                                                       Ведь это не только подготовка к грядущим испытаниям, но и развитие образного и логического мышления.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63</cp:revision>
  <dcterms:created xsi:type="dcterms:W3CDTF">2011-05-09T08:49:06Z</dcterms:created>
  <dcterms:modified xsi:type="dcterms:W3CDTF">2017-06-18T14:57:12Z</dcterms:modified>
</cp:coreProperties>
</file>