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2" r:id="rId3"/>
    <p:sldId id="260" r:id="rId4"/>
    <p:sldId id="263" r:id="rId5"/>
    <p:sldId id="265" r:id="rId6"/>
    <p:sldId id="264" r:id="rId7"/>
    <p:sldId id="267" r:id="rId8"/>
    <p:sldId id="270" r:id="rId9"/>
    <p:sldId id="269" r:id="rId10"/>
    <p:sldId id="266" r:id="rId11"/>
    <p:sldId id="257" r:id="rId12"/>
    <p:sldId id="258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D24F1-2598-4902-AECB-73110ACC433F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09401-7E8B-4C7C-A2B0-E4E81F64FF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enagold.narod.ru/fon/clipart/s/svit/svitolk101.png" TargetMode="External"/><Relationship Id="rId2" Type="http://schemas.openxmlformats.org/officeDocument/2006/relationships/hyperlink" Target="http://www.bg2001.ru/upload/iblock/616/4034-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egment.ru/img_hits/4946015_1_small.jpg" TargetMode="External"/><Relationship Id="rId4" Type="http://schemas.openxmlformats.org/officeDocument/2006/relationships/hyperlink" Target="http://megasklad.ru/data/photoes/s194064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212\Desktop\&#1084;&#1077;&#1090;&#1086;&#1076;&#1080;&#1082;&#1072;\&#1084;&#1077;&#1090;&#1086;&#1076;&#1080;&#1095;&#1077;&#1089;&#1082;&#1080;&#1081;%20&#1076;&#1077;&#1089;&#1072;&#1085;&#1090;%2014%2004%2016\&#1042;&#1072;&#1075;&#1085;&#1077;&#1088;%20-%20&#1057;&#1074;&#1072;&#1076;&#1077;&#1073;&#1085;&#1099;&#1081;%20&#1084;&#1072;&#1088;&#1096;%20&#1080;&#1083;&#1080;%20&#1055;&#1077;&#1089;&#1085;&#1103;%20&#1089;&#1083;&#1077;&#1079;%20%20(audiopoisk.com).mp3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/>
              <a:t>Михаил Юрьевич</a:t>
            </a:r>
            <a:br>
              <a:rPr lang="ru-RU" sz="6000" dirty="0" smtClean="0"/>
            </a:br>
            <a:r>
              <a:rPr lang="ru-RU" sz="6000" dirty="0" smtClean="0"/>
              <a:t>Лермонтов</a:t>
            </a:r>
            <a:br>
              <a:rPr lang="ru-RU" sz="6000" dirty="0" smtClean="0"/>
            </a:br>
            <a:r>
              <a:rPr lang="ru-RU" sz="6000" dirty="0" smtClean="0"/>
              <a:t>«Утёс»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174328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1943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Эпитет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980728"/>
            <a:ext cx="57502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/>
              <a:t>образное определение предмета</a:t>
            </a:r>
          </a:p>
          <a:p>
            <a:r>
              <a:rPr lang="ru-RU" sz="2800" dirty="0" smtClean="0"/>
              <a:t>или действия.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844824"/>
            <a:ext cx="4107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Олицетворение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212976"/>
            <a:ext cx="2725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Метафора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797152"/>
            <a:ext cx="2893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Сравнение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768" y="2420888"/>
            <a:ext cx="64251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- присвоение свойств одушевлённых </a:t>
            </a:r>
          </a:p>
          <a:p>
            <a:r>
              <a:rPr lang="ru-RU" sz="2800" dirty="0" smtClean="0"/>
              <a:t>  предметов неодушевленным.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627784" y="3645024"/>
            <a:ext cx="61157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/>
              <a:t>употребление слова в переносном </a:t>
            </a:r>
          </a:p>
          <a:p>
            <a:r>
              <a:rPr lang="ru-RU" sz="2800" dirty="0" smtClean="0"/>
              <a:t>  значении на основе сходства</a:t>
            </a:r>
          </a:p>
          <a:p>
            <a:r>
              <a:rPr lang="ru-RU" sz="2800" dirty="0" smtClean="0"/>
              <a:t>(скрытое сравнение).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728461" y="5301208"/>
            <a:ext cx="64155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/>
              <a:t>создание образа посредством</a:t>
            </a:r>
          </a:p>
          <a:p>
            <a:r>
              <a:rPr lang="ru-RU" sz="2800" dirty="0" smtClean="0"/>
              <a:t>  сравнения одного объекта с другим.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1124744"/>
            <a:ext cx="8136904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Вы можете использовать данное оформление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для создания своих презентаций,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но в своей презентации вы должны указать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 шаблона: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916832"/>
            <a:ext cx="806489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000" dirty="0" smtClean="0">
                <a:hlinkClick r:id="rId2"/>
              </a:rPr>
              <a:t>http://www.bg2001.ru/upload/iblock/616/4034-7.jpg</a:t>
            </a:r>
            <a:endParaRPr lang="ru-RU" sz="2000" dirty="0" smtClean="0"/>
          </a:p>
          <a:p>
            <a:pPr algn="ctr"/>
            <a:r>
              <a:rPr lang="ru-RU" sz="2400" i="1" dirty="0" smtClean="0"/>
              <a:t>грамота (для создания рамки)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sz="2000" dirty="0" smtClean="0">
                <a:hlinkClick r:id="rId3"/>
              </a:rPr>
              <a:t>http://lenagold.narod.ru/fon/clipart/s/svit/svitolk101.png</a:t>
            </a:r>
            <a:endParaRPr lang="ru-RU" sz="2000" dirty="0" smtClean="0"/>
          </a:p>
          <a:p>
            <a:pPr algn="ctr"/>
            <a:r>
              <a:rPr lang="ru-RU" sz="2400" i="1" dirty="0" smtClean="0"/>
              <a:t>перо, чернильница, бумага</a:t>
            </a:r>
          </a:p>
          <a:p>
            <a:pPr algn="ctr"/>
            <a:endParaRPr lang="ru-RU" sz="1000" i="1" dirty="0" smtClean="0"/>
          </a:p>
          <a:p>
            <a:pPr lvl="0" algn="ctr"/>
            <a:r>
              <a:rPr lang="ru-RU" sz="2000" u="sng" dirty="0" smtClean="0">
                <a:hlinkClick r:id="rId4"/>
              </a:rPr>
              <a:t>http://megasklad.ru/data/photoes/s194064.jpg</a:t>
            </a:r>
            <a:endParaRPr lang="ru-RU" sz="2000" u="sng" dirty="0" smtClean="0"/>
          </a:p>
          <a:p>
            <a:pPr lvl="0" algn="ctr"/>
            <a:r>
              <a:rPr lang="ru-RU" sz="2400" i="1" dirty="0" smtClean="0"/>
              <a:t>ручка - 1</a:t>
            </a:r>
          </a:p>
          <a:p>
            <a:pPr algn="ctr"/>
            <a:endParaRPr lang="ru-RU" sz="1000" dirty="0" smtClean="0"/>
          </a:p>
          <a:p>
            <a:pPr algn="ctr"/>
            <a:r>
              <a:rPr lang="ru-RU" sz="2000" u="sng" dirty="0" smtClean="0">
                <a:hlinkClick r:id="rId5"/>
              </a:rPr>
              <a:t>http://www.segment.ru/img_hits/4946015_1_small.jpg</a:t>
            </a:r>
            <a:endParaRPr lang="ru-RU" sz="2000" u="sng" dirty="0" smtClean="0"/>
          </a:p>
          <a:p>
            <a:pPr algn="ctr"/>
            <a:r>
              <a:rPr lang="ru-RU" sz="2400" i="1" dirty="0" smtClean="0"/>
              <a:t>ручка - 2</a:t>
            </a:r>
          </a:p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177" y="683428"/>
            <a:ext cx="8640960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Веришь ли ты, что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М.Ю.Лермонтов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прожил всего 27 лет?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Веришь ли ты, что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М.Ю.Лермонтов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читал произведения английских, немецких, французских писателей в оригинале?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Веришь ли ты, что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М.Ю.Лермонтов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написал свой автопортрет?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Веришь ли ты, что любимым поэтом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М.Ю.Лермонтова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был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А.С.Пушкин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?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42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ermontov.info/images/portret/lermontov05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64704"/>
            <a:ext cx="4248472" cy="4877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769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303179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Настроение </a:t>
            </a:r>
          </a:p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стихотворения.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060848"/>
            <a:ext cx="333956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Образы </a:t>
            </a:r>
          </a:p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стихотворения.</a:t>
            </a:r>
            <a:endParaRPr lang="ru-RU" sz="32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4290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 Средства             художественной выразительности.</a:t>
            </a:r>
          </a:p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(Эпитеты, метафоры, олицетворения.)</a:t>
            </a:r>
            <a:endParaRPr lang="ru-RU" sz="32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836712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1.Раскрыть настроение стихотворения.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91683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2.Назвать образы в стихотворении.</a:t>
            </a:r>
          </a:p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Описать образы.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34290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3.Найти средства художественной выразительности.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Определить их роль в создании образов.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6146" name="Picture 2" descr="http://goldenkey.ucoz.ru/i/GK1_norm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90402" y="1041848"/>
            <a:ext cx="1058343" cy="648072"/>
          </a:xfrm>
          <a:prstGeom prst="rect">
            <a:avLst/>
          </a:prstGeom>
          <a:noFill/>
        </p:spPr>
      </p:pic>
      <p:pic>
        <p:nvPicPr>
          <p:cNvPr id="10" name="Picture 2" descr="http://goldenkey.ucoz.ru/i/GK1_norm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8394" y="3418111"/>
            <a:ext cx="1058343" cy="648072"/>
          </a:xfrm>
          <a:prstGeom prst="rect">
            <a:avLst/>
          </a:prstGeom>
          <a:noFill/>
        </p:spPr>
      </p:pic>
      <p:pic>
        <p:nvPicPr>
          <p:cNvPr id="11" name="Picture 2" descr="http://goldenkey.ucoz.ru/i/GK1_norm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8394" y="2337992"/>
            <a:ext cx="1058343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ushkinmuseum.ru/sites/default/files/pictures/event/izdanie/sozdanie-materiala-sobytie/4.i.52661zh-19m.yu.lermontov.kavkazskiyvidsverblyudami.1837-38poslerestav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36712"/>
            <a:ext cx="6209581" cy="55485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672" y="908720"/>
          <a:ext cx="6096000" cy="446449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048000"/>
                <a:gridCol w="3048000"/>
              </a:tblGrid>
              <a:tr h="10100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6000" b="1" kern="12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тучка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n>
                            <a:solidFill>
                              <a:srgbClr val="002060"/>
                            </a:solidFill>
                          </a:ln>
                        </a:rPr>
                        <a:t>утёс</a:t>
                      </a:r>
                      <a:endParaRPr lang="ru-RU" sz="6000" b="1" dirty="0">
                        <a:ln>
                          <a:solidFill>
                            <a:srgbClr val="002060"/>
                          </a:solidFill>
                        </a:ln>
                      </a:endParaRPr>
                    </a:p>
                  </a:txBody>
                  <a:tcPr/>
                </a:tc>
              </a:tr>
              <a:tr h="34544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.fixquotes.com/files/author/richard-wagner_AECz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124744"/>
            <a:ext cx="4695104" cy="5298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59832" y="404664"/>
            <a:ext cx="3706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Рихард</a:t>
            </a:r>
            <a:r>
              <a:rPr lang="ru-RU" sz="4000" dirty="0" smtClean="0"/>
              <a:t> Вагнер</a:t>
            </a:r>
            <a:endParaRPr lang="ru-RU" sz="4000" dirty="0"/>
          </a:p>
        </p:txBody>
      </p:sp>
      <p:pic>
        <p:nvPicPr>
          <p:cNvPr id="5" name="Вагнер - Свадебный марш или Песня слез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3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340768"/>
            <a:ext cx="50850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Я </a:t>
            </a:r>
            <a:r>
              <a:rPr lang="ru-RU" sz="4000" dirty="0" smtClean="0"/>
              <a:t>увидел (а)…</a:t>
            </a:r>
            <a:endParaRPr lang="ru-RU" sz="4000" dirty="0" smtClean="0"/>
          </a:p>
          <a:p>
            <a:r>
              <a:rPr lang="ru-RU" sz="4000" dirty="0" smtClean="0"/>
              <a:t>Я </a:t>
            </a:r>
            <a:r>
              <a:rPr lang="ru-RU" sz="4000" dirty="0" smtClean="0"/>
              <a:t>услышал (а)…</a:t>
            </a:r>
            <a:endParaRPr lang="ru-RU" sz="4000" dirty="0" smtClean="0"/>
          </a:p>
          <a:p>
            <a:r>
              <a:rPr lang="ru-RU" sz="4000" dirty="0" smtClean="0"/>
              <a:t>Я </a:t>
            </a:r>
            <a:r>
              <a:rPr lang="ru-RU" sz="4000" dirty="0" smtClean="0"/>
              <a:t>почувствовал (а)…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720552"/>
            <a:ext cx="749916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smtClean="0"/>
              <a:t>Что </a:t>
            </a:r>
            <a:r>
              <a:rPr lang="ru-RU" sz="4000" dirty="0" smtClean="0"/>
              <a:t>удивило, заинтересовало?</a:t>
            </a:r>
            <a:endParaRPr lang="ru-RU" sz="4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/>
              <a:t>Что </a:t>
            </a:r>
            <a:r>
              <a:rPr lang="ru-RU" sz="4000" dirty="0" smtClean="0"/>
              <a:t>получилось?</a:t>
            </a:r>
            <a:endParaRPr lang="ru-RU" sz="4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/>
              <a:t>Что </a:t>
            </a:r>
            <a:r>
              <a:rPr lang="ru-RU" sz="4000" dirty="0" smtClean="0"/>
              <a:t>вызвало затруднение?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4f2b2f8c293386ddc55dd371a462ed8e75b67c"/>
</p:tagLst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241</Words>
  <Application>Microsoft Office PowerPoint</Application>
  <PresentationFormat>Экран (4:3)</PresentationFormat>
  <Paragraphs>62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Михаил Юрьевич Лермонтов «Утёс»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212</cp:lastModifiedBy>
  <cp:revision>22</cp:revision>
  <dcterms:created xsi:type="dcterms:W3CDTF">2013-08-20T22:02:58Z</dcterms:created>
  <dcterms:modified xsi:type="dcterms:W3CDTF">2016-04-13T14:37:31Z</dcterms:modified>
</cp:coreProperties>
</file>