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0" r:id="rId5"/>
    <p:sldId id="260" r:id="rId6"/>
    <p:sldId id="267" r:id="rId7"/>
    <p:sldId id="275" r:id="rId8"/>
    <p:sldId id="268" r:id="rId9"/>
    <p:sldId id="27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FF99"/>
    <a:srgbClr val="99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7" autoAdjust="0"/>
    <p:restoredTop sz="94660"/>
  </p:normalViewPr>
  <p:slideViewPr>
    <p:cSldViewPr>
      <p:cViewPr varScale="1">
        <p:scale>
          <a:sx n="68" d="100"/>
          <a:sy n="68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B9367-3105-4CB4-A537-7F1C9F4729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473A3-36F6-4CBC-ADFC-6B5B7BA88C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1162E-9580-4645-B3F7-4215588461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846D2-4EEB-417D-876B-DED9421271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8F429-CA60-4196-9BB0-4E53919ED7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035B33-0104-4636-B30F-9503A9B894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67EB8-75BA-4EA0-A66B-A7EF4D9F44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C5E29-615C-48C2-AE92-79D3C4767F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6CC36-5E43-4F82-A1EE-3DF37FBDC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CBA93-7557-4F1D-8DEC-9500E9E482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5BEB8-2E69-4AB2-8E4B-6B0F618FDB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99"/>
            </a:gs>
            <a:gs pos="50000">
              <a:srgbClr val="FFFFFF"/>
            </a:gs>
            <a:gs pos="100000">
              <a:srgbClr val="FF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6ABC675-8301-4D2B-927D-815189EB27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611188" y="620713"/>
            <a:ext cx="7993062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33CC33"/>
                </a:solidFill>
                <a:latin typeface="Times New Roman" pitchFamily="18" charset="0"/>
              </a:rPr>
              <a:t>Тема урока.</a:t>
            </a:r>
            <a:r>
              <a:rPr lang="ru-RU" sz="2400" b="1" dirty="0">
                <a:latin typeface="Times New Roman" pitchFamily="18" charset="0"/>
              </a:rPr>
              <a:t>                                                                               </a:t>
            </a:r>
            <a:r>
              <a:rPr lang="ru-RU" sz="2400" b="1" dirty="0" smtClean="0">
                <a:latin typeface="Times New Roman" pitchFamily="18" charset="0"/>
              </a:rPr>
              <a:t>Знаки препинания в предложениях с однородными членами.</a:t>
            </a:r>
            <a:endParaRPr lang="ru-RU" sz="2400" b="1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33CC33"/>
                </a:solidFill>
                <a:latin typeface="Times New Roman" pitchFamily="18" charset="0"/>
              </a:rPr>
              <a:t>Цели урока: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 dirty="0"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</a:rPr>
              <a:t>отработка навыка постановки знаков препинания в предложениях с однородными членами;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 dirty="0">
                <a:latin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</a:rPr>
              <a:t>работа с текстом.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ru-RU" sz="24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18" name="Group 22"/>
          <p:cNvGraphicFramePr>
            <a:graphicFrameLocks noGrp="1"/>
          </p:cNvGraphicFramePr>
          <p:nvPr/>
        </p:nvGraphicFramePr>
        <p:xfrm>
          <a:off x="611188" y="260350"/>
          <a:ext cx="8281987" cy="579120"/>
        </p:xfrm>
        <a:graphic>
          <a:graphicData uri="http://schemas.openxmlformats.org/drawingml/2006/table">
            <a:tbl>
              <a:tblPr/>
              <a:tblGrid>
                <a:gridCol w="4141787"/>
                <a:gridCol w="4140200"/>
              </a:tblGrid>
              <a:tr h="144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2" name="Line 23"/>
          <p:cNvSpPr>
            <a:spLocks noChangeShapeType="1"/>
          </p:cNvSpPr>
          <p:nvPr/>
        </p:nvSpPr>
        <p:spPr bwMode="auto">
          <a:xfrm>
            <a:off x="6732588" y="620713"/>
            <a:ext cx="21590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3" name="Line 24"/>
          <p:cNvSpPr>
            <a:spLocks noChangeShapeType="1"/>
          </p:cNvSpPr>
          <p:nvPr/>
        </p:nvSpPr>
        <p:spPr bwMode="auto">
          <a:xfrm flipH="1">
            <a:off x="6732588" y="620713"/>
            <a:ext cx="21590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4" name="Text Box 25"/>
          <p:cNvSpPr txBox="1">
            <a:spLocks noChangeArrowheads="1"/>
          </p:cNvSpPr>
          <p:nvPr/>
        </p:nvSpPr>
        <p:spPr bwMode="auto">
          <a:xfrm>
            <a:off x="611188" y="836613"/>
            <a:ext cx="8208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33CC33"/>
                </a:solidFill>
                <a:latin typeface="Comic Sans MS" pitchFamily="66" charset="0"/>
              </a:rPr>
              <a:t>Без союза</a:t>
            </a:r>
          </a:p>
        </p:txBody>
      </p:sp>
      <p:graphicFrame>
        <p:nvGraphicFramePr>
          <p:cNvPr id="4122" name="Group 26"/>
          <p:cNvGraphicFramePr>
            <a:graphicFrameLocks noGrp="1"/>
          </p:cNvGraphicFramePr>
          <p:nvPr/>
        </p:nvGraphicFramePr>
        <p:xfrm>
          <a:off x="611188" y="1196975"/>
          <a:ext cx="8281987" cy="579120"/>
        </p:xfrm>
        <a:graphic>
          <a:graphicData uri="http://schemas.openxmlformats.org/drawingml/2006/table">
            <a:tbl>
              <a:tblPr/>
              <a:tblGrid>
                <a:gridCol w="4141787"/>
                <a:gridCol w="4140200"/>
              </a:tblGrid>
              <a:tr h="144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,    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]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93" name="Text Box 36"/>
          <p:cNvSpPr txBox="1">
            <a:spLocks noChangeArrowheads="1"/>
          </p:cNvSpPr>
          <p:nvPr/>
        </p:nvSpPr>
        <p:spPr bwMode="auto">
          <a:xfrm>
            <a:off x="539750" y="1916113"/>
            <a:ext cx="8281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latin typeface="Comic Sans MS" pitchFamily="66" charset="0"/>
              </a:rPr>
              <a:t>    </a:t>
            </a:r>
            <a:r>
              <a:rPr lang="ru-RU" b="1">
                <a:solidFill>
                  <a:srgbClr val="33CC33"/>
                </a:solidFill>
                <a:latin typeface="Comic Sans MS" pitchFamily="66" charset="0"/>
              </a:rPr>
              <a:t>Неповторяющиеся союзы</a:t>
            </a:r>
          </a:p>
        </p:txBody>
      </p:sp>
      <p:graphicFrame>
        <p:nvGraphicFramePr>
          <p:cNvPr id="4194" name="Group 98"/>
          <p:cNvGraphicFramePr>
            <a:graphicFrameLocks noGrp="1"/>
          </p:cNvGraphicFramePr>
          <p:nvPr/>
        </p:nvGraphicFramePr>
        <p:xfrm>
          <a:off x="539750" y="2349500"/>
          <a:ext cx="8281988" cy="4103688"/>
        </p:xfrm>
        <a:graphic>
          <a:graphicData uri="http://schemas.openxmlformats.org/drawingml/2006/table">
            <a:tbl>
              <a:tblPr/>
              <a:tblGrid>
                <a:gridCol w="4141788"/>
                <a:gridCol w="4140200"/>
              </a:tblGrid>
              <a:tr h="4103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,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а 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]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,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но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] 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,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да (= но)  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]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,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однако (зато)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]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не только    , но и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]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,да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и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]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и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]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да (= и)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]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или   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]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либо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]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102" name="Picture 8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 r="11290"/>
          <a:stretch>
            <a:fillRect/>
          </a:stretch>
        </p:blipFill>
        <p:spPr bwMode="auto">
          <a:xfrm>
            <a:off x="684213" y="2420938"/>
            <a:ext cx="67945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3" name="Picture 82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8243888" y="5229225"/>
            <a:ext cx="45243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4" name="Picture 8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5517232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5" name="Picture 8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913" y="4365625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6" name="Picture 8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8538" y="1412875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7" name="Picture 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50" y="4929188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8" name="Picture 8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00" y="4365625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9" name="Picture 8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050" y="2565400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0" name="Picture 9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775" y="2565400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1" name="Picture 9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6238" y="3141663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2" name="Picture 9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3716338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3" name="Picture 9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575" y="3789363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4" name="Picture 9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3141663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5" name="Picture 9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775" y="1412875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6" name="Picture 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5517232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7" name="Picture 9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50" y="4929188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8" name="Picture 9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3141663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9" name="Picture 1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7050" y="2565400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0" name="Picture 1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775" y="1412875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1" name="Picture 1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2565400"/>
            <a:ext cx="34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2" name="Picture 1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9925" y="3716338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3" name="Picture 1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4365625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4" name="Picture 1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3716338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5" name="Picture 1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5825" y="3141663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6" name="Picture 10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9925" y="4365625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 bwMode="auto">
          <a:xfrm>
            <a:off x="6516688" y="5300663"/>
            <a:ext cx="573087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3" cstate="print">
            <a:lum bright="6000"/>
          </a:blip>
          <a:srcRect r="11290"/>
          <a:stretch>
            <a:fillRect/>
          </a:stretch>
        </p:blipFill>
        <p:spPr bwMode="auto">
          <a:xfrm>
            <a:off x="179388" y="2924175"/>
            <a:ext cx="919162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827088" y="260350"/>
            <a:ext cx="7632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33CC33"/>
                </a:solidFill>
                <a:latin typeface="Comic Sans MS" pitchFamily="66" charset="0"/>
              </a:rPr>
              <a:t>Повторяющиеся союзы</a:t>
            </a:r>
          </a:p>
        </p:txBody>
      </p:sp>
      <p:graphicFrame>
        <p:nvGraphicFramePr>
          <p:cNvPr id="11354" name="Group 90"/>
          <p:cNvGraphicFramePr>
            <a:graphicFrameLocks noGrp="1"/>
          </p:cNvGraphicFramePr>
          <p:nvPr/>
        </p:nvGraphicFramePr>
        <p:xfrm>
          <a:off x="1547813" y="836613"/>
          <a:ext cx="6408737" cy="4407408"/>
        </p:xfrm>
        <a:graphic>
          <a:graphicData uri="http://schemas.openxmlformats.org/drawingml/2006/table">
            <a:tbl>
              <a:tblPr/>
              <a:tblGrid>
                <a:gridCol w="3205162"/>
                <a:gridCol w="3203575"/>
              </a:tblGrid>
              <a:tr h="3600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[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и   ,и   ,и  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]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[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,и   ,и  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]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[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,   , и    ,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и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]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[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то     ,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то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]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[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не то   , не то  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]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[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ни    ,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ни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]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[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или   ,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или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]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[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либо   ,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либо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]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[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и    ,   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и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]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109" name="Picture 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2138" y="981075"/>
            <a:ext cx="360362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275" y="981075"/>
            <a:ext cx="360363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1" name="Picture 4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513" y="1412875"/>
            <a:ext cx="4318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2" name="Picture 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1412875"/>
            <a:ext cx="409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38" y="1785938"/>
            <a:ext cx="409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4" name="Picture 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88" y="1857375"/>
            <a:ext cx="409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5" name="Picture 5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2276475"/>
            <a:ext cx="409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6" name="Picture 5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2276475"/>
            <a:ext cx="409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7" name="Picture 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2708275"/>
            <a:ext cx="409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8" name="Picture 5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313" y="2708275"/>
            <a:ext cx="409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9" name="Picture 5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3141663"/>
            <a:ext cx="409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0" name="Picture 5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3141663"/>
            <a:ext cx="409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1" name="Picture 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3573463"/>
            <a:ext cx="409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2" name="Picture 5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975" y="981075"/>
            <a:ext cx="342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3" name="Picture 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275" y="3573463"/>
            <a:ext cx="409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4" name="Picture 6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4005263"/>
            <a:ext cx="409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5" name="Picture 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738" y="4005263"/>
            <a:ext cx="409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6" name="Picture 7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1412875"/>
            <a:ext cx="360363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7" name="Picture 7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1785938"/>
            <a:ext cx="409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8" name="Picture 8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5" y="1857375"/>
            <a:ext cx="409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9" name="Picture 8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738" y="4437063"/>
            <a:ext cx="409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0" name="Picture 8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713" y="4437063"/>
            <a:ext cx="409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1" name="Picture 8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4437063"/>
            <a:ext cx="409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2" name="Picture 9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2138" y="4437063"/>
            <a:ext cx="409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Group 2"/>
          <p:cNvGraphicFramePr>
            <a:graphicFrameLocks noGrp="1"/>
          </p:cNvGraphicFramePr>
          <p:nvPr/>
        </p:nvGraphicFramePr>
        <p:xfrm>
          <a:off x="611188" y="260350"/>
          <a:ext cx="8281987" cy="579120"/>
        </p:xfrm>
        <a:graphic>
          <a:graphicData uri="http://schemas.openxmlformats.org/drawingml/2006/table">
            <a:tbl>
              <a:tblPr/>
              <a:tblGrid>
                <a:gridCol w="4141787"/>
                <a:gridCol w="4140200"/>
              </a:tblGrid>
              <a:tr h="144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732588" y="620713"/>
            <a:ext cx="21590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H="1">
            <a:off x="6732588" y="620713"/>
            <a:ext cx="21590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16406" name="Group 22"/>
          <p:cNvGraphicFramePr>
            <a:graphicFrameLocks noGrp="1"/>
          </p:cNvGraphicFramePr>
          <p:nvPr/>
        </p:nvGraphicFramePr>
        <p:xfrm>
          <a:off x="611188" y="1196975"/>
          <a:ext cx="8281987" cy="4103688"/>
        </p:xfrm>
        <a:graphic>
          <a:graphicData uri="http://schemas.openxmlformats.org/drawingml/2006/table">
            <a:tbl>
              <a:tblPr/>
              <a:tblGrid>
                <a:gridCol w="4141787"/>
                <a:gridCol w="4140200"/>
              </a:tblGrid>
              <a:tr h="4103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 устойчивых словосочетаниях с повторяющимися союзами: </a:t>
                      </a: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 то и сё, ни то ни сё, ни свет ни заря, и так и сяк, и туда и сюда, и холод и голод, ни рыба ни мясо, ни днём ни ночью, ни дать ни взять, ни взад ни вперёд и т.п.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На другой день </a:t>
                      </a: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ни свет ни заря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Лиза уже проснулась.                         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140" name="Picture 30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 r="11290"/>
          <a:stretch>
            <a:fillRect/>
          </a:stretch>
        </p:blipFill>
        <p:spPr bwMode="auto">
          <a:xfrm>
            <a:off x="684213" y="2420938"/>
            <a:ext cx="67945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1" name="Picture 31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8243888" y="5516563"/>
            <a:ext cx="45243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50825" y="404813"/>
            <a:ext cx="8640763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33CC33"/>
                </a:solidFill>
                <a:latin typeface="Times New Roman" pitchFamily="18" charset="0"/>
              </a:rPr>
              <a:t>Задание. </a:t>
            </a:r>
            <a:r>
              <a:rPr lang="ru-RU" sz="2400" b="1" dirty="0" smtClean="0">
                <a:latin typeface="Times New Roman" pitchFamily="18" charset="0"/>
              </a:rPr>
              <a:t>Составьте схемы предложений.</a:t>
            </a:r>
            <a:r>
              <a:rPr lang="ru-RU" sz="2400" b="1" i="1" dirty="0" smtClean="0">
                <a:latin typeface="Times New Roman" pitchFamily="18" charset="0"/>
              </a:rPr>
              <a:t>                                                           </a:t>
            </a:r>
            <a:endParaRPr lang="ru-RU" sz="2400" b="1" i="1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400" b="1" i="1" dirty="0" smtClean="0">
                <a:latin typeface="Times New Roman" pitchFamily="18" charset="0"/>
              </a:rPr>
              <a:t>Здесь </a:t>
            </a:r>
            <a:r>
              <a:rPr lang="ru-RU" sz="2400" b="1" i="1" dirty="0">
                <a:latin typeface="Times New Roman" pitchFamily="18" charset="0"/>
              </a:rPr>
              <a:t>кругом озера да болота</a:t>
            </a:r>
            <a:r>
              <a:rPr lang="ru-RU" sz="2400" b="1" i="1" dirty="0" smtClean="0">
                <a:latin typeface="Times New Roman" pitchFamily="18" charset="0"/>
              </a:rPr>
              <a:t>.                                                        В </a:t>
            </a:r>
            <a:r>
              <a:rPr lang="ru-RU" sz="2400" b="1" i="1" dirty="0">
                <a:latin typeface="Times New Roman" pitchFamily="18" charset="0"/>
              </a:rPr>
              <a:t>лесу одному шумно и жутко и грустно и </a:t>
            </a:r>
            <a:r>
              <a:rPr lang="ru-RU" sz="2400" b="1" i="1" dirty="0" smtClean="0">
                <a:latin typeface="Times New Roman" pitchFamily="18" charset="0"/>
              </a:rPr>
              <a:t>весело.</a:t>
            </a:r>
          </a:p>
          <a:p>
            <a:pPr>
              <a:spcBef>
                <a:spcPct val="50000"/>
              </a:spcBef>
            </a:pPr>
            <a:r>
              <a:rPr lang="ru-RU" sz="2400" b="1" i="1" dirty="0" smtClean="0">
                <a:latin typeface="Times New Roman" pitchFamily="18" charset="0"/>
              </a:rPr>
              <a:t> Поворчал он да не посмел ослушаться.</a:t>
            </a:r>
          </a:p>
          <a:p>
            <a:pPr>
              <a:spcBef>
                <a:spcPct val="50000"/>
              </a:spcBef>
            </a:pPr>
            <a:r>
              <a:rPr lang="ru-RU" sz="2400" b="1" i="1" dirty="0" smtClean="0">
                <a:latin typeface="Times New Roman" pitchFamily="18" charset="0"/>
              </a:rPr>
              <a:t>Не </a:t>
            </a:r>
            <a:r>
              <a:rPr lang="ru-RU" sz="2400" b="1" i="1" dirty="0">
                <a:latin typeface="Times New Roman" pitchFamily="18" charset="0"/>
              </a:rPr>
              <a:t>то волк не то собака бежит по лесной дороге</a:t>
            </a:r>
            <a:r>
              <a:rPr lang="ru-RU" sz="2400" b="1" i="1" dirty="0" smtClean="0">
                <a:latin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ru-RU" sz="2400" b="1" i="1" dirty="0" smtClean="0">
                <a:latin typeface="Times New Roman" pitchFamily="18" charset="0"/>
              </a:rPr>
              <a:t>Мы </a:t>
            </a:r>
            <a:r>
              <a:rPr lang="ru-RU" sz="2400" b="1" i="1" dirty="0">
                <a:latin typeface="Times New Roman" pitchFamily="18" charset="0"/>
              </a:rPr>
              <a:t>встретимся завтра утром или вечером</a:t>
            </a:r>
            <a:r>
              <a:rPr lang="ru-RU" sz="2400" b="1" i="1" dirty="0" smtClean="0">
                <a:latin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ru-RU" sz="2400" b="1" i="1" dirty="0" smtClean="0">
                <a:latin typeface="Times New Roman" pitchFamily="18" charset="0"/>
              </a:rPr>
              <a:t>Сегодня на улице не только прохладно но и ветрено.                                  Лес и поле река и луг залиты солнцем.</a:t>
            </a:r>
          </a:p>
          <a:p>
            <a:pPr>
              <a:spcBef>
                <a:spcPct val="50000"/>
              </a:spcBef>
            </a:pPr>
            <a:r>
              <a:rPr lang="ru-RU" sz="2400" b="1" i="1" dirty="0" smtClean="0">
                <a:latin typeface="Times New Roman" pitchFamily="18" charset="0"/>
              </a:rPr>
              <a:t> Иван Никифорович был ни жив ни мёртв.                                                    </a:t>
            </a:r>
            <a:r>
              <a:rPr lang="ru-RU" sz="2400" b="1" i="1" dirty="0">
                <a:latin typeface="Times New Roman" pitchFamily="18" charset="0"/>
              </a:rPr>
              <a:t>В новой избе не было ни дверей ни оконных </a:t>
            </a:r>
            <a:r>
              <a:rPr lang="ru-RU" sz="2400" b="1" i="1" dirty="0" smtClean="0">
                <a:latin typeface="Times New Roman" pitchFamily="18" charset="0"/>
              </a:rPr>
              <a:t>рам.</a:t>
            </a:r>
          </a:p>
          <a:p>
            <a:pPr>
              <a:spcBef>
                <a:spcPct val="50000"/>
              </a:spcBef>
            </a:pPr>
            <a:r>
              <a:rPr lang="ru-RU" sz="2400" b="1" i="1" dirty="0" smtClean="0">
                <a:latin typeface="Times New Roman" pitchFamily="18" charset="0"/>
              </a:rPr>
              <a:t>Белка </a:t>
            </a:r>
            <a:r>
              <a:rPr lang="ru-RU" sz="2400" b="1" i="1" dirty="0">
                <a:latin typeface="Times New Roman" pitchFamily="18" charset="0"/>
              </a:rPr>
              <a:t>- зверёк маленький зато очень ловкий.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251520" y="188640"/>
            <a:ext cx="864235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/>
              <a:buChar char="Ø"/>
            </a:pPr>
            <a:r>
              <a:rPr lang="ru-RU" sz="2000" b="1" dirty="0" smtClean="0">
                <a:latin typeface="Microsoft Sans Serif" pitchFamily="34" charset="0"/>
              </a:rPr>
              <a:t>Обратите </a:t>
            </a:r>
            <a:r>
              <a:rPr lang="ru-RU" sz="2000" b="1" dirty="0">
                <a:latin typeface="Microsoft Sans Serif" pitchFamily="34" charset="0"/>
              </a:rPr>
              <a:t>внимание</a:t>
            </a:r>
            <a:r>
              <a:rPr lang="ru-RU" sz="2000" b="1" dirty="0" smtClean="0">
                <a:latin typeface="Microsoft Sans Serif" pitchFamily="34" charset="0"/>
              </a:rPr>
              <a:t>!</a:t>
            </a:r>
          </a:p>
          <a:p>
            <a:pPr>
              <a:buFont typeface="Wingdings"/>
              <a:buChar char="Ø"/>
            </a:pPr>
            <a:endParaRPr lang="ru-RU" sz="2000" dirty="0">
              <a:latin typeface="Microsoft Sans Serif" pitchFamily="34" charset="0"/>
            </a:endParaRPr>
          </a:p>
          <a:p>
            <a:pPr>
              <a:buFont typeface="Wingdings"/>
              <a:buChar char="Ø"/>
            </a:pPr>
            <a:r>
              <a:rPr lang="ru-RU" sz="2000" i="1" dirty="0" smtClean="0">
                <a:latin typeface="Microsoft Sans Serif" pitchFamily="34" charset="0"/>
              </a:rPr>
              <a:t>• </a:t>
            </a:r>
            <a:r>
              <a:rPr lang="ru-RU" sz="2000" dirty="0">
                <a:latin typeface="Microsoft Sans Serif" pitchFamily="34" charset="0"/>
              </a:rPr>
              <a:t>В предложении может быть </a:t>
            </a:r>
            <a:r>
              <a:rPr lang="ru-RU" sz="2000" b="1" dirty="0">
                <a:latin typeface="Microsoft Sans Serif" pitchFamily="34" charset="0"/>
              </a:rPr>
              <a:t>несколько рядов однородных членов</a:t>
            </a:r>
            <a:r>
              <a:rPr lang="ru-RU" sz="2000" dirty="0">
                <a:latin typeface="Microsoft Sans Serif" pitchFamily="34" charset="0"/>
              </a:rPr>
              <a:t>, поэтому, решая вопрос о постановке запятых, необходимо рассматривать </a:t>
            </a:r>
            <a:r>
              <a:rPr lang="ru-RU" sz="2000" b="1" dirty="0">
                <a:latin typeface="Microsoft Sans Serif" pitchFamily="34" charset="0"/>
              </a:rPr>
              <a:t>каждый ряд </a:t>
            </a:r>
            <a:r>
              <a:rPr lang="ru-RU" sz="2000" dirty="0">
                <a:latin typeface="Microsoft Sans Serif" pitchFamily="34" charset="0"/>
              </a:rPr>
              <a:t>однородных членов </a:t>
            </a:r>
            <a:r>
              <a:rPr lang="ru-RU" sz="2000" b="1" dirty="0">
                <a:latin typeface="Microsoft Sans Serif" pitchFamily="34" charset="0"/>
              </a:rPr>
              <a:t>отдельно</a:t>
            </a:r>
            <a:r>
              <a:rPr lang="ru-RU" sz="2000" dirty="0" smtClean="0">
                <a:latin typeface="Microsoft Sans Serif" pitchFamily="34" charset="0"/>
              </a:rPr>
              <a:t>:</a:t>
            </a:r>
          </a:p>
          <a:p>
            <a:pPr>
              <a:buFont typeface="Wingdings"/>
              <a:buChar char="Ø"/>
            </a:pPr>
            <a:endParaRPr lang="ru-RU" sz="2000" i="1" dirty="0">
              <a:latin typeface="Microsoft Sans Serif" pitchFamily="34" charset="0"/>
            </a:endParaRPr>
          </a:p>
          <a:p>
            <a:r>
              <a:rPr lang="ru-RU" sz="2400" i="1" dirty="0" smtClean="0">
                <a:solidFill>
                  <a:srgbClr val="FF0000"/>
                </a:solidFill>
                <a:latin typeface="Microsoft Sans Serif" pitchFamily="34" charset="0"/>
              </a:rPr>
              <a:t>На </a:t>
            </a:r>
            <a:r>
              <a:rPr lang="ru-RU" sz="2400" i="1" dirty="0">
                <a:solidFill>
                  <a:srgbClr val="FF0000"/>
                </a:solidFill>
                <a:latin typeface="Microsoft Sans Serif" pitchFamily="34" charset="0"/>
              </a:rPr>
              <a:t>опушке и на </a:t>
            </a:r>
            <a:r>
              <a:rPr lang="ru-RU" sz="2400" i="1" dirty="0" smtClean="0">
                <a:solidFill>
                  <a:srgbClr val="FF0000"/>
                </a:solidFill>
                <a:latin typeface="Microsoft Sans Serif" pitchFamily="34" charset="0"/>
              </a:rPr>
              <a:t>холме </a:t>
            </a:r>
            <a:r>
              <a:rPr lang="ru-RU" sz="2400" dirty="0">
                <a:latin typeface="Microsoft Sans Serif" pitchFamily="34" charset="0"/>
              </a:rPr>
              <a:t>росли </a:t>
            </a:r>
            <a:r>
              <a:rPr lang="ru-RU" sz="2400" i="1" dirty="0" smtClean="0">
                <a:solidFill>
                  <a:srgbClr val="0070C0"/>
                </a:solidFill>
                <a:latin typeface="Microsoft Sans Serif" pitchFamily="34" charset="0"/>
              </a:rPr>
              <a:t>ивы </a:t>
            </a:r>
            <a:r>
              <a:rPr lang="ru-RU" sz="2400" i="1" dirty="0">
                <a:solidFill>
                  <a:srgbClr val="0070C0"/>
                </a:solidFill>
                <a:latin typeface="Microsoft Sans Serif" pitchFamily="34" charset="0"/>
              </a:rPr>
              <a:t>и </a:t>
            </a:r>
            <a:r>
              <a:rPr lang="ru-RU" sz="2400" i="1" dirty="0" smtClean="0">
                <a:solidFill>
                  <a:srgbClr val="0070C0"/>
                </a:solidFill>
                <a:latin typeface="Microsoft Sans Serif" pitchFamily="34" charset="0"/>
              </a:rPr>
              <a:t>берёзы. </a:t>
            </a:r>
            <a:r>
              <a:rPr lang="ru-RU" sz="2000" dirty="0">
                <a:latin typeface="Microsoft Sans Serif" pitchFamily="34" charset="0"/>
              </a:rPr>
              <a:t>— в данном предложении два ряда однородных членов: однородные подлежащие </a:t>
            </a:r>
            <a:r>
              <a:rPr lang="ru-RU" sz="2000" i="1" dirty="0">
                <a:latin typeface="Microsoft Sans Serif" pitchFamily="34" charset="0"/>
              </a:rPr>
              <a:t>ивы и березы </a:t>
            </a:r>
            <a:r>
              <a:rPr lang="ru-RU" sz="2000" dirty="0">
                <a:latin typeface="Microsoft Sans Serif" pitchFamily="34" charset="0"/>
              </a:rPr>
              <a:t>и однородные обстоятельства </a:t>
            </a:r>
            <a:r>
              <a:rPr lang="ru-RU" sz="2000" i="1" dirty="0">
                <a:latin typeface="Microsoft Sans Serif" pitchFamily="34" charset="0"/>
              </a:rPr>
              <a:t>на опушке и на холме</a:t>
            </a:r>
            <a:r>
              <a:rPr lang="ru-RU" sz="2000" i="1" dirty="0" smtClean="0">
                <a:latin typeface="Microsoft Sans Serif" pitchFamily="34" charset="0"/>
              </a:rPr>
              <a:t>.</a:t>
            </a:r>
          </a:p>
          <a:p>
            <a:endParaRPr lang="ru-RU" sz="2000" i="1" dirty="0">
              <a:latin typeface="Microsoft Sans Serif" pitchFamily="34" charset="0"/>
            </a:endParaRPr>
          </a:p>
          <a:p>
            <a:r>
              <a:rPr lang="ru-RU" sz="2400" i="1" dirty="0" smtClean="0">
                <a:latin typeface="Microsoft Sans Serif" pitchFamily="34" charset="0"/>
              </a:rPr>
              <a:t>Воины </a:t>
            </a:r>
            <a:r>
              <a:rPr lang="ru-RU" sz="2400" i="1" dirty="0" smtClean="0">
                <a:solidFill>
                  <a:srgbClr val="FF0000"/>
                </a:solidFill>
                <a:latin typeface="Microsoft Sans Serif" pitchFamily="34" charset="0"/>
              </a:rPr>
              <a:t>вооружены</a:t>
            </a:r>
            <a:r>
              <a:rPr lang="ru-RU" sz="2400" i="1" dirty="0" smtClean="0">
                <a:latin typeface="Microsoft Sans Serif" pitchFamily="34" charset="0"/>
              </a:rPr>
              <a:t> </a:t>
            </a:r>
            <a:r>
              <a:rPr lang="ru-RU" sz="2400" i="1" dirty="0" smtClean="0">
                <a:solidFill>
                  <a:srgbClr val="0070C0"/>
                </a:solidFill>
                <a:latin typeface="Microsoft Sans Serif" pitchFamily="34" charset="0"/>
              </a:rPr>
              <a:t>мечами и пиками </a:t>
            </a:r>
            <a:r>
              <a:rPr lang="ru-RU" sz="2400" i="1" dirty="0" smtClean="0">
                <a:solidFill>
                  <a:srgbClr val="FF0000"/>
                </a:solidFill>
                <a:latin typeface="Microsoft Sans Serif" pitchFamily="34" charset="0"/>
              </a:rPr>
              <a:t>и одеты </a:t>
            </a:r>
            <a:r>
              <a:rPr lang="ru-RU" sz="2400" i="1" dirty="0" smtClean="0">
                <a:latin typeface="Microsoft Sans Serif" pitchFamily="34" charset="0"/>
              </a:rPr>
              <a:t>в железные латы. - </a:t>
            </a:r>
            <a:r>
              <a:rPr lang="ru-RU" sz="2000" dirty="0" smtClean="0">
                <a:latin typeface="Microsoft Sans Serif" pitchFamily="34" charset="0"/>
              </a:rPr>
              <a:t>в данном предложении два ряда однородных членов: однородные сказуемые </a:t>
            </a:r>
            <a:r>
              <a:rPr lang="ru-RU" sz="2000" i="1" dirty="0" smtClean="0">
                <a:latin typeface="Microsoft Sans Serif" pitchFamily="34" charset="0"/>
              </a:rPr>
              <a:t>вооружены и одеты </a:t>
            </a:r>
            <a:r>
              <a:rPr lang="ru-RU" sz="2000" dirty="0" smtClean="0">
                <a:latin typeface="Microsoft Sans Serif" pitchFamily="34" charset="0"/>
              </a:rPr>
              <a:t>и однородные дополнения </a:t>
            </a:r>
            <a:r>
              <a:rPr lang="ru-RU" sz="2000" i="1" dirty="0" smtClean="0">
                <a:latin typeface="Microsoft Sans Serif" pitchFamily="34" charset="0"/>
              </a:rPr>
              <a:t>мечами и пиками.</a:t>
            </a:r>
            <a:endParaRPr lang="ru-RU" sz="2000" i="1" dirty="0">
              <a:latin typeface="Microsoft Sans Serif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260648"/>
            <a:ext cx="838842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/>
              <a:buChar char="Ø"/>
            </a:pPr>
            <a:r>
              <a:rPr lang="ru-RU" b="1" dirty="0" smtClean="0">
                <a:latin typeface="Microsoft Sans Serif" pitchFamily="34" charset="0"/>
              </a:rPr>
              <a:t>Обратите внимание!</a:t>
            </a:r>
          </a:p>
          <a:p>
            <a:pPr>
              <a:buFont typeface="Wingdings"/>
              <a:buChar char="Ø"/>
            </a:pPr>
            <a:endParaRPr lang="ru-RU" dirty="0" smtClean="0">
              <a:latin typeface="Microsoft Sans Serif" pitchFamily="34" charset="0"/>
            </a:endParaRPr>
          </a:p>
          <a:p>
            <a:r>
              <a:rPr lang="ru-RU" i="1" dirty="0" smtClean="0">
                <a:latin typeface="Microsoft Sans Serif" pitchFamily="34" charset="0"/>
              </a:rPr>
              <a:t>                 </a:t>
            </a:r>
            <a:r>
              <a:rPr lang="ru-RU" sz="2400" b="1" dirty="0" smtClean="0"/>
              <a:t>Однородные </a:t>
            </a:r>
            <a:r>
              <a:rPr lang="ru-RU" sz="2400" b="1" dirty="0" smtClean="0"/>
              <a:t>и неоднородные определения</a:t>
            </a:r>
            <a:r>
              <a:rPr lang="ru-RU" sz="2400" b="1" dirty="0" smtClean="0"/>
              <a:t>.</a:t>
            </a:r>
          </a:p>
          <a:p>
            <a:endParaRPr lang="ru-RU" dirty="0" smtClean="0"/>
          </a:p>
          <a:p>
            <a:r>
              <a:rPr lang="ru-RU" sz="2400" b="1" dirty="0" smtClean="0"/>
              <a:t>Запятая ставится, </a:t>
            </a:r>
            <a:r>
              <a:rPr lang="ru-RU" sz="2400" dirty="0" smtClean="0"/>
              <a:t>если определения однородные, т.е. они обозначают признаки, которые одинаково относятся к предмету, и между ними можно вставить союз и:  </a:t>
            </a:r>
            <a:r>
              <a:rPr lang="ru-RU" sz="2400" i="1" dirty="0" smtClean="0"/>
              <a:t>У девочки в руках были </a:t>
            </a:r>
            <a:r>
              <a:rPr lang="ru-RU" sz="2400" i="1" dirty="0" smtClean="0">
                <a:solidFill>
                  <a:srgbClr val="FF0000"/>
                </a:solidFill>
              </a:rPr>
              <a:t>оранжевые, красные, синие </a:t>
            </a:r>
            <a:r>
              <a:rPr lang="ru-RU" sz="2400" i="1" dirty="0" smtClean="0"/>
              <a:t>шары.</a:t>
            </a:r>
          </a:p>
          <a:p>
            <a:endParaRPr lang="ru-RU" i="1" dirty="0" smtClean="0"/>
          </a:p>
          <a:p>
            <a:endParaRPr lang="ru-RU" i="1" dirty="0" smtClean="0"/>
          </a:p>
          <a:p>
            <a:r>
              <a:rPr lang="ru-RU" sz="2400" b="1" dirty="0" smtClean="0"/>
              <a:t>Запятая не ставится, </a:t>
            </a:r>
            <a:r>
              <a:rPr lang="ru-RU" sz="2400" dirty="0" smtClean="0"/>
              <a:t>если определения не однородные, т.е. они обозначают признаки, которые характеризуют предмет с разных сторон, между ними нельзя поставить союз и:  </a:t>
            </a:r>
            <a:r>
              <a:rPr lang="ru-RU" sz="2400" i="1" dirty="0" smtClean="0"/>
              <a:t>В магазине он приобрёл </a:t>
            </a:r>
            <a:r>
              <a:rPr lang="ru-RU" sz="2400" i="1" dirty="0" smtClean="0">
                <a:solidFill>
                  <a:srgbClr val="002060"/>
                </a:solidFill>
              </a:rPr>
              <a:t>кожаный чёрный </a:t>
            </a:r>
            <a:r>
              <a:rPr lang="ru-RU" sz="2400" i="1" dirty="0" smtClean="0"/>
              <a:t>дипломат.</a:t>
            </a:r>
            <a:endParaRPr lang="ru-RU" sz="2400" dirty="0" smtClean="0"/>
          </a:p>
          <a:p>
            <a:endParaRPr lang="ru-RU" i="1" dirty="0" smtClean="0"/>
          </a:p>
          <a:p>
            <a:endParaRPr lang="ru-RU" i="1" dirty="0" smtClean="0">
              <a:latin typeface="Microsoft Sans Serif" pitchFamily="34" charset="0"/>
            </a:endParaRPr>
          </a:p>
          <a:p>
            <a:endParaRPr lang="ru-RU" i="1" dirty="0">
              <a:latin typeface="Microsoft Sans Serif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539750" y="260350"/>
            <a:ext cx="8208963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000" dirty="0">
                <a:latin typeface="Microsoft Sans Serif" pitchFamily="34" charset="0"/>
              </a:rPr>
              <a:t>Вот </a:t>
            </a:r>
            <a:r>
              <a:rPr lang="ru-RU" sz="2000" dirty="0" smtClean="0">
                <a:latin typeface="Microsoft Sans Serif" pitchFamily="34" charset="0"/>
              </a:rPr>
              <a:t>экзаменационный </a:t>
            </a:r>
            <a:r>
              <a:rPr lang="ru-RU" sz="2000" dirty="0">
                <a:latin typeface="Microsoft Sans Serif" pitchFamily="34" charset="0"/>
              </a:rPr>
              <a:t>пример:</a:t>
            </a:r>
          </a:p>
          <a:p>
            <a:pPr marL="342900" indent="-342900"/>
            <a:endParaRPr lang="ru-RU" sz="2000" dirty="0" smtClean="0">
              <a:latin typeface="Microsoft Sans Serif" pitchFamily="34" charset="0"/>
            </a:endParaRPr>
          </a:p>
          <a:p>
            <a:pPr marL="342900" indent="-342900"/>
            <a:r>
              <a:rPr lang="ru-RU" sz="2000" dirty="0" smtClean="0">
                <a:latin typeface="Microsoft Sans Serif" pitchFamily="34" charset="0"/>
              </a:rPr>
              <a:t> </a:t>
            </a:r>
            <a:r>
              <a:rPr lang="ru-RU" sz="2000" b="1" dirty="0">
                <a:latin typeface="Microsoft Sans Serif" pitchFamily="34" charset="0"/>
              </a:rPr>
              <a:t>А </a:t>
            </a:r>
            <a:r>
              <a:rPr lang="ru-RU" sz="2000" b="1" i="1" dirty="0">
                <a:latin typeface="Microsoft Sans Serif" pitchFamily="34" charset="0"/>
              </a:rPr>
              <a:t>Укажите предложение, в котором нужно поставить </a:t>
            </a:r>
            <a:r>
              <a:rPr lang="ru-RU" sz="2000" b="1" i="1" u="sng" dirty="0">
                <a:latin typeface="Microsoft Sans Serif" pitchFamily="34" charset="0"/>
              </a:rPr>
              <a:t>одну </a:t>
            </a:r>
            <a:r>
              <a:rPr lang="ru-RU" sz="2000" b="1" i="1" dirty="0">
                <a:latin typeface="Microsoft Sans Serif" pitchFamily="34" charset="0"/>
              </a:rPr>
              <a:t>запятую. (Знаки препинания не расставлены</a:t>
            </a:r>
            <a:r>
              <a:rPr lang="ru-RU" sz="2000" b="1" i="1" dirty="0" smtClean="0">
                <a:latin typeface="Microsoft Sans Serif" pitchFamily="34" charset="0"/>
              </a:rPr>
              <a:t>.)</a:t>
            </a:r>
          </a:p>
          <a:p>
            <a:pPr marL="342900" indent="-342900"/>
            <a:endParaRPr lang="ru-RU" sz="2000" b="1" i="1" dirty="0">
              <a:latin typeface="Microsoft Sans Serif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2000" dirty="0">
                <a:latin typeface="Microsoft Sans Serif" pitchFamily="34" charset="0"/>
              </a:rPr>
              <a:t> Иногда взгляд Илюши наполнялся выражением усталости или скуки.</a:t>
            </a:r>
          </a:p>
          <a:p>
            <a:pPr marL="342900" indent="-342900">
              <a:buFontTx/>
              <a:buAutoNum type="arabicPeriod"/>
            </a:pPr>
            <a:r>
              <a:rPr lang="ru-RU" sz="2000" dirty="0">
                <a:latin typeface="Microsoft Sans Serif" pitchFamily="34" charset="0"/>
              </a:rPr>
              <a:t> Пианист виртуозно исполнял свои и чужие сочинения и с легкостью читал с листа незнакомые произведения.</a:t>
            </a:r>
          </a:p>
          <a:p>
            <a:pPr marL="342900" indent="-342900">
              <a:buFontTx/>
              <a:buAutoNum type="arabicPeriod"/>
            </a:pPr>
            <a:r>
              <a:rPr lang="ru-RU" sz="2000" dirty="0">
                <a:latin typeface="Microsoft Sans Serif" pitchFamily="34" charset="0"/>
              </a:rPr>
              <a:t> Картины и вазы и мелочи в комнате отражали утончённость вкуса её хозяина.</a:t>
            </a:r>
          </a:p>
          <a:p>
            <a:pPr marL="342900" indent="-342900">
              <a:buFontTx/>
              <a:buAutoNum type="arabicPeriod"/>
            </a:pPr>
            <a:r>
              <a:rPr lang="ru-RU" sz="2000" dirty="0">
                <a:latin typeface="Microsoft Sans Serif" pitchFamily="34" charset="0"/>
              </a:rPr>
              <a:t> Художник был увлечён не только красотой открывшегося перед ним вида но и разнообразием природных форм.</a:t>
            </a:r>
          </a:p>
          <a:p>
            <a:pPr marL="342900" indent="-342900"/>
            <a:endParaRPr lang="ru-RU" sz="2000" dirty="0">
              <a:latin typeface="Microsoft Sans Serif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814393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Укажите предложение, в котором нужно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поставить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одну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запятую. (Знаки препинания не расставлены.)</a:t>
            </a:r>
          </a:p>
          <a:p>
            <a:pPr marL="342900" lvl="0" indent="-34290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Морозный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тонкий воздух защипал в носу и иголочками уколол щеки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  Синие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высокие дымки поднимались и таяли над крышами домов.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   Ветер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засвистел и зашумел в вершинах сосен загудел и завыл в печных трубах.</a:t>
            </a:r>
          </a:p>
          <a:p>
            <a:pPr marL="342900" lvl="0" indent="-342900">
              <a:buAutoNum type="arabicParenR" startAt="4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чемпионата мира по футболу радовались и тренер и футболисты и болельщики команды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>
              <a:buAutoNum type="arabicParenR" startAt="4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Укажите предложение с пунктуационной ошибкой.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Ум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имей хоть маленький, да свой.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сел за стол с карандашом и бумагой и стал записывать.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3) 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люблю эти темные ночи, эти звезды, и клены, и пруд.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4) Выступления танцевального ансамбля проходили с большим успехом как в нашей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так и за рубежом.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342900" lvl="0" indent="-342900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632</Words>
  <Application>Microsoft Office PowerPoint</Application>
  <PresentationFormat>Экран (4:3)</PresentationFormat>
  <Paragraphs>89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Чудаковы</dc:creator>
  <cp:lastModifiedBy>Алла</cp:lastModifiedBy>
  <cp:revision>39</cp:revision>
  <dcterms:created xsi:type="dcterms:W3CDTF">2006-12-14T19:43:32Z</dcterms:created>
  <dcterms:modified xsi:type="dcterms:W3CDTF">2017-02-01T20:48:23Z</dcterms:modified>
</cp:coreProperties>
</file>