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7" r:id="rId3"/>
    <p:sldId id="286" r:id="rId4"/>
    <p:sldId id="285" r:id="rId5"/>
    <p:sldId id="287" r:id="rId6"/>
    <p:sldId id="269" r:id="rId7"/>
    <p:sldId id="288" r:id="rId8"/>
    <p:sldId id="268" r:id="rId9"/>
    <p:sldId id="289" r:id="rId10"/>
    <p:sldId id="267" r:id="rId11"/>
    <p:sldId id="290" r:id="rId12"/>
    <p:sldId id="270" r:id="rId13"/>
    <p:sldId id="297" r:id="rId14"/>
    <p:sldId id="273" r:id="rId15"/>
    <p:sldId id="305" r:id="rId16"/>
    <p:sldId id="306" r:id="rId17"/>
    <p:sldId id="308" r:id="rId18"/>
    <p:sldId id="279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CC3399"/>
    <a:srgbClr val="0000FF"/>
    <a:srgbClr val="FF6600"/>
    <a:srgbClr val="CC00CC"/>
    <a:srgbClr val="FF0000"/>
    <a:srgbClr val="FFFF66"/>
    <a:srgbClr val="A50021"/>
    <a:srgbClr val="FF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157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17141-9B8C-499B-8E41-09A3D5BA8C0E}" type="datetimeFigureOut">
              <a:rPr lang="ru-RU"/>
              <a:pPr>
                <a:defRPr/>
              </a:pPr>
              <a:t>29.08.2017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1E614F-94F5-4C6A-9439-448BAE3826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E47E45-1FEB-4F57-BE94-5ACC0C309599}" type="datetimeFigureOut">
              <a:rPr lang="ru-RU"/>
              <a:pPr>
                <a:defRPr/>
              </a:pPr>
              <a:t>29.08.2017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EFC49-6300-4C4B-90AA-A5243BF453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10030F-BA84-4715-A0A7-240597D75693}" type="datetimeFigureOut">
              <a:rPr lang="ru-RU"/>
              <a:pPr>
                <a:defRPr/>
              </a:pPr>
              <a:t>29.08.2017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FBB4C-5D95-4156-962E-A25E8AD52D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1CC23-A4C8-491B-9920-7356E520DA78}" type="datetimeFigureOut">
              <a:rPr lang="ru-RU"/>
              <a:pPr>
                <a:defRPr/>
              </a:pPr>
              <a:t>29.08.2017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3FE4C5-7378-4392-B3E1-222713B381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62E622-2359-4261-B8CA-4BEFAFA02449}" type="datetimeFigureOut">
              <a:rPr lang="ru-RU"/>
              <a:pPr>
                <a:defRPr/>
              </a:pPr>
              <a:t>29.08.2017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E4E81-7B65-4324-89E0-29EA13D230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838564-2EED-4223-8515-5BA49FD8BE3A}" type="datetimeFigureOut">
              <a:rPr lang="ru-RU"/>
              <a:pPr>
                <a:defRPr/>
              </a:pPr>
              <a:t>29.08.2017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C6645-C29B-41D1-B42E-B78DC5FFA4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9F8BC-5EB8-4977-9EFF-44A8817125A2}" type="datetimeFigureOut">
              <a:rPr lang="ru-RU"/>
              <a:pPr>
                <a:defRPr/>
              </a:pPr>
              <a:t>29.08.2017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FA9B2-BF58-4EB6-8A4F-C1A60A64C7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9385A1-FC32-4064-B745-2DAFA7EC281F}" type="datetimeFigureOut">
              <a:rPr lang="ru-RU"/>
              <a:pPr>
                <a:defRPr/>
              </a:pPr>
              <a:t>29.08.2017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EFA4E7-B0C6-42FA-A068-8383CF8D83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546DC-ACB2-42F9-AA8B-E98C5D625341}" type="datetimeFigureOut">
              <a:rPr lang="ru-RU"/>
              <a:pPr>
                <a:defRPr/>
              </a:pPr>
              <a:t>29.08.2017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6B0DFD-68E9-4AAD-86E3-832B5DA68F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8B1C4F-BE25-4204-A1AA-21021683219D}" type="datetimeFigureOut">
              <a:rPr lang="ru-RU"/>
              <a:pPr>
                <a:defRPr/>
              </a:pPr>
              <a:t>29.08.2017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28D751-2FFC-4E5A-8F3C-CD1E9295B2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386CB4-C539-4030-B274-25A464330276}" type="datetimeFigureOut">
              <a:rPr lang="ru-RU"/>
              <a:pPr>
                <a:defRPr/>
              </a:pPr>
              <a:t>29.08.2017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EAA2F3-30F0-4F42-9D48-4DB2DEB388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90A573A-4DC6-4156-9BCE-9A64DD07CF45}" type="datetimeFigureOut">
              <a:rPr lang="ru-RU"/>
              <a:pPr>
                <a:defRPr/>
              </a:pPr>
              <a:t>29.08.2017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5D9447-F681-402E-BD3C-AB20789B1F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Impact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Impact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Impact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Impact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9"/>
          <p:cNvSpPr>
            <a:spLocks noChangeArrowheads="1"/>
          </p:cNvSpPr>
          <p:nvPr/>
        </p:nvSpPr>
        <p:spPr bwMode="auto">
          <a:xfrm>
            <a:off x="827088" y="692150"/>
            <a:ext cx="7416800" cy="5545138"/>
          </a:xfrm>
          <a:prstGeom prst="rect">
            <a:avLst/>
          </a:prstGeom>
          <a:solidFill>
            <a:srgbClr val="FFFFFF">
              <a:alpha val="7411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84213" y="1844675"/>
            <a:ext cx="7772400" cy="1470025"/>
          </a:xfrm>
        </p:spPr>
        <p:txBody>
          <a:bodyPr/>
          <a:lstStyle/>
          <a:p>
            <a:pPr eaLnBrk="1" hangingPunct="1"/>
            <a:r>
              <a:rPr lang="ru-RU" sz="8000" smtClean="0">
                <a:solidFill>
                  <a:srgbClr val="002060"/>
                </a:solidFill>
              </a:rPr>
              <a:t>Моё педагогическое кредо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2988" y="4724400"/>
            <a:ext cx="6913562" cy="12255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4000" smtClean="0">
                <a:solidFill>
                  <a:srgbClr val="990033"/>
                </a:solidFill>
                <a:latin typeface="Impact" pitchFamily="34" charset="0"/>
              </a:rPr>
              <a:t>учитель начальных классов</a:t>
            </a:r>
          </a:p>
          <a:p>
            <a:pPr eaLnBrk="1" hangingPunct="1">
              <a:lnSpc>
                <a:spcPct val="80000"/>
              </a:lnSpc>
            </a:pPr>
            <a:r>
              <a:rPr lang="ru-RU" sz="4000" smtClean="0">
                <a:solidFill>
                  <a:srgbClr val="990033"/>
                </a:solidFill>
                <a:latin typeface="Impact" pitchFamily="34" charset="0"/>
              </a:rPr>
              <a:t> Колыбелкина О. А.</a:t>
            </a:r>
          </a:p>
        </p:txBody>
      </p:sp>
      <p:pic>
        <p:nvPicPr>
          <p:cNvPr id="13317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476250"/>
            <a:ext cx="66675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27988" y="409575"/>
            <a:ext cx="66675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5661025"/>
            <a:ext cx="66675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Рисунок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72450" y="5732463"/>
            <a:ext cx="66675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D:\Документы\Мои рисунки\Office3\АНИМАЦИИ\3[4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3238" y="1052513"/>
            <a:ext cx="2776537" cy="511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83363" y="765175"/>
            <a:ext cx="1604962" cy="192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2963" y="720725"/>
            <a:ext cx="1641475" cy="19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7725" y="4046538"/>
            <a:ext cx="1779588" cy="213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38" y="4046538"/>
            <a:ext cx="1830387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188" y="908050"/>
            <a:ext cx="7921625" cy="5329238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Нелёгкий труд выпал на долю учителей начальной школы:</a:t>
            </a:r>
            <a:br>
              <a:rPr lang="ru-RU" smtClean="0">
                <a:solidFill>
                  <a:srgbClr val="FF0000"/>
                </a:solidFill>
              </a:rPr>
            </a:br>
            <a:r>
              <a:rPr lang="ru-RU" smtClean="0">
                <a:solidFill>
                  <a:srgbClr val="0000FF"/>
                </a:solidFill>
              </a:rPr>
              <a:t>подготовить почву, посеять семена, взлелеять первые ростки, дать им окрепнуть.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D:\Документы\Мои рисунки\Office3\АНИМАЦИИ\1002490_091006083927_st_patricks_day_animated_gif_1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78013" y="1047750"/>
            <a:ext cx="5108575" cy="510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3" descr="D:\Документы\Мои рисунки\Office3\АНИМАЦИИ\6236007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78638" y="765175"/>
            <a:ext cx="1103312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4" descr="D:\Документы\Мои рисунки\Office3\АНИМАЦИИ\601674561[1]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67175" y="5024438"/>
            <a:ext cx="952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3" descr="D:\Документы\Мои рисунки\Office3\АНИМАЦИИ\6236007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765175"/>
            <a:ext cx="1103312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3" descr="D:\Документы\Мои рисунки\Office3\АНИМАЦИИ\6236007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1200" y="2924175"/>
            <a:ext cx="1166813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3" descr="D:\Документы\Мои рисунки\Office3\АНИМАЦИИ\6236007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86588" y="3068638"/>
            <a:ext cx="1166812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4" descr="D:\Документы\Мои рисунки\Office3\АНИМАЦИИ\601674561[1]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6950" y="5024438"/>
            <a:ext cx="952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Picture 4" descr="D:\Документы\Мои рисунки\Office3\АНИМАЦИИ\601674561[1]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14488" y="5013325"/>
            <a:ext cx="952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836613"/>
            <a:ext cx="7920037" cy="5256212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0000FF"/>
                </a:solidFill>
              </a:rPr>
              <a:t>И вот не узнать уже тот нежный росток. Стал он мощным, уверенным  и красивым.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D:\Документы\Мои рисунки\Office3\0008-013-Kolichestvo-obuchennykh-v-TSentre-ekologicheskoj-bezopasnosti-NOU-RTSPP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333375"/>
            <a:ext cx="5106987" cy="633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24750" y="5191125"/>
            <a:ext cx="7143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5191125"/>
            <a:ext cx="7143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80313" y="765175"/>
            <a:ext cx="7143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765175"/>
            <a:ext cx="7143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1052513"/>
            <a:ext cx="7632700" cy="4032250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0000FF"/>
                </a:solidFill>
              </a:rPr>
              <a:t>Не просто учить, нужно ещё пробудить у ребёнка желание учиться, привить ему вкус к знаниям.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650" y="981075"/>
            <a:ext cx="7488238" cy="4895850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И тогда эта прививка будет приносить плоды всю </a:t>
            </a:r>
            <a:br>
              <a:rPr lang="ru-RU" smtClean="0">
                <a:solidFill>
                  <a:srgbClr val="FF0000"/>
                </a:solidFill>
              </a:rPr>
            </a:br>
            <a:r>
              <a:rPr lang="ru-RU" smtClean="0"/>
              <a:t> </a:t>
            </a:r>
            <a:r>
              <a:rPr lang="ru-RU" sz="9600" smtClean="0">
                <a:solidFill>
                  <a:srgbClr val="0000FF"/>
                </a:solidFill>
              </a:rPr>
              <a:t>ЖИЗНЬ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accel="5000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accel="5000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5" descr="0_f881d_a46f5559_orig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260350"/>
            <a:ext cx="5688012" cy="640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5" name="Rectangle 7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z="6000" smtClean="0">
                <a:solidFill>
                  <a:srgbClr val="0000FF"/>
                </a:solidFill>
              </a:rPr>
              <a:t>Спасибо за внимание!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kak-sozdat-rayskiy-sa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23850" y="0"/>
            <a:ext cx="9753600" cy="705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71550" y="765175"/>
            <a:ext cx="7091363" cy="3455988"/>
          </a:xfrm>
        </p:spPr>
        <p:txBody>
          <a:bodyPr/>
          <a:lstStyle/>
          <a:p>
            <a:pPr eaLnBrk="1" hangingPunct="1">
              <a:defRPr/>
            </a:pPr>
            <a:r>
              <a:rPr lang="ru-RU" sz="800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Школа – это</a:t>
            </a:r>
            <a:r>
              <a:rPr lang="ru-RU" sz="800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ru-RU" sz="800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800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чудесный сад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50" y="765175"/>
            <a:ext cx="7091363" cy="5184775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0000FF"/>
                </a:solidFill>
              </a:rPr>
              <a:t>Учителя - заботливые садовники, которые кропотливым трудом и любовью выращивают учеников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25" y="620713"/>
            <a:ext cx="2087563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3113" y="2382838"/>
            <a:ext cx="2208212" cy="220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8825" y="2924175"/>
            <a:ext cx="1901825" cy="190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9" descr="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24075" y="3284538"/>
            <a:ext cx="4537075" cy="322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Picture 10" descr="садовниц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404813"/>
            <a:ext cx="4297362" cy="285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5" name="Picture 11" descr="Садовниц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1638" y="404813"/>
            <a:ext cx="4392612" cy="357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2205038"/>
            <a:ext cx="8229600" cy="2016125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Эти «цветы» так не похожи друг на друга, броские и скромные, дающие съедобные плоды и не очень, но все неповторимые и поэтому любимые.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7" name="Picture 5" descr="7fd2fbe6196f4e549f2b3c682cbd5de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1157535">
            <a:off x="395288" y="404813"/>
            <a:ext cx="3889375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6" descr="11511_47442506"/>
          <p:cNvPicPr>
            <a:picLocks noChangeAspect="1" noChangeArrowheads="1"/>
          </p:cNvPicPr>
          <p:nvPr/>
        </p:nvPicPr>
        <p:blipFill>
          <a:blip r:embed="rId3"/>
          <a:srcRect l="1851" b="8223"/>
          <a:stretch>
            <a:fillRect/>
          </a:stretch>
        </p:blipFill>
        <p:spPr bwMode="auto">
          <a:xfrm rot="884837">
            <a:off x="4716463" y="404813"/>
            <a:ext cx="3789362" cy="53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7" descr="64211980_1284891633_499124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784554">
            <a:off x="2627313" y="2060575"/>
            <a:ext cx="6119812" cy="408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8" descr="images (1)"/>
          <p:cNvPicPr>
            <a:picLocks noChangeAspect="1" noChangeArrowheads="1"/>
          </p:cNvPicPr>
          <p:nvPr/>
        </p:nvPicPr>
        <p:blipFill>
          <a:blip r:embed="rId5"/>
          <a:srcRect r="-453" b="9399"/>
          <a:stretch>
            <a:fillRect/>
          </a:stretch>
        </p:blipFill>
        <p:spPr bwMode="auto">
          <a:xfrm rot="-1827484">
            <a:off x="755650" y="2133600"/>
            <a:ext cx="3408363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 descr="04fa7512c6c06a58456080af326ca21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71775" y="404813"/>
            <a:ext cx="4017963" cy="614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539750" y="256540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CC3399"/>
                </a:solidFill>
              </a:rPr>
              <a:t>Одни хороши только в букете…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6" descr="3691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333375"/>
            <a:ext cx="6696075" cy="618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7" descr="3691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333375"/>
            <a:ext cx="6696075" cy="618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825" y="2492375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6600CC"/>
                </a:solidFill>
              </a:rPr>
              <a:t>Другие – уникальны сами по себе и заслуживают особого внимания.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001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0011</Template>
  <TotalTime>382</TotalTime>
  <Words>119</Words>
  <Application>Microsoft Office PowerPoint</Application>
  <PresentationFormat>Экран (4:3)</PresentationFormat>
  <Paragraphs>13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12</vt:i4>
      </vt:variant>
      <vt:variant>
        <vt:lpstr>Заголовки слайдов</vt:lpstr>
      </vt:variant>
      <vt:variant>
        <vt:i4>18</vt:i4>
      </vt:variant>
    </vt:vector>
  </HeadingPairs>
  <TitlesOfParts>
    <vt:vector size="34" baseType="lpstr">
      <vt:lpstr>Arial</vt:lpstr>
      <vt:lpstr>Impact</vt:lpstr>
      <vt:lpstr>Times New Roman</vt:lpstr>
      <vt:lpstr>Calibri</vt:lpstr>
      <vt:lpstr>0011</vt:lpstr>
      <vt:lpstr>0011</vt:lpstr>
      <vt:lpstr>0011</vt:lpstr>
      <vt:lpstr>0011</vt:lpstr>
      <vt:lpstr>0011</vt:lpstr>
      <vt:lpstr>0011</vt:lpstr>
      <vt:lpstr>0011</vt:lpstr>
      <vt:lpstr>0011</vt:lpstr>
      <vt:lpstr>0011</vt:lpstr>
      <vt:lpstr>0011</vt:lpstr>
      <vt:lpstr>0011</vt:lpstr>
      <vt:lpstr>0011</vt:lpstr>
      <vt:lpstr>Моё педагогическое кредо</vt:lpstr>
      <vt:lpstr>Школа – это  чудесный сад</vt:lpstr>
      <vt:lpstr>Учителя - заботливые садовники, которые кропотливым трудом и любовью выращивают учеников</vt:lpstr>
      <vt:lpstr>Слайд 4</vt:lpstr>
      <vt:lpstr>Эти «цветы» так не похожи друг на друга, броские и скромные, дающие съедобные плоды и не очень, но все неповторимые и поэтому любимые.</vt:lpstr>
      <vt:lpstr>Слайд 6</vt:lpstr>
      <vt:lpstr>Одни хороши только в букете…</vt:lpstr>
      <vt:lpstr>Слайд 8</vt:lpstr>
      <vt:lpstr>Другие – уникальны сами по себе и заслуживают особого внимания.</vt:lpstr>
      <vt:lpstr>Слайд 10</vt:lpstr>
      <vt:lpstr>Нелёгкий труд выпал на долю учителей начальной школы: подготовить почву, посеять семена, взлелеять первые ростки, дать им окрепнуть.</vt:lpstr>
      <vt:lpstr>Слайд 12</vt:lpstr>
      <vt:lpstr>И вот не узнать уже тот нежный росток. Стал он мощным, уверенным  и красивым.</vt:lpstr>
      <vt:lpstr>Слайд 14</vt:lpstr>
      <vt:lpstr>Не просто учить, нужно ещё пробудить у ребёнка желание учиться, привить ему вкус к знаниям.</vt:lpstr>
      <vt:lpstr>И тогда эта прививка будет приносить плоды всю   ЖИЗНЬ</vt:lpstr>
      <vt:lpstr>Слайд 17</vt:lpstr>
      <vt:lpstr>Спасибо за внимание!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я</cp:lastModifiedBy>
  <cp:revision>51</cp:revision>
  <dcterms:created xsi:type="dcterms:W3CDTF">2013-07-09T05:10:45Z</dcterms:created>
  <dcterms:modified xsi:type="dcterms:W3CDTF">2017-08-29T13:58:59Z</dcterms:modified>
</cp:coreProperties>
</file>