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92" r:id="rId4"/>
    <p:sldId id="263" r:id="rId5"/>
    <p:sldId id="289" r:id="rId6"/>
    <p:sldId id="293" r:id="rId7"/>
    <p:sldId id="288" r:id="rId8"/>
    <p:sldId id="290" r:id="rId9"/>
    <p:sldId id="286" r:id="rId10"/>
    <p:sldId id="291" r:id="rId11"/>
    <p:sldId id="28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4" autoAdjust="0"/>
    <p:restoredTop sz="94660"/>
  </p:normalViewPr>
  <p:slideViewPr>
    <p:cSldViewPr>
      <p:cViewPr varScale="1">
        <p:scale>
          <a:sx n="109" d="100"/>
          <a:sy n="109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A408A24-8C75-464E-9EDA-530CC28F2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6AE7026-2DA0-4467-AC98-A633F1584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866A256-E5B7-4BDA-9680-8AD12782E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9527A7D-11DB-45A4-980E-00B73BFA9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7E5928C-1E6D-4F10-98C8-B3A4E03C8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C715F2C-443F-4F8C-AD02-290E7F213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1F99F23-71A7-48F8-B439-19EF7EA76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6DFA718-6565-4580-9F67-351D0605E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670FC5C-A893-4418-8945-ADFEFDDA5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81DB525-AFC6-4424-86FC-AB41201BC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A4051D7-2F30-4B53-A067-432508061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295DFB-2863-456B-9E8A-83EFAC261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 noGrp="1"/>
          </p:cNvSpPr>
          <p:nvPr>
            <p:ph type="ctrTitle"/>
          </p:nvPr>
        </p:nvSpPr>
        <p:spPr>
          <a:xfrm>
            <a:off x="2123728" y="2060848"/>
            <a:ext cx="4897164" cy="2447478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Математику, друзья,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Не любить никак нельзя.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Очень строгая наука,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Очень тонкая наука,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Интересная наука-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Это математика.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52" y="486693"/>
            <a:ext cx="48656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52947"/>
            <a:ext cx="7226166" cy="479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551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52" y="486693"/>
            <a:ext cx="48656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83421" y="177281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--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Я 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узнал  …</a:t>
            </a:r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--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Я  научился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…</a:t>
            </a:r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--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Я  смог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539552" y="692696"/>
            <a:ext cx="33843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1.Решите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 + 3 = __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+ 4 =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 Е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+ 2 = __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 – 2 = __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– 3 = __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1 = __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+ 4 = __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 – 6 = __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 – 3 = __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6016" y="695772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Расшифруйте  слово: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68036"/>
              </p:ext>
            </p:extLst>
          </p:nvPr>
        </p:nvGraphicFramePr>
        <p:xfrm>
          <a:off x="5220072" y="2060848"/>
          <a:ext cx="2808312" cy="1080120"/>
        </p:xfrm>
        <a:graphic>
          <a:graphicData uri="http://schemas.openxmlformats.org/drawingml/2006/table">
            <a:tbl>
              <a:tblPr firstRow="1" firstCol="1" bandRow="1"/>
              <a:tblGrid>
                <a:gridCol w="309260">
                  <a:extLst>
                    <a:ext uri="{9D8B030D-6E8A-4147-A177-3AD203B41FA5}">
                      <a16:colId xmlns:a16="http://schemas.microsoft.com/office/drawing/2014/main" val="548201714"/>
                    </a:ext>
                  </a:extLst>
                </a:gridCol>
                <a:gridCol w="312198">
                  <a:extLst>
                    <a:ext uri="{9D8B030D-6E8A-4147-A177-3AD203B41FA5}">
                      <a16:colId xmlns:a16="http://schemas.microsoft.com/office/drawing/2014/main" val="2025348046"/>
                    </a:ext>
                  </a:extLst>
                </a:gridCol>
                <a:gridCol w="312198">
                  <a:extLst>
                    <a:ext uri="{9D8B030D-6E8A-4147-A177-3AD203B41FA5}">
                      <a16:colId xmlns:a16="http://schemas.microsoft.com/office/drawing/2014/main" val="2498579988"/>
                    </a:ext>
                  </a:extLst>
                </a:gridCol>
                <a:gridCol w="312198">
                  <a:extLst>
                    <a:ext uri="{9D8B030D-6E8A-4147-A177-3AD203B41FA5}">
                      <a16:colId xmlns:a16="http://schemas.microsoft.com/office/drawing/2014/main" val="3146994233"/>
                    </a:ext>
                  </a:extLst>
                </a:gridCol>
                <a:gridCol w="312932">
                  <a:extLst>
                    <a:ext uri="{9D8B030D-6E8A-4147-A177-3AD203B41FA5}">
                      <a16:colId xmlns:a16="http://schemas.microsoft.com/office/drawing/2014/main" val="893114640"/>
                    </a:ext>
                  </a:extLst>
                </a:gridCol>
                <a:gridCol w="312198">
                  <a:extLst>
                    <a:ext uri="{9D8B030D-6E8A-4147-A177-3AD203B41FA5}">
                      <a16:colId xmlns:a16="http://schemas.microsoft.com/office/drawing/2014/main" val="2210469699"/>
                    </a:ext>
                  </a:extLst>
                </a:gridCol>
                <a:gridCol w="312198">
                  <a:extLst>
                    <a:ext uri="{9D8B030D-6E8A-4147-A177-3AD203B41FA5}">
                      <a16:colId xmlns:a16="http://schemas.microsoft.com/office/drawing/2014/main" val="4252005742"/>
                    </a:ext>
                  </a:extLst>
                </a:gridCol>
                <a:gridCol w="312198">
                  <a:extLst>
                    <a:ext uri="{9D8B030D-6E8A-4147-A177-3AD203B41FA5}">
                      <a16:colId xmlns:a16="http://schemas.microsoft.com/office/drawing/2014/main" val="1035000340"/>
                    </a:ext>
                  </a:extLst>
                </a:gridCol>
                <a:gridCol w="312932">
                  <a:extLst>
                    <a:ext uri="{9D8B030D-6E8A-4147-A177-3AD203B41FA5}">
                      <a16:colId xmlns:a16="http://schemas.microsoft.com/office/drawing/2014/main" val="1325287019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2800" b="1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 b="1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800" b="1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 b="1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800" b="1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 b="1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800" b="1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8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828921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2765263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256853"/>
              </p:ext>
            </p:extLst>
          </p:nvPr>
        </p:nvGraphicFramePr>
        <p:xfrm>
          <a:off x="5220072" y="2060848"/>
          <a:ext cx="2807257" cy="1080120"/>
        </p:xfrm>
        <a:graphic>
          <a:graphicData uri="http://schemas.openxmlformats.org/drawingml/2006/table">
            <a:tbl>
              <a:tblPr firstRow="1" firstCol="1" bandRow="1"/>
              <a:tblGrid>
                <a:gridCol w="300023">
                  <a:extLst>
                    <a:ext uri="{9D8B030D-6E8A-4147-A177-3AD203B41FA5}">
                      <a16:colId xmlns:a16="http://schemas.microsoft.com/office/drawing/2014/main" val="2630389274"/>
                    </a:ext>
                  </a:extLst>
                </a:gridCol>
                <a:gridCol w="319685">
                  <a:extLst>
                    <a:ext uri="{9D8B030D-6E8A-4147-A177-3AD203B41FA5}">
                      <a16:colId xmlns:a16="http://schemas.microsoft.com/office/drawing/2014/main" val="3003528758"/>
                    </a:ext>
                  </a:extLst>
                </a:gridCol>
                <a:gridCol w="309490">
                  <a:extLst>
                    <a:ext uri="{9D8B030D-6E8A-4147-A177-3AD203B41FA5}">
                      <a16:colId xmlns:a16="http://schemas.microsoft.com/office/drawing/2014/main" val="250034061"/>
                    </a:ext>
                  </a:extLst>
                </a:gridCol>
                <a:gridCol w="309490">
                  <a:extLst>
                    <a:ext uri="{9D8B030D-6E8A-4147-A177-3AD203B41FA5}">
                      <a16:colId xmlns:a16="http://schemas.microsoft.com/office/drawing/2014/main" val="1488069454"/>
                    </a:ext>
                  </a:extLst>
                </a:gridCol>
                <a:gridCol w="310219">
                  <a:extLst>
                    <a:ext uri="{9D8B030D-6E8A-4147-A177-3AD203B41FA5}">
                      <a16:colId xmlns:a16="http://schemas.microsoft.com/office/drawing/2014/main" val="387395899"/>
                    </a:ext>
                  </a:extLst>
                </a:gridCol>
                <a:gridCol w="309490">
                  <a:extLst>
                    <a:ext uri="{9D8B030D-6E8A-4147-A177-3AD203B41FA5}">
                      <a16:colId xmlns:a16="http://schemas.microsoft.com/office/drawing/2014/main" val="47180880"/>
                    </a:ext>
                  </a:extLst>
                </a:gridCol>
                <a:gridCol w="309490">
                  <a:extLst>
                    <a:ext uri="{9D8B030D-6E8A-4147-A177-3AD203B41FA5}">
                      <a16:colId xmlns:a16="http://schemas.microsoft.com/office/drawing/2014/main" val="2821219916"/>
                    </a:ext>
                  </a:extLst>
                </a:gridCol>
                <a:gridCol w="309490">
                  <a:extLst>
                    <a:ext uri="{9D8B030D-6E8A-4147-A177-3AD203B41FA5}">
                      <a16:colId xmlns:a16="http://schemas.microsoft.com/office/drawing/2014/main" val="714734285"/>
                    </a:ext>
                  </a:extLst>
                </a:gridCol>
                <a:gridCol w="329880">
                  <a:extLst>
                    <a:ext uri="{9D8B030D-6E8A-4147-A177-3AD203B41FA5}">
                      <a16:colId xmlns:a16="http://schemas.microsoft.com/office/drawing/2014/main" val="3808851498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5911799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80922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boombob.ru/img/picture/May/19/2d0ae088b287b3f523e9d51d1db5a611/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378332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dumskaya.net/pics/b4/picturepicture_29784558139742_168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49735"/>
            <a:ext cx="4491080" cy="279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90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476672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СТАРШЕ  И  МОЛОЖЕ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681107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96336" y="53822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Стр.13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96530" y="1340768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Сначала буду </a:t>
            </a:r>
            <a:r>
              <a:rPr lang="ru-RU" sz="2000" b="1" dirty="0">
                <a:solidFill>
                  <a:srgbClr val="C00000"/>
                </a:solidFill>
              </a:rPr>
              <a:t>маленьким</a:t>
            </a:r>
            <a:r>
              <a:rPr lang="ru-RU" sz="2000" b="1" dirty="0">
                <a:solidFill>
                  <a:srgbClr val="7030A0"/>
                </a:solidFill>
              </a:rPr>
              <a:t>,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К </a:t>
            </a:r>
            <a:r>
              <a:rPr lang="ru-RU" sz="2000" b="1" dirty="0" err="1">
                <a:solidFill>
                  <a:srgbClr val="7030A0"/>
                </a:solidFill>
              </a:rPr>
              <a:t>коленочкам</a:t>
            </a:r>
            <a:r>
              <a:rPr lang="ru-RU" sz="2000" b="1" dirty="0">
                <a:solidFill>
                  <a:srgbClr val="7030A0"/>
                </a:solidFill>
              </a:rPr>
              <a:t> прижмусь.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Потом я </a:t>
            </a:r>
            <a:r>
              <a:rPr lang="ru-RU" sz="2000" b="1" dirty="0" smtClean="0">
                <a:solidFill>
                  <a:srgbClr val="7030A0"/>
                </a:solidFill>
              </a:rPr>
              <a:t>вырасту </a:t>
            </a:r>
            <a:r>
              <a:rPr lang="ru-RU" sz="2000" b="1" dirty="0">
                <a:solidFill>
                  <a:srgbClr val="C00000"/>
                </a:solidFill>
              </a:rPr>
              <a:t>большой</a:t>
            </a:r>
            <a:r>
              <a:rPr lang="ru-RU" sz="2000" b="1" dirty="0">
                <a:solidFill>
                  <a:srgbClr val="7030A0"/>
                </a:solidFill>
              </a:rPr>
              <a:t>-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До лампы дотянусь.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Сначала буду </a:t>
            </a:r>
            <a:r>
              <a:rPr lang="ru-RU" sz="2000" b="1" dirty="0">
                <a:solidFill>
                  <a:srgbClr val="C00000"/>
                </a:solidFill>
              </a:rPr>
              <a:t>низеньким</a:t>
            </a:r>
            <a:r>
              <a:rPr lang="ru-RU" sz="2000" b="1" dirty="0">
                <a:solidFill>
                  <a:srgbClr val="7030A0"/>
                </a:solidFill>
              </a:rPr>
              <a:t>,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И к пяткам прикоснусь.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Потом </a:t>
            </a:r>
            <a:r>
              <a:rPr lang="ru-RU" sz="2000" b="1" dirty="0">
                <a:solidFill>
                  <a:srgbClr val="C00000"/>
                </a:solidFill>
              </a:rPr>
              <a:t>высоким</a:t>
            </a:r>
            <a:r>
              <a:rPr lang="ru-RU" sz="2000" b="1" dirty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вырасту</a:t>
            </a:r>
            <a:r>
              <a:rPr lang="ru-RU" sz="2000" b="1" dirty="0">
                <a:solidFill>
                  <a:srgbClr val="7030A0"/>
                </a:solidFill>
              </a:rPr>
              <a:t>,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До солнца дотянусь.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Сначала буду </a:t>
            </a:r>
            <a:r>
              <a:rPr lang="ru-RU" sz="2000" b="1" dirty="0">
                <a:solidFill>
                  <a:srgbClr val="C00000"/>
                </a:solidFill>
              </a:rPr>
              <a:t>толстеньким</a:t>
            </a:r>
            <a:r>
              <a:rPr lang="ru-RU" sz="2000" b="1" dirty="0">
                <a:solidFill>
                  <a:srgbClr val="7030A0"/>
                </a:solidFill>
              </a:rPr>
              <a:t>,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На месте покручусь.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Потом я стану </a:t>
            </a:r>
            <a:r>
              <a:rPr lang="ru-RU" sz="2000" b="1" dirty="0">
                <a:solidFill>
                  <a:srgbClr val="C00000"/>
                </a:solidFill>
              </a:rPr>
              <a:t>худеньким</a:t>
            </a:r>
            <a:r>
              <a:rPr lang="ru-RU" sz="2000" b="1" dirty="0">
                <a:solidFill>
                  <a:srgbClr val="7030A0"/>
                </a:solidFill>
              </a:rPr>
              <a:t>,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Как ветер я помчусь.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Сначала буду </a:t>
            </a:r>
            <a:r>
              <a:rPr lang="ru-RU" sz="2000" b="1" dirty="0">
                <a:solidFill>
                  <a:srgbClr val="C00000"/>
                </a:solidFill>
              </a:rPr>
              <a:t>вредным</a:t>
            </a:r>
            <a:r>
              <a:rPr lang="ru-RU" sz="2000" b="1" dirty="0">
                <a:solidFill>
                  <a:srgbClr val="7030A0"/>
                </a:solidFill>
              </a:rPr>
              <a:t> я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И с другом подерусь.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Потом </a:t>
            </a:r>
            <a:r>
              <a:rPr lang="ru-RU" sz="2000" b="1">
                <a:solidFill>
                  <a:srgbClr val="7030A0"/>
                </a:solidFill>
              </a:rPr>
              <a:t>я </a:t>
            </a:r>
            <a:r>
              <a:rPr lang="ru-RU" sz="2000" b="1" smtClean="0">
                <a:solidFill>
                  <a:srgbClr val="7030A0"/>
                </a:solidFill>
              </a:rPr>
              <a:t>вырасту </a:t>
            </a:r>
            <a:r>
              <a:rPr lang="ru-RU" sz="2000" b="1" dirty="0">
                <a:solidFill>
                  <a:srgbClr val="7030A0"/>
                </a:solidFill>
              </a:rPr>
              <a:t>большим-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Со всеми </a:t>
            </a:r>
            <a:r>
              <a:rPr lang="ru-RU" sz="2000" b="1" dirty="0" smtClean="0">
                <a:solidFill>
                  <a:srgbClr val="7030A0"/>
                </a:solidFill>
              </a:rPr>
              <a:t>подружусь!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52" y="486693"/>
            <a:ext cx="48656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835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evelina.ru/images/uploads/2012/04/podru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5328592" cy="355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52" y="486693"/>
            <a:ext cx="48656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36296" y="1988840"/>
            <a:ext cx="12241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>
                <a:solidFill>
                  <a:srgbClr val="C0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8555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52" y="486693"/>
            <a:ext cx="48656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noviygod2017.ru/wp-content/uploads/2016/02/55ea07052b79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72500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07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25513"/>
            <a:ext cx="7056784" cy="4626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52" y="486693"/>
            <a:ext cx="48656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13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652" y="486693"/>
            <a:ext cx="48656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819034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еометри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169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геометрия</vt:lpstr>
      <vt:lpstr>Математику, друзья, Не любить никак нельзя. Очень строгая наука,  Очень тонкая наука, Интересная наука- Это математика.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Вычитание числа 1.</dc:title>
  <dc:creator>Пользователь</dc:creator>
  <cp:lastModifiedBy>Ирэн</cp:lastModifiedBy>
  <cp:revision>58</cp:revision>
  <dcterms:created xsi:type="dcterms:W3CDTF">2013-01-27T18:43:30Z</dcterms:created>
  <dcterms:modified xsi:type="dcterms:W3CDTF">2017-08-29T14:15:01Z</dcterms:modified>
</cp:coreProperties>
</file>