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sldIdLst>
    <p:sldId id="256" r:id="rId2"/>
    <p:sldId id="257" r:id="rId3"/>
    <p:sldId id="279" r:id="rId4"/>
    <p:sldId id="258" r:id="rId5"/>
    <p:sldId id="278" r:id="rId6"/>
    <p:sldId id="277" r:id="rId7"/>
    <p:sldId id="276" r:id="rId8"/>
    <p:sldId id="259" r:id="rId9"/>
    <p:sldId id="260" r:id="rId10"/>
    <p:sldId id="281" r:id="rId11"/>
    <p:sldId id="282" r:id="rId12"/>
    <p:sldId id="283" r:id="rId13"/>
    <p:sldId id="284" r:id="rId14"/>
    <p:sldId id="285" r:id="rId15"/>
    <p:sldId id="272" r:id="rId16"/>
    <p:sldId id="286" r:id="rId17"/>
    <p:sldId id="280"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C18"/>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24" autoAdjust="0"/>
    <p:restoredTop sz="94693" autoAdjust="0"/>
  </p:normalViewPr>
  <p:slideViewPr>
    <p:cSldViewPr>
      <p:cViewPr varScale="1">
        <p:scale>
          <a:sx n="110" d="100"/>
          <a:sy n="110" d="100"/>
        </p:scale>
        <p:origin x="-16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70700"/>
            <a:chOff x="0" y="0"/>
            <a:chExt cx="5770" cy="4328"/>
          </a:xfrm>
        </p:grpSpPr>
        <p:sp>
          <p:nvSpPr>
            <p:cNvPr id="5"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defRPr/>
              </a:pPr>
              <a:endParaRPr kumimoji="1" lang="ru-RU"/>
            </a:p>
          </p:txBody>
        </p:sp>
        <p:sp>
          <p:nvSpPr>
            <p:cNvPr id="6"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defRPr/>
              </a:pPr>
              <a:endParaRPr kumimoji="1" lang="ru-RU"/>
            </a:p>
          </p:txBody>
        </p:sp>
        <p:sp>
          <p:nvSpPr>
            <p:cNvPr id="7"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defRPr/>
              </a:pPr>
              <a:endParaRPr kumimoji="1" lang="ru-RU"/>
            </a:p>
          </p:txBody>
        </p:sp>
        <p:grpSp>
          <p:nvGrpSpPr>
            <p:cNvPr id="8" name="Group 6"/>
            <p:cNvGrpSpPr>
              <a:grpSpLocks/>
            </p:cNvGrpSpPr>
            <p:nvPr/>
          </p:nvGrpSpPr>
          <p:grpSpPr bwMode="auto">
            <a:xfrm>
              <a:off x="4944" y="-3"/>
              <a:ext cx="816" cy="3978"/>
              <a:chOff x="4944" y="-3"/>
              <a:chExt cx="816" cy="3978"/>
            </a:xfrm>
          </p:grpSpPr>
          <p:grpSp>
            <p:nvGrpSpPr>
              <p:cNvPr id="20" name="Group 7"/>
              <p:cNvGrpSpPr>
                <a:grpSpLocks/>
              </p:cNvGrpSpPr>
              <p:nvPr userDrawn="1"/>
            </p:nvGrpSpPr>
            <p:grpSpPr bwMode="auto">
              <a:xfrm>
                <a:off x="5280" y="-3"/>
                <a:ext cx="480" cy="1434"/>
                <a:chOff x="5280" y="-3"/>
                <a:chExt cx="480" cy="1434"/>
              </a:xfrm>
            </p:grpSpPr>
            <p:grpSp>
              <p:nvGrpSpPr>
                <p:cNvPr id="41" name="Group 8"/>
                <p:cNvGrpSpPr>
                  <a:grpSpLocks/>
                </p:cNvGrpSpPr>
                <p:nvPr userDrawn="1"/>
              </p:nvGrpSpPr>
              <p:grpSpPr bwMode="auto">
                <a:xfrm rot="-5400000">
                  <a:off x="5488" y="-4"/>
                  <a:ext cx="174" cy="176"/>
                  <a:chOff x="1697" y="323"/>
                  <a:chExt cx="1690" cy="2560"/>
                </a:xfrm>
              </p:grpSpPr>
              <p:grpSp>
                <p:nvGrpSpPr>
                  <p:cNvPr id="50" name="Group 9"/>
                  <p:cNvGrpSpPr>
                    <a:grpSpLocks/>
                  </p:cNvGrpSpPr>
                  <p:nvPr/>
                </p:nvGrpSpPr>
                <p:grpSpPr bwMode="auto">
                  <a:xfrm>
                    <a:off x="1697" y="323"/>
                    <a:ext cx="1690" cy="2560"/>
                    <a:chOff x="1697" y="323"/>
                    <a:chExt cx="1690" cy="2560"/>
                  </a:xfrm>
                </p:grpSpPr>
                <p:sp>
                  <p:nvSpPr>
                    <p:cNvPr id="57" name="Freeform 10"/>
                    <p:cNvSpPr>
                      <a:spLocks/>
                    </p:cNvSpPr>
                    <p:nvPr/>
                  </p:nvSpPr>
                  <p:spPr bwMode="auto">
                    <a:xfrm>
                      <a:off x="2153" y="323"/>
                      <a:ext cx="1234"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sp>
                  <p:nvSpPr>
                    <p:cNvPr id="58" name="Freeform 11"/>
                    <p:cNvSpPr>
                      <a:spLocks/>
                    </p:cNvSpPr>
                    <p:nvPr/>
                  </p:nvSpPr>
                  <p:spPr bwMode="auto">
                    <a:xfrm>
                      <a:off x="1697" y="381"/>
                      <a:ext cx="864" cy="2065"/>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grpSp>
              <p:sp>
                <p:nvSpPr>
                  <p:cNvPr id="51" name="Oval 12"/>
                  <p:cNvSpPr>
                    <a:spLocks noChangeArrowheads="1"/>
                  </p:cNvSpPr>
                  <p:nvPr/>
                </p:nvSpPr>
                <p:spPr bwMode="auto">
                  <a:xfrm>
                    <a:off x="2396" y="1428"/>
                    <a:ext cx="175" cy="247"/>
                  </a:xfrm>
                  <a:prstGeom prst="ellipse">
                    <a:avLst/>
                  </a:prstGeom>
                  <a:solidFill>
                    <a:srgbClr val="E7D6B7"/>
                  </a:solidFill>
                  <a:ln w="9525">
                    <a:noFill/>
                    <a:round/>
                    <a:headEnd/>
                    <a:tailEnd/>
                  </a:ln>
                  <a:effectLst/>
                </p:spPr>
                <p:txBody>
                  <a:bodyPr wrap="none" anchor="ctr"/>
                  <a:lstStyle/>
                  <a:p>
                    <a:pPr>
                      <a:defRPr/>
                    </a:pPr>
                    <a:endParaRPr lang="ru-RU"/>
                  </a:p>
                </p:txBody>
              </p:sp>
              <p:sp>
                <p:nvSpPr>
                  <p:cNvPr id="52" name="Freeform 13"/>
                  <p:cNvSpPr>
                    <a:spLocks/>
                  </p:cNvSpPr>
                  <p:nvPr/>
                </p:nvSpPr>
                <p:spPr bwMode="auto">
                  <a:xfrm>
                    <a:off x="2639" y="745"/>
                    <a:ext cx="262" cy="524"/>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sp>
                <p:nvSpPr>
                  <p:cNvPr id="53" name="Freeform 14"/>
                  <p:cNvSpPr>
                    <a:spLocks/>
                  </p:cNvSpPr>
                  <p:nvPr/>
                </p:nvSpPr>
                <p:spPr bwMode="auto">
                  <a:xfrm>
                    <a:off x="2707" y="1588"/>
                    <a:ext cx="398" cy="349"/>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sp>
                <p:nvSpPr>
                  <p:cNvPr id="54" name="Freeform 15"/>
                  <p:cNvSpPr>
                    <a:spLocks/>
                  </p:cNvSpPr>
                  <p:nvPr/>
                </p:nvSpPr>
                <p:spPr bwMode="auto">
                  <a:xfrm>
                    <a:off x="2454" y="1923"/>
                    <a:ext cx="146" cy="567"/>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sp>
                <p:nvSpPr>
                  <p:cNvPr id="55" name="Freeform 16"/>
                  <p:cNvSpPr>
                    <a:spLocks/>
                  </p:cNvSpPr>
                  <p:nvPr/>
                </p:nvSpPr>
                <p:spPr bwMode="auto">
                  <a:xfrm>
                    <a:off x="1910" y="1588"/>
                    <a:ext cx="389" cy="247"/>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sp>
                <p:nvSpPr>
                  <p:cNvPr id="56" name="Freeform 17"/>
                  <p:cNvSpPr>
                    <a:spLocks/>
                  </p:cNvSpPr>
                  <p:nvPr/>
                </p:nvSpPr>
                <p:spPr bwMode="auto">
                  <a:xfrm>
                    <a:off x="2095" y="934"/>
                    <a:ext cx="233" cy="378"/>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ru-RU"/>
                  </a:p>
                </p:txBody>
              </p:sp>
            </p:grpSp>
            <p:pic>
              <p:nvPicPr>
                <p:cNvPr id="42" name="Picture 18"/>
                <p:cNvPicPr>
                  <a:picLocks noChangeAspect="1" noChangeArrowheads="1"/>
                </p:cNvPicPr>
                <p:nvPr userDrawn="1"/>
              </p:nvPicPr>
              <p:blipFill>
                <a:blip r:embed="rId2"/>
                <a:srcRect/>
                <a:stretch>
                  <a:fillRect/>
                </a:stretch>
              </p:blipFill>
              <p:spPr bwMode="auto">
                <a:xfrm>
                  <a:off x="5280" y="144"/>
                  <a:ext cx="186" cy="183"/>
                </a:xfrm>
                <a:prstGeom prst="rect">
                  <a:avLst/>
                </a:prstGeom>
                <a:noFill/>
                <a:ln w="9525">
                  <a:noFill/>
                  <a:miter lim="800000"/>
                  <a:headEnd/>
                  <a:tailEnd/>
                </a:ln>
              </p:spPr>
            </p:pic>
            <p:pic>
              <p:nvPicPr>
                <p:cNvPr id="43" name="Picture 19"/>
                <p:cNvPicPr>
                  <a:picLocks noChangeAspect="1" noChangeArrowheads="1"/>
                </p:cNvPicPr>
                <p:nvPr userDrawn="1"/>
              </p:nvPicPr>
              <p:blipFill>
                <a:blip r:embed="rId2"/>
                <a:srcRect/>
                <a:stretch>
                  <a:fillRect/>
                </a:stretch>
              </p:blipFill>
              <p:spPr bwMode="auto">
                <a:xfrm>
                  <a:off x="5574" y="144"/>
                  <a:ext cx="186" cy="183"/>
                </a:xfrm>
                <a:prstGeom prst="rect">
                  <a:avLst/>
                </a:prstGeom>
                <a:noFill/>
                <a:ln w="9525">
                  <a:noFill/>
                  <a:miter lim="800000"/>
                  <a:headEnd/>
                  <a:tailEnd/>
                </a:ln>
              </p:spPr>
            </p:pic>
            <p:pic>
              <p:nvPicPr>
                <p:cNvPr id="44" name="Picture 20"/>
                <p:cNvPicPr>
                  <a:picLocks noChangeAspect="1" noChangeArrowheads="1"/>
                </p:cNvPicPr>
                <p:nvPr userDrawn="1"/>
              </p:nvPicPr>
              <p:blipFill>
                <a:blip r:embed="rId2"/>
                <a:srcRect/>
                <a:stretch>
                  <a:fillRect/>
                </a:stretch>
              </p:blipFill>
              <p:spPr bwMode="auto">
                <a:xfrm>
                  <a:off x="5424" y="336"/>
                  <a:ext cx="186" cy="183"/>
                </a:xfrm>
                <a:prstGeom prst="rect">
                  <a:avLst/>
                </a:prstGeom>
                <a:noFill/>
                <a:ln w="9525">
                  <a:noFill/>
                  <a:miter lim="800000"/>
                  <a:headEnd/>
                  <a:tailEnd/>
                </a:ln>
              </p:spPr>
            </p:pic>
            <p:pic>
              <p:nvPicPr>
                <p:cNvPr id="45" name="Picture 21"/>
                <p:cNvPicPr>
                  <a:picLocks noChangeAspect="1" noChangeArrowheads="1"/>
                </p:cNvPicPr>
                <p:nvPr userDrawn="1"/>
              </p:nvPicPr>
              <p:blipFill>
                <a:blip r:embed="rId2"/>
                <a:srcRect/>
                <a:stretch>
                  <a:fillRect/>
                </a:stretch>
              </p:blipFill>
              <p:spPr bwMode="auto">
                <a:xfrm>
                  <a:off x="5376" y="576"/>
                  <a:ext cx="186" cy="183"/>
                </a:xfrm>
                <a:prstGeom prst="rect">
                  <a:avLst/>
                </a:prstGeom>
                <a:noFill/>
                <a:ln w="9525">
                  <a:noFill/>
                  <a:miter lim="800000"/>
                  <a:headEnd/>
                  <a:tailEnd/>
                </a:ln>
              </p:spPr>
            </p:pic>
            <p:pic>
              <p:nvPicPr>
                <p:cNvPr id="46" name="Picture 22"/>
                <p:cNvPicPr>
                  <a:picLocks noChangeAspect="1" noChangeArrowheads="1"/>
                </p:cNvPicPr>
                <p:nvPr userDrawn="1"/>
              </p:nvPicPr>
              <p:blipFill>
                <a:blip r:embed="rId2"/>
                <a:srcRect/>
                <a:stretch>
                  <a:fillRect/>
                </a:stretch>
              </p:blipFill>
              <p:spPr bwMode="auto">
                <a:xfrm>
                  <a:off x="5574" y="528"/>
                  <a:ext cx="186" cy="183"/>
                </a:xfrm>
                <a:prstGeom prst="rect">
                  <a:avLst/>
                </a:prstGeom>
                <a:noFill/>
                <a:ln w="9525">
                  <a:noFill/>
                  <a:miter lim="800000"/>
                  <a:headEnd/>
                  <a:tailEnd/>
                </a:ln>
              </p:spPr>
            </p:pic>
            <p:pic>
              <p:nvPicPr>
                <p:cNvPr id="47" name="Picture 23"/>
                <p:cNvPicPr>
                  <a:picLocks noChangeAspect="1" noChangeArrowheads="1"/>
                </p:cNvPicPr>
                <p:nvPr userDrawn="1"/>
              </p:nvPicPr>
              <p:blipFill>
                <a:blip r:embed="rId2"/>
                <a:srcRect/>
                <a:stretch>
                  <a:fillRect/>
                </a:stretch>
              </p:blipFill>
              <p:spPr bwMode="auto">
                <a:xfrm>
                  <a:off x="5472" y="768"/>
                  <a:ext cx="186" cy="183"/>
                </a:xfrm>
                <a:prstGeom prst="rect">
                  <a:avLst/>
                </a:prstGeom>
                <a:noFill/>
                <a:ln w="9525">
                  <a:noFill/>
                  <a:miter lim="800000"/>
                  <a:headEnd/>
                  <a:tailEnd/>
                </a:ln>
              </p:spPr>
            </p:pic>
            <p:pic>
              <p:nvPicPr>
                <p:cNvPr id="48" name="Picture 24"/>
                <p:cNvPicPr>
                  <a:picLocks noChangeAspect="1" noChangeArrowheads="1"/>
                </p:cNvPicPr>
                <p:nvPr userDrawn="1"/>
              </p:nvPicPr>
              <p:blipFill>
                <a:blip r:embed="rId2"/>
                <a:srcRect/>
                <a:stretch>
                  <a:fillRect/>
                </a:stretch>
              </p:blipFill>
              <p:spPr bwMode="auto">
                <a:xfrm>
                  <a:off x="5574" y="1008"/>
                  <a:ext cx="186" cy="183"/>
                </a:xfrm>
                <a:prstGeom prst="rect">
                  <a:avLst/>
                </a:prstGeom>
                <a:noFill/>
                <a:ln w="9525">
                  <a:noFill/>
                  <a:miter lim="800000"/>
                  <a:headEnd/>
                  <a:tailEnd/>
                </a:ln>
              </p:spPr>
            </p:pic>
            <p:pic>
              <p:nvPicPr>
                <p:cNvPr id="49" name="Picture 25"/>
                <p:cNvPicPr>
                  <a:picLocks noChangeAspect="1" noChangeArrowheads="1"/>
                </p:cNvPicPr>
                <p:nvPr userDrawn="1"/>
              </p:nvPicPr>
              <p:blipFill>
                <a:blip r:embed="rId2"/>
                <a:srcRect/>
                <a:stretch>
                  <a:fillRect/>
                </a:stretch>
              </p:blipFill>
              <p:spPr bwMode="auto">
                <a:xfrm>
                  <a:off x="5574" y="1248"/>
                  <a:ext cx="186" cy="183"/>
                </a:xfrm>
                <a:prstGeom prst="rect">
                  <a:avLst/>
                </a:prstGeom>
                <a:noFill/>
                <a:ln w="9525">
                  <a:noFill/>
                  <a:miter lim="800000"/>
                  <a:headEnd/>
                  <a:tailEnd/>
                </a:ln>
              </p:spPr>
            </p:pic>
          </p:grpSp>
          <p:grpSp>
            <p:nvGrpSpPr>
              <p:cNvPr id="21" name="Group 26"/>
              <p:cNvGrpSpPr>
                <a:grpSpLocks/>
              </p:cNvGrpSpPr>
              <p:nvPr userDrawn="1"/>
            </p:nvGrpSpPr>
            <p:grpSpPr bwMode="auto">
              <a:xfrm>
                <a:off x="4944" y="1008"/>
                <a:ext cx="522" cy="2967"/>
                <a:chOff x="4944" y="1008"/>
                <a:chExt cx="522" cy="2967"/>
              </a:xfrm>
            </p:grpSpPr>
            <p:pic>
              <p:nvPicPr>
                <p:cNvPr id="22" name="Picture 27"/>
                <p:cNvPicPr>
                  <a:picLocks noChangeAspect="1" noChangeArrowheads="1"/>
                </p:cNvPicPr>
                <p:nvPr userDrawn="1"/>
              </p:nvPicPr>
              <p:blipFill>
                <a:blip r:embed="rId2"/>
                <a:srcRect/>
                <a:stretch>
                  <a:fillRect/>
                </a:stretch>
              </p:blipFill>
              <p:spPr bwMode="auto">
                <a:xfrm>
                  <a:off x="5136" y="1008"/>
                  <a:ext cx="186" cy="183"/>
                </a:xfrm>
                <a:prstGeom prst="rect">
                  <a:avLst/>
                </a:prstGeom>
                <a:noFill/>
                <a:ln w="9525">
                  <a:noFill/>
                  <a:miter lim="800000"/>
                  <a:headEnd/>
                  <a:tailEnd/>
                </a:ln>
              </p:spPr>
            </p:pic>
            <p:pic>
              <p:nvPicPr>
                <p:cNvPr id="23" name="Picture 28"/>
                <p:cNvPicPr>
                  <a:picLocks noChangeAspect="1" noChangeArrowheads="1"/>
                </p:cNvPicPr>
                <p:nvPr userDrawn="1"/>
              </p:nvPicPr>
              <p:blipFill>
                <a:blip r:embed="rId2"/>
                <a:srcRect/>
                <a:stretch>
                  <a:fillRect/>
                </a:stretch>
              </p:blipFill>
              <p:spPr bwMode="auto">
                <a:xfrm>
                  <a:off x="5184" y="1200"/>
                  <a:ext cx="186" cy="183"/>
                </a:xfrm>
                <a:prstGeom prst="rect">
                  <a:avLst/>
                </a:prstGeom>
                <a:noFill/>
                <a:ln w="9525">
                  <a:noFill/>
                  <a:miter lim="800000"/>
                  <a:headEnd/>
                  <a:tailEnd/>
                </a:ln>
              </p:spPr>
            </p:pic>
            <p:pic>
              <p:nvPicPr>
                <p:cNvPr id="24" name="Picture 29"/>
                <p:cNvPicPr>
                  <a:picLocks noChangeAspect="1" noChangeArrowheads="1"/>
                </p:cNvPicPr>
                <p:nvPr userDrawn="1"/>
              </p:nvPicPr>
              <p:blipFill>
                <a:blip r:embed="rId2"/>
                <a:srcRect/>
                <a:stretch>
                  <a:fillRect/>
                </a:stretch>
              </p:blipFill>
              <p:spPr bwMode="auto">
                <a:xfrm>
                  <a:off x="5136" y="1584"/>
                  <a:ext cx="186" cy="183"/>
                </a:xfrm>
                <a:prstGeom prst="rect">
                  <a:avLst/>
                </a:prstGeom>
                <a:noFill/>
                <a:ln w="9525">
                  <a:noFill/>
                  <a:miter lim="800000"/>
                  <a:headEnd/>
                  <a:tailEnd/>
                </a:ln>
              </p:spPr>
            </p:pic>
            <p:pic>
              <p:nvPicPr>
                <p:cNvPr id="25" name="Picture 30"/>
                <p:cNvPicPr>
                  <a:picLocks noChangeAspect="1" noChangeArrowheads="1"/>
                </p:cNvPicPr>
                <p:nvPr userDrawn="1"/>
              </p:nvPicPr>
              <p:blipFill>
                <a:blip r:embed="rId2"/>
                <a:srcRect/>
                <a:stretch>
                  <a:fillRect/>
                </a:stretch>
              </p:blipFill>
              <p:spPr bwMode="auto">
                <a:xfrm>
                  <a:off x="5280" y="1728"/>
                  <a:ext cx="186" cy="183"/>
                </a:xfrm>
                <a:prstGeom prst="rect">
                  <a:avLst/>
                </a:prstGeom>
                <a:noFill/>
                <a:ln w="9525">
                  <a:noFill/>
                  <a:miter lim="800000"/>
                  <a:headEnd/>
                  <a:tailEnd/>
                </a:ln>
              </p:spPr>
            </p:pic>
            <p:pic>
              <p:nvPicPr>
                <p:cNvPr id="26" name="Picture 31"/>
                <p:cNvPicPr>
                  <a:picLocks noChangeAspect="1" noChangeArrowheads="1"/>
                </p:cNvPicPr>
                <p:nvPr userDrawn="1"/>
              </p:nvPicPr>
              <p:blipFill>
                <a:blip r:embed="rId2"/>
                <a:srcRect/>
                <a:stretch>
                  <a:fillRect/>
                </a:stretch>
              </p:blipFill>
              <p:spPr bwMode="auto">
                <a:xfrm>
                  <a:off x="5040" y="1824"/>
                  <a:ext cx="186" cy="183"/>
                </a:xfrm>
                <a:prstGeom prst="rect">
                  <a:avLst/>
                </a:prstGeom>
                <a:noFill/>
                <a:ln w="9525">
                  <a:noFill/>
                  <a:miter lim="800000"/>
                  <a:headEnd/>
                  <a:tailEnd/>
                </a:ln>
              </p:spPr>
            </p:pic>
            <p:pic>
              <p:nvPicPr>
                <p:cNvPr id="27" name="Picture 32"/>
                <p:cNvPicPr>
                  <a:picLocks noChangeAspect="1" noChangeArrowheads="1"/>
                </p:cNvPicPr>
                <p:nvPr userDrawn="1"/>
              </p:nvPicPr>
              <p:blipFill>
                <a:blip r:embed="rId2"/>
                <a:srcRect/>
                <a:stretch>
                  <a:fillRect/>
                </a:stretch>
              </p:blipFill>
              <p:spPr bwMode="auto">
                <a:xfrm>
                  <a:off x="5088" y="2016"/>
                  <a:ext cx="186" cy="183"/>
                </a:xfrm>
                <a:prstGeom prst="rect">
                  <a:avLst/>
                </a:prstGeom>
                <a:noFill/>
                <a:ln w="9525">
                  <a:noFill/>
                  <a:miter lim="800000"/>
                  <a:headEnd/>
                  <a:tailEnd/>
                </a:ln>
              </p:spPr>
            </p:pic>
            <p:pic>
              <p:nvPicPr>
                <p:cNvPr id="28" name="Picture 33"/>
                <p:cNvPicPr>
                  <a:picLocks noChangeAspect="1" noChangeArrowheads="1"/>
                </p:cNvPicPr>
                <p:nvPr userDrawn="1"/>
              </p:nvPicPr>
              <p:blipFill>
                <a:blip r:embed="rId2"/>
                <a:srcRect/>
                <a:stretch>
                  <a:fillRect/>
                </a:stretch>
              </p:blipFill>
              <p:spPr bwMode="auto">
                <a:xfrm>
                  <a:off x="5280" y="2064"/>
                  <a:ext cx="186" cy="183"/>
                </a:xfrm>
                <a:prstGeom prst="rect">
                  <a:avLst/>
                </a:prstGeom>
                <a:noFill/>
                <a:ln w="9525">
                  <a:noFill/>
                  <a:miter lim="800000"/>
                  <a:headEnd/>
                  <a:tailEnd/>
                </a:ln>
              </p:spPr>
            </p:pic>
            <p:pic>
              <p:nvPicPr>
                <p:cNvPr id="29" name="Picture 34"/>
                <p:cNvPicPr>
                  <a:picLocks noChangeAspect="1" noChangeArrowheads="1"/>
                </p:cNvPicPr>
                <p:nvPr userDrawn="1"/>
              </p:nvPicPr>
              <p:blipFill>
                <a:blip r:embed="rId2"/>
                <a:srcRect/>
                <a:stretch>
                  <a:fillRect/>
                </a:stretch>
              </p:blipFill>
              <p:spPr bwMode="auto">
                <a:xfrm>
                  <a:off x="5232" y="2352"/>
                  <a:ext cx="186" cy="183"/>
                </a:xfrm>
                <a:prstGeom prst="rect">
                  <a:avLst/>
                </a:prstGeom>
                <a:noFill/>
                <a:ln w="9525">
                  <a:noFill/>
                  <a:miter lim="800000"/>
                  <a:headEnd/>
                  <a:tailEnd/>
                </a:ln>
              </p:spPr>
            </p:pic>
            <p:pic>
              <p:nvPicPr>
                <p:cNvPr id="30" name="Picture 35"/>
                <p:cNvPicPr>
                  <a:picLocks noChangeAspect="1" noChangeArrowheads="1"/>
                </p:cNvPicPr>
                <p:nvPr userDrawn="1"/>
              </p:nvPicPr>
              <p:blipFill>
                <a:blip r:embed="rId2"/>
                <a:srcRect/>
                <a:stretch>
                  <a:fillRect/>
                </a:stretch>
              </p:blipFill>
              <p:spPr bwMode="auto">
                <a:xfrm>
                  <a:off x="4992" y="2208"/>
                  <a:ext cx="186" cy="183"/>
                </a:xfrm>
                <a:prstGeom prst="rect">
                  <a:avLst/>
                </a:prstGeom>
                <a:noFill/>
                <a:ln w="9525">
                  <a:noFill/>
                  <a:miter lim="800000"/>
                  <a:headEnd/>
                  <a:tailEnd/>
                </a:ln>
              </p:spPr>
            </p:pic>
            <p:pic>
              <p:nvPicPr>
                <p:cNvPr id="31" name="Picture 36"/>
                <p:cNvPicPr>
                  <a:picLocks noChangeAspect="1" noChangeArrowheads="1"/>
                </p:cNvPicPr>
                <p:nvPr userDrawn="1"/>
              </p:nvPicPr>
              <p:blipFill>
                <a:blip r:embed="rId2"/>
                <a:srcRect/>
                <a:stretch>
                  <a:fillRect/>
                </a:stretch>
              </p:blipFill>
              <p:spPr bwMode="auto">
                <a:xfrm>
                  <a:off x="4992" y="2448"/>
                  <a:ext cx="186" cy="183"/>
                </a:xfrm>
                <a:prstGeom prst="rect">
                  <a:avLst/>
                </a:prstGeom>
                <a:noFill/>
                <a:ln w="9525">
                  <a:noFill/>
                  <a:miter lim="800000"/>
                  <a:headEnd/>
                  <a:tailEnd/>
                </a:ln>
              </p:spPr>
            </p:pic>
            <p:pic>
              <p:nvPicPr>
                <p:cNvPr id="32" name="Picture 37"/>
                <p:cNvPicPr>
                  <a:picLocks noChangeAspect="1" noChangeArrowheads="1"/>
                </p:cNvPicPr>
                <p:nvPr userDrawn="1"/>
              </p:nvPicPr>
              <p:blipFill>
                <a:blip r:embed="rId2"/>
                <a:srcRect/>
                <a:stretch>
                  <a:fillRect/>
                </a:stretch>
              </p:blipFill>
              <p:spPr bwMode="auto">
                <a:xfrm>
                  <a:off x="5136" y="2592"/>
                  <a:ext cx="186" cy="183"/>
                </a:xfrm>
                <a:prstGeom prst="rect">
                  <a:avLst/>
                </a:prstGeom>
                <a:noFill/>
                <a:ln w="9525">
                  <a:noFill/>
                  <a:miter lim="800000"/>
                  <a:headEnd/>
                  <a:tailEnd/>
                </a:ln>
              </p:spPr>
            </p:pic>
            <p:pic>
              <p:nvPicPr>
                <p:cNvPr id="33" name="Picture 38"/>
                <p:cNvPicPr>
                  <a:picLocks noChangeAspect="1" noChangeArrowheads="1"/>
                </p:cNvPicPr>
                <p:nvPr userDrawn="1"/>
              </p:nvPicPr>
              <p:blipFill>
                <a:blip r:embed="rId2"/>
                <a:srcRect/>
                <a:stretch>
                  <a:fillRect/>
                </a:stretch>
              </p:blipFill>
              <p:spPr bwMode="auto">
                <a:xfrm>
                  <a:off x="5232" y="1392"/>
                  <a:ext cx="186" cy="183"/>
                </a:xfrm>
                <a:prstGeom prst="rect">
                  <a:avLst/>
                </a:prstGeom>
                <a:noFill/>
                <a:ln w="9525">
                  <a:noFill/>
                  <a:miter lim="800000"/>
                  <a:headEnd/>
                  <a:tailEnd/>
                </a:ln>
              </p:spPr>
            </p:pic>
            <p:pic>
              <p:nvPicPr>
                <p:cNvPr id="34" name="Picture 39"/>
                <p:cNvPicPr>
                  <a:picLocks noChangeAspect="1" noChangeArrowheads="1"/>
                </p:cNvPicPr>
                <p:nvPr userDrawn="1"/>
              </p:nvPicPr>
              <p:blipFill>
                <a:blip r:embed="rId2"/>
                <a:srcRect/>
                <a:stretch>
                  <a:fillRect/>
                </a:stretch>
              </p:blipFill>
              <p:spPr bwMode="auto">
                <a:xfrm>
                  <a:off x="4944" y="2736"/>
                  <a:ext cx="186" cy="183"/>
                </a:xfrm>
                <a:prstGeom prst="rect">
                  <a:avLst/>
                </a:prstGeom>
                <a:noFill/>
                <a:ln w="9525">
                  <a:noFill/>
                  <a:miter lim="800000"/>
                  <a:headEnd/>
                  <a:tailEnd/>
                </a:ln>
              </p:spPr>
            </p:pic>
            <p:pic>
              <p:nvPicPr>
                <p:cNvPr id="35" name="Picture 40"/>
                <p:cNvPicPr>
                  <a:picLocks noChangeAspect="1" noChangeArrowheads="1"/>
                </p:cNvPicPr>
                <p:nvPr userDrawn="1"/>
              </p:nvPicPr>
              <p:blipFill>
                <a:blip r:embed="rId2"/>
                <a:srcRect/>
                <a:stretch>
                  <a:fillRect/>
                </a:stretch>
              </p:blipFill>
              <p:spPr bwMode="auto">
                <a:xfrm>
                  <a:off x="4992" y="3072"/>
                  <a:ext cx="186" cy="183"/>
                </a:xfrm>
                <a:prstGeom prst="rect">
                  <a:avLst/>
                </a:prstGeom>
                <a:noFill/>
                <a:ln w="9525">
                  <a:noFill/>
                  <a:miter lim="800000"/>
                  <a:headEnd/>
                  <a:tailEnd/>
                </a:ln>
              </p:spPr>
            </p:pic>
            <p:pic>
              <p:nvPicPr>
                <p:cNvPr id="36" name="Picture 41"/>
                <p:cNvPicPr>
                  <a:picLocks noChangeAspect="1" noChangeArrowheads="1"/>
                </p:cNvPicPr>
                <p:nvPr userDrawn="1"/>
              </p:nvPicPr>
              <p:blipFill>
                <a:blip r:embed="rId2"/>
                <a:srcRect/>
                <a:stretch>
                  <a:fillRect/>
                </a:stretch>
              </p:blipFill>
              <p:spPr bwMode="auto">
                <a:xfrm>
                  <a:off x="5232" y="3312"/>
                  <a:ext cx="186" cy="183"/>
                </a:xfrm>
                <a:prstGeom prst="rect">
                  <a:avLst/>
                </a:prstGeom>
                <a:noFill/>
                <a:ln w="9525">
                  <a:noFill/>
                  <a:miter lim="800000"/>
                  <a:headEnd/>
                  <a:tailEnd/>
                </a:ln>
              </p:spPr>
            </p:pic>
            <p:pic>
              <p:nvPicPr>
                <p:cNvPr id="37" name="Picture 42"/>
                <p:cNvPicPr>
                  <a:picLocks noChangeAspect="1" noChangeArrowheads="1"/>
                </p:cNvPicPr>
                <p:nvPr userDrawn="1"/>
              </p:nvPicPr>
              <p:blipFill>
                <a:blip r:embed="rId2"/>
                <a:srcRect/>
                <a:stretch>
                  <a:fillRect/>
                </a:stretch>
              </p:blipFill>
              <p:spPr bwMode="auto">
                <a:xfrm>
                  <a:off x="4992" y="3408"/>
                  <a:ext cx="186" cy="183"/>
                </a:xfrm>
                <a:prstGeom prst="rect">
                  <a:avLst/>
                </a:prstGeom>
                <a:noFill/>
                <a:ln w="9525">
                  <a:noFill/>
                  <a:miter lim="800000"/>
                  <a:headEnd/>
                  <a:tailEnd/>
                </a:ln>
              </p:spPr>
            </p:pic>
            <p:pic>
              <p:nvPicPr>
                <p:cNvPr id="38" name="Picture 43"/>
                <p:cNvPicPr>
                  <a:picLocks noChangeAspect="1" noChangeArrowheads="1"/>
                </p:cNvPicPr>
                <p:nvPr userDrawn="1"/>
              </p:nvPicPr>
              <p:blipFill>
                <a:blip r:embed="rId2"/>
                <a:srcRect/>
                <a:stretch>
                  <a:fillRect/>
                </a:stretch>
              </p:blipFill>
              <p:spPr bwMode="auto">
                <a:xfrm>
                  <a:off x="5088" y="3552"/>
                  <a:ext cx="186" cy="183"/>
                </a:xfrm>
                <a:prstGeom prst="rect">
                  <a:avLst/>
                </a:prstGeom>
                <a:noFill/>
                <a:ln w="9525">
                  <a:noFill/>
                  <a:miter lim="800000"/>
                  <a:headEnd/>
                  <a:tailEnd/>
                </a:ln>
              </p:spPr>
            </p:pic>
            <p:pic>
              <p:nvPicPr>
                <p:cNvPr id="39" name="Picture 44"/>
                <p:cNvPicPr>
                  <a:picLocks noChangeAspect="1" noChangeArrowheads="1"/>
                </p:cNvPicPr>
                <p:nvPr userDrawn="1"/>
              </p:nvPicPr>
              <p:blipFill>
                <a:blip r:embed="rId2"/>
                <a:srcRect/>
                <a:stretch>
                  <a:fillRect/>
                </a:stretch>
              </p:blipFill>
              <p:spPr bwMode="auto">
                <a:xfrm>
                  <a:off x="4992" y="3792"/>
                  <a:ext cx="186" cy="183"/>
                </a:xfrm>
                <a:prstGeom prst="rect">
                  <a:avLst/>
                </a:prstGeom>
                <a:noFill/>
                <a:ln w="9525">
                  <a:noFill/>
                  <a:miter lim="800000"/>
                  <a:headEnd/>
                  <a:tailEnd/>
                </a:ln>
              </p:spPr>
            </p:pic>
            <p:pic>
              <p:nvPicPr>
                <p:cNvPr id="40" name="Picture 45"/>
                <p:cNvPicPr>
                  <a:picLocks noChangeAspect="1" noChangeArrowheads="1"/>
                </p:cNvPicPr>
                <p:nvPr userDrawn="1"/>
              </p:nvPicPr>
              <p:blipFill>
                <a:blip r:embed="rId2"/>
                <a:srcRect/>
                <a:stretch>
                  <a:fillRect/>
                </a:stretch>
              </p:blipFill>
              <p:spPr bwMode="auto">
                <a:xfrm>
                  <a:off x="5184" y="3696"/>
                  <a:ext cx="186" cy="183"/>
                </a:xfrm>
                <a:prstGeom prst="rect">
                  <a:avLst/>
                </a:prstGeom>
                <a:noFill/>
                <a:ln w="9525">
                  <a:noFill/>
                  <a:miter lim="800000"/>
                  <a:headEnd/>
                  <a:tailEnd/>
                </a:ln>
              </p:spPr>
            </p:pic>
          </p:grpSp>
        </p:grpSp>
        <p:sp>
          <p:nvSpPr>
            <p:cNvPr id="9"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pPr>
                <a:defRPr/>
              </a:pPr>
              <a:endParaRPr lang="ru-RU"/>
            </a:p>
          </p:txBody>
        </p:sp>
        <p:sp>
          <p:nvSpPr>
            <p:cNvPr id="12"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pPr>
                <a:defRPr/>
              </a:pPr>
              <a:endParaRPr lang="ru-RU"/>
            </a:p>
          </p:txBody>
        </p:sp>
        <p:sp>
          <p:nvSpPr>
            <p:cNvPr id="13"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pPr>
                <a:defRPr/>
              </a:pPr>
              <a:endParaRPr lang="ru-RU"/>
            </a:p>
          </p:txBody>
        </p:sp>
        <p:sp>
          <p:nvSpPr>
            <p:cNvPr id="14"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5"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pPr>
                <a:defRPr/>
              </a:pPr>
              <a:endParaRPr lang="ru-RU"/>
            </a:p>
          </p:txBody>
        </p:sp>
        <p:sp>
          <p:nvSpPr>
            <p:cNvPr id="16"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pPr>
                <a:defRPr/>
              </a:pPr>
              <a:endParaRPr lang="ru-RU"/>
            </a:p>
          </p:txBody>
        </p:sp>
        <p:sp>
          <p:nvSpPr>
            <p:cNvPr id="17"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defRPr/>
              </a:pPr>
              <a:endParaRPr kumimoji="1" lang="ru-RU"/>
            </a:p>
          </p:txBody>
        </p:sp>
        <p:sp>
          <p:nvSpPr>
            <p:cNvPr id="18"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9"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defRPr/>
              </a:pPr>
              <a:endParaRPr kumimoji="1" lang="ru-RU"/>
            </a:p>
          </p:txBody>
        </p:sp>
      </p:grpSp>
      <p:sp>
        <p:nvSpPr>
          <p:cNvPr id="24633" name="Rectangle 57"/>
          <p:cNvSpPr>
            <a:spLocks noGrp="1" noChangeArrowheads="1"/>
          </p:cNvSpPr>
          <p:nvPr>
            <p:ph type="ctrTitle" sz="quarter"/>
          </p:nvPr>
        </p:nvSpPr>
        <p:spPr>
          <a:xfrm>
            <a:off x="685800" y="1370013"/>
            <a:ext cx="6965950" cy="2057400"/>
          </a:xfrm>
        </p:spPr>
        <p:txBody>
          <a:bodyPr/>
          <a:lstStyle>
            <a:lvl1pPr>
              <a:defRPr/>
            </a:lvl1pPr>
          </a:lstStyle>
          <a:p>
            <a:r>
              <a:rPr lang="ru-RU"/>
              <a:t>Образец заголовка</a:t>
            </a:r>
          </a:p>
        </p:txBody>
      </p:sp>
      <p:sp>
        <p:nvSpPr>
          <p:cNvPr id="24634" name="Rectangle 58"/>
          <p:cNvSpPr>
            <a:spLocks noGrp="1" noChangeArrowheads="1"/>
          </p:cNvSpPr>
          <p:nvPr>
            <p:ph type="subTitle" sz="quarter" idx="1"/>
          </p:nvPr>
        </p:nvSpPr>
        <p:spPr>
          <a:xfrm>
            <a:off x="1727200" y="3886200"/>
            <a:ext cx="5640388" cy="1752600"/>
          </a:xfrm>
        </p:spPr>
        <p:txBody>
          <a:bodyPr/>
          <a:lstStyle>
            <a:lvl1pPr marL="0" indent="0" algn="ctr">
              <a:buFontTx/>
              <a:buNone/>
              <a:defRPr/>
            </a:lvl1pPr>
          </a:lstStyle>
          <a:p>
            <a:r>
              <a:rPr lang="ru-RU"/>
              <a:t>Образец подзаголовка</a:t>
            </a:r>
          </a:p>
        </p:txBody>
      </p:sp>
      <p:sp>
        <p:nvSpPr>
          <p:cNvPr id="59" name="Rectangle 59"/>
          <p:cNvSpPr>
            <a:spLocks noGrp="1" noChangeArrowheads="1"/>
          </p:cNvSpPr>
          <p:nvPr>
            <p:ph type="dt" sz="quarter" idx="10"/>
          </p:nvPr>
        </p:nvSpPr>
        <p:spPr/>
        <p:txBody>
          <a:bodyPr/>
          <a:lstStyle>
            <a:lvl1pPr>
              <a:defRPr/>
            </a:lvl1pPr>
          </a:lstStyle>
          <a:p>
            <a:pPr>
              <a:defRPr/>
            </a:pPr>
            <a:fld id="{BB2EB534-F090-42AF-8ACF-1CC287B1985F}" type="datetimeFigureOut">
              <a:rPr lang="ru-RU"/>
              <a:pPr>
                <a:defRPr/>
              </a:pPr>
              <a:t>11.12.2016</a:t>
            </a:fld>
            <a:endParaRPr lang="ru-RU"/>
          </a:p>
        </p:txBody>
      </p:sp>
      <p:sp>
        <p:nvSpPr>
          <p:cNvPr id="60" name="Rectangle 60"/>
          <p:cNvSpPr>
            <a:spLocks noGrp="1" noChangeArrowheads="1"/>
          </p:cNvSpPr>
          <p:nvPr>
            <p:ph type="ftr" sz="quarter" idx="11"/>
          </p:nvPr>
        </p:nvSpPr>
        <p:spPr/>
        <p:txBody>
          <a:bodyPr/>
          <a:lstStyle>
            <a:lvl1pPr>
              <a:defRPr/>
            </a:lvl1pPr>
          </a:lstStyle>
          <a:p>
            <a:pPr>
              <a:defRPr/>
            </a:pPr>
            <a:endParaRPr lang="ru-RU"/>
          </a:p>
        </p:txBody>
      </p:sp>
      <p:sp>
        <p:nvSpPr>
          <p:cNvPr id="61" name="Rectangle 61"/>
          <p:cNvSpPr>
            <a:spLocks noGrp="1" noChangeArrowheads="1"/>
          </p:cNvSpPr>
          <p:nvPr>
            <p:ph type="sldNum" sz="quarter" idx="12"/>
          </p:nvPr>
        </p:nvSpPr>
        <p:spPr/>
        <p:txBody>
          <a:bodyPr/>
          <a:lstStyle>
            <a:lvl1pPr>
              <a:defRPr/>
            </a:lvl1pPr>
          </a:lstStyle>
          <a:p>
            <a:pPr>
              <a:defRPr/>
            </a:pPr>
            <a:fld id="{0B5E2516-FB5B-45BB-B5EE-4F65E3E25A6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7"/>
          <p:cNvSpPr>
            <a:spLocks noGrp="1" noChangeArrowheads="1"/>
          </p:cNvSpPr>
          <p:nvPr>
            <p:ph type="title"/>
          </p:nvPr>
        </p:nvSpPr>
        <p:spPr bwMode="auto">
          <a:xfrm>
            <a:off x="219075" y="227013"/>
            <a:ext cx="74771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58"/>
          <p:cNvSpPr>
            <a:spLocks noGrp="1" noChangeArrowheads="1"/>
          </p:cNvSpPr>
          <p:nvPr>
            <p:ph type="body" idx="1"/>
          </p:nvPr>
        </p:nvSpPr>
        <p:spPr bwMode="auto">
          <a:xfrm>
            <a:off x="263525" y="1598613"/>
            <a:ext cx="7386638" cy="4497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7" name="Rectangle 59"/>
          <p:cNvSpPr>
            <a:spLocks noGrp="1" noChangeArrowheads="1"/>
          </p:cNvSpPr>
          <p:nvPr>
            <p:ph type="dt" sz="quarter" idx="2"/>
          </p:nvPr>
        </p:nvSpPr>
        <p:spPr bwMode="auto">
          <a:xfrm>
            <a:off x="301625" y="6242050"/>
            <a:ext cx="1782763" cy="4746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000"/>
            </a:lvl1pPr>
          </a:lstStyle>
          <a:p>
            <a:pPr>
              <a:defRPr/>
            </a:pPr>
            <a:fld id="{0B066AE9-6B38-4960-BB88-BD881B4408B4}" type="datetimeFigureOut">
              <a:rPr lang="ru-RU"/>
              <a:pPr>
                <a:defRPr/>
              </a:pPr>
              <a:t>11.12.2016</a:t>
            </a:fld>
            <a:endParaRPr lang="ru-RU"/>
          </a:p>
        </p:txBody>
      </p:sp>
      <p:sp>
        <p:nvSpPr>
          <p:cNvPr id="118" name="Rectangle 60"/>
          <p:cNvSpPr>
            <a:spLocks noGrp="1" noChangeArrowheads="1"/>
          </p:cNvSpPr>
          <p:nvPr>
            <p:ph type="ftr" sz="quarter" idx="3"/>
          </p:nvPr>
        </p:nvSpPr>
        <p:spPr bwMode="auto">
          <a:xfrm>
            <a:off x="2257425" y="6248400"/>
            <a:ext cx="3455988" cy="4746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000"/>
            </a:lvl1pPr>
          </a:lstStyle>
          <a:p>
            <a:pPr>
              <a:defRPr/>
            </a:pPr>
            <a:endParaRPr lang="ru-RU"/>
          </a:p>
        </p:txBody>
      </p:sp>
      <p:sp>
        <p:nvSpPr>
          <p:cNvPr id="119" name="Rectangle 61"/>
          <p:cNvSpPr>
            <a:spLocks noGrp="1" noChangeArrowheads="1"/>
          </p:cNvSpPr>
          <p:nvPr>
            <p:ph type="sldNum" sz="quarter" idx="4"/>
          </p:nvPr>
        </p:nvSpPr>
        <p:spPr bwMode="auto">
          <a:xfrm>
            <a:off x="5867400" y="6248400"/>
            <a:ext cx="1755775" cy="4746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lvl1pPr>
          </a:lstStyle>
          <a:p>
            <a:pPr>
              <a:defRPr/>
            </a:pPr>
            <a:fld id="{FFC7C427-38E9-483D-B647-4FC84410248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8" r:id="rId1"/>
  </p:sldLayoutIdLst>
  <p:txStyles>
    <p:titleStyle>
      <a:lvl1pPr algn="l" rtl="0" eaLnBrk="0" fontAlgn="base" hangingPunct="0">
        <a:spcBef>
          <a:spcPct val="0"/>
        </a:spcBef>
        <a:spcAft>
          <a:spcPct val="0"/>
        </a:spcAft>
        <a:defRPr sz="40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cs typeface="Arial" charset="0"/>
        </a:defRPr>
      </a:lvl2pPr>
      <a:lvl3pPr algn="l" rtl="0" eaLnBrk="0" fontAlgn="base" hangingPunct="0">
        <a:spcBef>
          <a:spcPct val="0"/>
        </a:spcBef>
        <a:spcAft>
          <a:spcPct val="0"/>
        </a:spcAft>
        <a:defRPr sz="4000">
          <a:solidFill>
            <a:schemeClr val="tx2"/>
          </a:solidFill>
          <a:latin typeface="Arial" charset="0"/>
          <a:cs typeface="Arial" charset="0"/>
        </a:defRPr>
      </a:lvl3pPr>
      <a:lvl4pPr algn="l" rtl="0" eaLnBrk="0" fontAlgn="base" hangingPunct="0">
        <a:spcBef>
          <a:spcPct val="0"/>
        </a:spcBef>
        <a:spcAft>
          <a:spcPct val="0"/>
        </a:spcAft>
        <a:defRPr sz="4000">
          <a:solidFill>
            <a:schemeClr val="tx2"/>
          </a:solidFill>
          <a:latin typeface="Arial" charset="0"/>
          <a:cs typeface="Arial" charset="0"/>
        </a:defRPr>
      </a:lvl4pPr>
      <a:lvl5pPr algn="l" rtl="0" eaLnBrk="0" fontAlgn="base" hangingPunct="0">
        <a:spcBef>
          <a:spcPct val="0"/>
        </a:spcBef>
        <a:spcAft>
          <a:spcPct val="0"/>
        </a:spcAft>
        <a:defRPr sz="4000">
          <a:solidFill>
            <a:schemeClr val="tx2"/>
          </a:solidFill>
          <a:latin typeface="Arial" charset="0"/>
          <a:cs typeface="Arial" charset="0"/>
        </a:defRPr>
      </a:lvl5pPr>
      <a:lvl6pPr marL="457200" algn="l" rtl="0" fontAlgn="base">
        <a:spcBef>
          <a:spcPct val="0"/>
        </a:spcBef>
        <a:spcAft>
          <a:spcPct val="0"/>
        </a:spcAft>
        <a:defRPr sz="4000">
          <a:solidFill>
            <a:schemeClr val="tx2"/>
          </a:solidFill>
          <a:latin typeface="Arial" charset="0"/>
          <a:cs typeface="Arial" charset="0"/>
        </a:defRPr>
      </a:lvl6pPr>
      <a:lvl7pPr marL="914400" algn="l" rtl="0" fontAlgn="base">
        <a:spcBef>
          <a:spcPct val="0"/>
        </a:spcBef>
        <a:spcAft>
          <a:spcPct val="0"/>
        </a:spcAft>
        <a:defRPr sz="4000">
          <a:solidFill>
            <a:schemeClr val="tx2"/>
          </a:solidFill>
          <a:latin typeface="Arial" charset="0"/>
          <a:cs typeface="Arial" charset="0"/>
        </a:defRPr>
      </a:lvl7pPr>
      <a:lvl8pPr marL="1371600" algn="l" rtl="0" fontAlgn="base">
        <a:spcBef>
          <a:spcPct val="0"/>
        </a:spcBef>
        <a:spcAft>
          <a:spcPct val="0"/>
        </a:spcAft>
        <a:defRPr sz="4000">
          <a:solidFill>
            <a:schemeClr val="tx2"/>
          </a:solidFill>
          <a:latin typeface="Arial" charset="0"/>
          <a:cs typeface="Arial" charset="0"/>
        </a:defRPr>
      </a:lvl8pPr>
      <a:lvl9pPr marL="1828800" algn="l" rtl="0" fontAlgn="base">
        <a:spcBef>
          <a:spcPct val="0"/>
        </a:spcBef>
        <a:spcAft>
          <a:spcPct val="0"/>
        </a:spcAft>
        <a:defRPr sz="40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Blip>
          <a:blip r:embed="rId3"/>
        </a:buBlip>
        <a:defRPr sz="3200">
          <a:solidFill>
            <a:schemeClr val="tx1"/>
          </a:solidFill>
          <a:latin typeface="Arial" charset="0"/>
          <a:ea typeface="+mn-ea"/>
          <a:cs typeface="+mn-cs"/>
        </a:defRPr>
      </a:lvl1pPr>
      <a:lvl2pPr marL="742950" indent="-285750" algn="l" rtl="0" eaLnBrk="0" fontAlgn="base" hangingPunct="0">
        <a:spcBef>
          <a:spcPct val="20000"/>
        </a:spcBef>
        <a:spcAft>
          <a:spcPct val="0"/>
        </a:spcAft>
        <a:buSzPct val="80000"/>
        <a:buBlip>
          <a:blip r:embed="rId4"/>
        </a:buBlip>
        <a:defRPr sz="2800">
          <a:solidFill>
            <a:schemeClr val="tx1"/>
          </a:solidFill>
          <a:latin typeface="Arial" charset="0"/>
          <a:cs typeface="+mn-cs"/>
        </a:defRPr>
      </a:lvl2pPr>
      <a:lvl3pPr marL="1143000" indent="-228600" algn="l" rtl="0" eaLnBrk="0" fontAlgn="base" hangingPunct="0">
        <a:spcBef>
          <a:spcPct val="20000"/>
        </a:spcBef>
        <a:spcAft>
          <a:spcPct val="0"/>
        </a:spcAft>
        <a:buSzPct val="70000"/>
        <a:buBlip>
          <a:blip r:embed="rId5"/>
        </a:buBlip>
        <a:defRPr sz="2400">
          <a:solidFill>
            <a:schemeClr val="tx1"/>
          </a:solidFill>
          <a:latin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Заголовок 1"/>
          <p:cNvSpPr>
            <a:spLocks noGrp="1"/>
          </p:cNvSpPr>
          <p:nvPr>
            <p:ph type="ctrTitle" idx="4294967295"/>
          </p:nvPr>
        </p:nvSpPr>
        <p:spPr>
          <a:xfrm>
            <a:off x="107950" y="0"/>
            <a:ext cx="7772400" cy="1928813"/>
          </a:xfrm>
        </p:spPr>
        <p:txBody>
          <a:bodyPr/>
          <a:lstStyle/>
          <a:p>
            <a:pPr eaLnBrk="1" hangingPunct="1"/>
            <a:r>
              <a:rPr lang="ru-RU" smtClean="0">
                <a:solidFill>
                  <a:srgbClr val="3B3C18"/>
                </a:solidFill>
                <a:cs typeface="Arial" charset="0"/>
              </a:rPr>
              <a:t>            </a:t>
            </a:r>
            <a:r>
              <a:rPr lang="ru-RU" b="1" smtClean="0">
                <a:solidFill>
                  <a:srgbClr val="3B3C18"/>
                </a:solidFill>
                <a:cs typeface="Arial" charset="0"/>
              </a:rPr>
              <a:t>Степ-аэробика в</a:t>
            </a:r>
            <a:br>
              <a:rPr lang="ru-RU" b="1" smtClean="0">
                <a:solidFill>
                  <a:srgbClr val="3B3C18"/>
                </a:solidFill>
                <a:cs typeface="Arial" charset="0"/>
              </a:rPr>
            </a:br>
            <a:r>
              <a:rPr lang="ru-RU" b="1" smtClean="0">
                <a:solidFill>
                  <a:srgbClr val="3B3C18"/>
                </a:solidFill>
                <a:cs typeface="Arial" charset="0"/>
              </a:rPr>
              <a:t>               детском саду</a:t>
            </a:r>
          </a:p>
        </p:txBody>
      </p:sp>
      <p:sp>
        <p:nvSpPr>
          <p:cNvPr id="3074" name="Подзаголовок 2"/>
          <p:cNvSpPr>
            <a:spLocks noGrp="1"/>
          </p:cNvSpPr>
          <p:nvPr>
            <p:ph type="subTitle" idx="4294967295"/>
          </p:nvPr>
        </p:nvSpPr>
        <p:spPr>
          <a:xfrm>
            <a:off x="2555875" y="5589588"/>
            <a:ext cx="4968875" cy="1008062"/>
          </a:xfrm>
        </p:spPr>
        <p:txBody>
          <a:bodyPr/>
          <a:lstStyle/>
          <a:p>
            <a:pPr marL="0" indent="0" algn="ctr" eaLnBrk="1" hangingPunct="1">
              <a:lnSpc>
                <a:spcPct val="90000"/>
              </a:lnSpc>
              <a:buFontTx/>
              <a:buNone/>
            </a:pPr>
            <a:r>
              <a:rPr lang="ru-RU" sz="2000" smtClean="0">
                <a:solidFill>
                  <a:schemeClr val="bg2"/>
                </a:solidFill>
                <a:cs typeface="Arial" charset="0"/>
              </a:rPr>
              <a:t>МКДОУ «Новоусманский д</a:t>
            </a:r>
            <a:r>
              <a:rPr lang="en-US" sz="2000" smtClean="0">
                <a:solidFill>
                  <a:schemeClr val="bg2"/>
                </a:solidFill>
                <a:cs typeface="Arial" charset="0"/>
              </a:rPr>
              <a:t>/c</a:t>
            </a:r>
            <a:r>
              <a:rPr lang="ru-RU" sz="2000" smtClean="0">
                <a:solidFill>
                  <a:schemeClr val="bg2"/>
                </a:solidFill>
                <a:cs typeface="Arial" charset="0"/>
              </a:rPr>
              <a:t> №1 ОВ» Инструктор по физической культуре Зацепина Альбина Борисовна</a:t>
            </a:r>
          </a:p>
        </p:txBody>
      </p:sp>
      <p:pic>
        <p:nvPicPr>
          <p:cNvPr id="13315" name="Picture 6" descr="шаблоны 4"/>
          <p:cNvPicPr>
            <a:picLocks noChangeAspect="1" noChangeArrowheads="1"/>
          </p:cNvPicPr>
          <p:nvPr/>
        </p:nvPicPr>
        <p:blipFill>
          <a:blip r:embed="rId2"/>
          <a:srcRect/>
          <a:stretch>
            <a:fillRect/>
          </a:stretch>
        </p:blipFill>
        <p:spPr bwMode="auto">
          <a:xfrm>
            <a:off x="1187450" y="1928813"/>
            <a:ext cx="5592763" cy="3121025"/>
          </a:xfrm>
          <a:prstGeom prst="rect">
            <a:avLst/>
          </a:prstGeom>
          <a:ln>
            <a:noFill/>
          </a:ln>
          <a:effectLst>
            <a:outerShdw blurRad="292100" dist="139700" dir="2700000" algn="tl" rotWithShape="0">
              <a:srgbClr val="333333">
                <a:alpha val="65000"/>
              </a:srgbClr>
            </a:outerShdw>
          </a:effectLst>
        </p:spPr>
      </p:pic>
      <p:sp>
        <p:nvSpPr>
          <p:cNvPr id="3076" name="TextBox 4"/>
          <p:cNvSpPr txBox="1">
            <a:spLocks noChangeArrowheads="1"/>
          </p:cNvSpPr>
          <p:nvPr/>
        </p:nvSpPr>
        <p:spPr bwMode="auto">
          <a:xfrm>
            <a:off x="-928688" y="500063"/>
            <a:ext cx="184150" cy="369887"/>
          </a:xfrm>
          <a:prstGeom prst="rect">
            <a:avLst/>
          </a:prstGeom>
          <a:noFill/>
          <a:ln w="9525">
            <a:noFill/>
            <a:miter lim="800000"/>
            <a:headEnd/>
            <a:tailEnd/>
          </a:ln>
        </p:spPr>
        <p:txBody>
          <a:bodyPr wrap="none">
            <a:spAutoFit/>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idx="4294967295"/>
          </p:nvPr>
        </p:nvSpPr>
        <p:spPr>
          <a:xfrm>
            <a:off x="214313" y="-928688"/>
            <a:ext cx="7477125" cy="1143001"/>
          </a:xfrm>
        </p:spPr>
        <p:txBody>
          <a:bodyPr/>
          <a:lstStyle/>
          <a:p>
            <a:endParaRPr lang="ru-RU" smtClean="0"/>
          </a:p>
        </p:txBody>
      </p:sp>
      <p:sp>
        <p:nvSpPr>
          <p:cNvPr id="12290" name="Rectangle 3"/>
          <p:cNvSpPr>
            <a:spLocks noGrp="1" noChangeArrowheads="1"/>
          </p:cNvSpPr>
          <p:nvPr>
            <p:ph type="body" idx="4294967295"/>
          </p:nvPr>
        </p:nvSpPr>
        <p:spPr>
          <a:xfrm>
            <a:off x="0" y="142875"/>
            <a:ext cx="7786688" cy="2143125"/>
          </a:xfrm>
        </p:spPr>
        <p:txBody>
          <a:bodyPr/>
          <a:lstStyle/>
          <a:p>
            <a:r>
              <a:rPr lang="ru-RU" sz="1800" smtClean="0"/>
              <a:t>  В основной части, помимо степ-аэробики, используем и такие нетрадиционные формы работы, которые пришли к нам из разных стран и континентов - это восточная гимнастика.</a:t>
            </a:r>
            <a:br>
              <a:rPr lang="ru-RU" sz="1800" smtClean="0"/>
            </a:br>
            <a:r>
              <a:rPr lang="ru-RU" sz="1800" smtClean="0"/>
              <a:t>В силовую часть включаем упражнения, воздействующие на мышцы брюшного пресса, груди, спины, шеи и ног.  Основная часть заканчивается комплексом упражнений для растягивания мышц - стретчингом. </a:t>
            </a:r>
          </a:p>
          <a:p>
            <a:endParaRPr lang="ru-RU" sz="1800" smtClean="0"/>
          </a:p>
          <a:p>
            <a:endParaRPr lang="ru-RU" smtClean="0"/>
          </a:p>
        </p:txBody>
      </p:sp>
      <p:pic>
        <p:nvPicPr>
          <p:cNvPr id="2050" name="Picture 2" descr="C:\Users\Ник\Desktop\степ аэробика\IMG_4160.JPG"/>
          <p:cNvPicPr>
            <a:picLocks noChangeAspect="1" noChangeArrowheads="1"/>
          </p:cNvPicPr>
          <p:nvPr/>
        </p:nvPicPr>
        <p:blipFill>
          <a:blip r:embed="rId2" cstate="screen"/>
          <a:srcRect/>
          <a:stretch>
            <a:fillRect/>
          </a:stretch>
        </p:blipFill>
        <p:spPr bwMode="auto">
          <a:xfrm>
            <a:off x="3214678" y="1857364"/>
            <a:ext cx="3986837" cy="2585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C:\Users\Ник\Desktop\степ аэробика\IMG_4643.JPG"/>
          <p:cNvPicPr>
            <a:picLocks noChangeAspect="1" noChangeArrowheads="1"/>
          </p:cNvPicPr>
          <p:nvPr/>
        </p:nvPicPr>
        <p:blipFill>
          <a:blip r:embed="rId3" cstate="screen"/>
          <a:srcRect/>
          <a:stretch>
            <a:fillRect/>
          </a:stretch>
        </p:blipFill>
        <p:spPr bwMode="auto">
          <a:xfrm rot="21084555">
            <a:off x="183646" y="3614347"/>
            <a:ext cx="3643338" cy="2732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C:\Users\Ник\Desktop\степ аэробика\IMG_4647.JPG"/>
          <p:cNvPicPr>
            <a:picLocks noChangeAspect="1" noChangeArrowheads="1"/>
          </p:cNvPicPr>
          <p:nvPr/>
        </p:nvPicPr>
        <p:blipFill>
          <a:blip r:embed="rId4" cstate="screen"/>
          <a:srcRect/>
          <a:stretch>
            <a:fillRect/>
          </a:stretch>
        </p:blipFill>
        <p:spPr bwMode="auto">
          <a:xfrm rot="21092181">
            <a:off x="4116058" y="3906350"/>
            <a:ext cx="3376602" cy="2532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Прямоугольник 2"/>
          <p:cNvSpPr>
            <a:spLocks noChangeArrowheads="1"/>
          </p:cNvSpPr>
          <p:nvPr/>
        </p:nvSpPr>
        <p:spPr bwMode="auto">
          <a:xfrm>
            <a:off x="0" y="142875"/>
            <a:ext cx="7715250" cy="400050"/>
          </a:xfrm>
          <a:prstGeom prst="rect">
            <a:avLst/>
          </a:prstGeom>
          <a:noFill/>
          <a:ln w="9525">
            <a:noFill/>
            <a:miter lim="800000"/>
            <a:headEnd/>
            <a:tailEnd/>
          </a:ln>
        </p:spPr>
        <p:txBody>
          <a:bodyPr>
            <a:spAutoFit/>
          </a:bodyPr>
          <a:lstStyle/>
          <a:p>
            <a:r>
              <a:rPr lang="ru-RU" b="1">
                <a:solidFill>
                  <a:schemeClr val="bg2"/>
                </a:solidFill>
              </a:rPr>
              <a:t>           </a:t>
            </a:r>
            <a:r>
              <a:rPr lang="ru-RU" sz="2000" b="1">
                <a:solidFill>
                  <a:schemeClr val="bg2"/>
                </a:solidFill>
              </a:rPr>
              <a:t>Большую роль играет наличие подвижных игр. </a:t>
            </a:r>
          </a:p>
        </p:txBody>
      </p:sp>
      <p:pic>
        <p:nvPicPr>
          <p:cNvPr id="13314" name="Picture 2" descr="C:\Users\Ник\Desktop\степ аэробика\IMG_4170.JPG"/>
          <p:cNvPicPr>
            <a:picLocks noChangeAspect="1" noChangeArrowheads="1"/>
          </p:cNvPicPr>
          <p:nvPr/>
        </p:nvPicPr>
        <p:blipFill>
          <a:blip r:embed="rId2" cstate="screen"/>
          <a:srcRect/>
          <a:stretch>
            <a:fillRect/>
          </a:stretch>
        </p:blipFill>
        <p:spPr bwMode="auto">
          <a:xfrm rot="-265933">
            <a:off x="228600" y="1974850"/>
            <a:ext cx="3143250" cy="2357438"/>
          </a:xfrm>
          <a:prstGeom prst="rect">
            <a:avLst/>
          </a:prstGeom>
          <a:noFill/>
          <a:ln w="9525">
            <a:noFill/>
            <a:miter lim="800000"/>
            <a:headEnd/>
            <a:tailEnd/>
          </a:ln>
        </p:spPr>
      </p:pic>
      <p:sp>
        <p:nvSpPr>
          <p:cNvPr id="13315" name="Прямоугольник 6"/>
          <p:cNvSpPr>
            <a:spLocks noChangeArrowheads="1"/>
          </p:cNvSpPr>
          <p:nvPr/>
        </p:nvSpPr>
        <p:spPr bwMode="auto">
          <a:xfrm>
            <a:off x="142875" y="428625"/>
            <a:ext cx="7429500" cy="1016000"/>
          </a:xfrm>
          <a:prstGeom prst="rect">
            <a:avLst/>
          </a:prstGeom>
          <a:noFill/>
          <a:ln w="9525">
            <a:noFill/>
            <a:miter lim="800000"/>
            <a:headEnd/>
            <a:tailEnd/>
          </a:ln>
        </p:spPr>
        <p:txBody>
          <a:bodyPr>
            <a:spAutoFit/>
          </a:bodyPr>
          <a:lstStyle/>
          <a:p>
            <a:r>
              <a:rPr lang="ru-RU"/>
              <a:t> </a:t>
            </a:r>
            <a:r>
              <a:rPr lang="ru-RU" sz="2000"/>
              <a:t>Двигательная деятельность ребёнка в игре вовлекает в работу разнообразные мышцы, способствуя рассеянной мышечной нагрузке и предупреждая утомление.</a:t>
            </a:r>
          </a:p>
        </p:txBody>
      </p:sp>
      <p:pic>
        <p:nvPicPr>
          <p:cNvPr id="13316" name="Picture 3" descr="C:\Users\Ник\Desktop\последние фото\IMG_5058.JPG"/>
          <p:cNvPicPr>
            <a:picLocks noChangeAspect="1" noChangeArrowheads="1"/>
          </p:cNvPicPr>
          <p:nvPr/>
        </p:nvPicPr>
        <p:blipFill>
          <a:blip r:embed="rId3" cstate="screen"/>
          <a:srcRect/>
          <a:stretch>
            <a:fillRect/>
          </a:stretch>
        </p:blipFill>
        <p:spPr bwMode="auto">
          <a:xfrm>
            <a:off x="2286000" y="4357688"/>
            <a:ext cx="3071813" cy="2303462"/>
          </a:xfrm>
          <a:prstGeom prst="rect">
            <a:avLst/>
          </a:prstGeom>
          <a:noFill/>
          <a:ln w="9525">
            <a:noFill/>
            <a:miter lim="800000"/>
            <a:headEnd/>
            <a:tailEnd/>
          </a:ln>
        </p:spPr>
      </p:pic>
      <p:pic>
        <p:nvPicPr>
          <p:cNvPr id="13317" name="Picture 4" descr="C:\Users\Ник\Desktop\последние фото\IMG_5052.JPG"/>
          <p:cNvPicPr>
            <a:picLocks noChangeAspect="1" noChangeArrowheads="1"/>
          </p:cNvPicPr>
          <p:nvPr/>
        </p:nvPicPr>
        <p:blipFill>
          <a:blip r:embed="rId4" cstate="screen"/>
          <a:srcRect/>
          <a:stretch>
            <a:fillRect/>
          </a:stretch>
        </p:blipFill>
        <p:spPr bwMode="auto">
          <a:xfrm rot="404766">
            <a:off x="4194175" y="2098675"/>
            <a:ext cx="3028950" cy="2271713"/>
          </a:xfrm>
          <a:prstGeom prst="rect">
            <a:avLst/>
          </a:prstGeom>
          <a:noFill/>
          <a:ln w="9525">
            <a:noFill/>
            <a:miter lim="800000"/>
            <a:headEnd/>
            <a:tailEnd/>
          </a:ln>
        </p:spPr>
      </p:pic>
      <p:sp>
        <p:nvSpPr>
          <p:cNvPr id="10" name="Скругленная прямоугольная выноска 9"/>
          <p:cNvSpPr/>
          <p:nvPr/>
        </p:nvSpPr>
        <p:spPr>
          <a:xfrm rot="21280669">
            <a:off x="282575" y="1433513"/>
            <a:ext cx="2651125" cy="5080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Цирковые лошадки</a:t>
            </a:r>
          </a:p>
        </p:txBody>
      </p:sp>
      <p:sp>
        <p:nvSpPr>
          <p:cNvPr id="11" name="Скругленная прямоугольная выноска 10"/>
          <p:cNvSpPr/>
          <p:nvPr/>
        </p:nvSpPr>
        <p:spPr>
          <a:xfrm rot="407095">
            <a:off x="4810125" y="1487488"/>
            <a:ext cx="2224088" cy="53657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Паук и мухи</a:t>
            </a:r>
          </a:p>
        </p:txBody>
      </p:sp>
      <p:sp>
        <p:nvSpPr>
          <p:cNvPr id="12" name="Скругленная прямоугольная выноска 11"/>
          <p:cNvSpPr/>
          <p:nvPr/>
        </p:nvSpPr>
        <p:spPr>
          <a:xfrm rot="1497833">
            <a:off x="5207000" y="5411788"/>
            <a:ext cx="2390775" cy="63817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Белый медведь и моржи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рямоугольник 1"/>
          <p:cNvSpPr>
            <a:spLocks noChangeArrowheads="1"/>
          </p:cNvSpPr>
          <p:nvPr/>
        </p:nvSpPr>
        <p:spPr bwMode="auto">
          <a:xfrm>
            <a:off x="0" y="142875"/>
            <a:ext cx="7858125" cy="369888"/>
          </a:xfrm>
          <a:prstGeom prst="rect">
            <a:avLst/>
          </a:prstGeom>
          <a:noFill/>
          <a:ln w="9525">
            <a:noFill/>
            <a:miter lim="800000"/>
            <a:headEnd/>
            <a:tailEnd/>
          </a:ln>
        </p:spPr>
        <p:txBody>
          <a:bodyPr>
            <a:spAutoFit/>
          </a:bodyPr>
          <a:lstStyle/>
          <a:p>
            <a:r>
              <a:rPr lang="ru-RU"/>
              <a:t>      </a:t>
            </a:r>
          </a:p>
        </p:txBody>
      </p:sp>
      <p:pic>
        <p:nvPicPr>
          <p:cNvPr id="14338" name="Picture 3" descr="C:\Users\Ник\Desktop\последние фото\IMG_5011.JPG"/>
          <p:cNvPicPr>
            <a:picLocks noChangeAspect="1" noChangeArrowheads="1"/>
          </p:cNvPicPr>
          <p:nvPr/>
        </p:nvPicPr>
        <p:blipFill>
          <a:blip r:embed="rId2" cstate="screen"/>
          <a:srcRect/>
          <a:stretch>
            <a:fillRect/>
          </a:stretch>
        </p:blipFill>
        <p:spPr bwMode="auto">
          <a:xfrm>
            <a:off x="4000500" y="785813"/>
            <a:ext cx="3357563" cy="2517775"/>
          </a:xfrm>
          <a:prstGeom prst="rect">
            <a:avLst/>
          </a:prstGeom>
          <a:noFill/>
          <a:ln w="9525">
            <a:noFill/>
            <a:miter lim="800000"/>
            <a:headEnd/>
            <a:tailEnd/>
          </a:ln>
        </p:spPr>
      </p:pic>
      <p:pic>
        <p:nvPicPr>
          <p:cNvPr id="14339" name="Picture 4" descr="C:\Users\Ник\Desktop\последние фото\IMG_4907.JPG"/>
          <p:cNvPicPr>
            <a:picLocks noChangeAspect="1" noChangeArrowheads="1"/>
          </p:cNvPicPr>
          <p:nvPr/>
        </p:nvPicPr>
        <p:blipFill>
          <a:blip r:embed="rId3" cstate="screen"/>
          <a:srcRect/>
          <a:stretch>
            <a:fillRect/>
          </a:stretch>
        </p:blipFill>
        <p:spPr bwMode="auto">
          <a:xfrm>
            <a:off x="214313" y="3786188"/>
            <a:ext cx="3816350" cy="2828925"/>
          </a:xfrm>
          <a:prstGeom prst="rect">
            <a:avLst/>
          </a:prstGeom>
          <a:noFill/>
          <a:ln w="9525">
            <a:noFill/>
            <a:miter lim="800000"/>
            <a:headEnd/>
            <a:tailEnd/>
          </a:ln>
        </p:spPr>
      </p:pic>
      <p:pic>
        <p:nvPicPr>
          <p:cNvPr id="14340" name="Picture 5"/>
          <p:cNvPicPr>
            <a:picLocks noChangeAspect="1" noChangeArrowheads="1"/>
          </p:cNvPicPr>
          <p:nvPr/>
        </p:nvPicPr>
        <p:blipFill>
          <a:blip r:embed="rId4" cstate="screen"/>
          <a:srcRect/>
          <a:stretch>
            <a:fillRect/>
          </a:stretch>
        </p:blipFill>
        <p:spPr bwMode="auto">
          <a:xfrm>
            <a:off x="428625" y="714375"/>
            <a:ext cx="3214688" cy="2411413"/>
          </a:xfrm>
          <a:prstGeom prst="rect">
            <a:avLst/>
          </a:prstGeom>
          <a:noFill/>
          <a:ln w="9525">
            <a:noFill/>
            <a:miter lim="800000"/>
            <a:headEnd/>
            <a:tailEnd/>
          </a:ln>
        </p:spPr>
      </p:pic>
      <p:pic>
        <p:nvPicPr>
          <p:cNvPr id="14341" name="Picture 6" descr="C:\Users\Ник\Desktop\последние фото\IMG_4996.JPG"/>
          <p:cNvPicPr>
            <a:picLocks noChangeAspect="1" noChangeArrowheads="1"/>
          </p:cNvPicPr>
          <p:nvPr/>
        </p:nvPicPr>
        <p:blipFill>
          <a:blip r:embed="rId5" cstate="screen"/>
          <a:srcRect/>
          <a:stretch>
            <a:fillRect/>
          </a:stretch>
        </p:blipFill>
        <p:spPr bwMode="auto">
          <a:xfrm>
            <a:off x="4357688" y="4143375"/>
            <a:ext cx="3286125" cy="2346325"/>
          </a:xfrm>
          <a:prstGeom prst="rect">
            <a:avLst/>
          </a:prstGeom>
          <a:noFill/>
          <a:ln w="9525">
            <a:noFill/>
            <a:miter lim="800000"/>
            <a:headEnd/>
            <a:tailEnd/>
          </a:ln>
        </p:spPr>
      </p:pic>
      <p:sp>
        <p:nvSpPr>
          <p:cNvPr id="8" name="Скругленная прямоугольная выноска 7"/>
          <p:cNvSpPr/>
          <p:nvPr/>
        </p:nvSpPr>
        <p:spPr>
          <a:xfrm>
            <a:off x="4786313" y="3500438"/>
            <a:ext cx="2428875" cy="5715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Пчёлки собирают нектар</a:t>
            </a:r>
          </a:p>
        </p:txBody>
      </p:sp>
      <p:sp>
        <p:nvSpPr>
          <p:cNvPr id="9" name="Скругленная прямоугольная выноска 8"/>
          <p:cNvSpPr/>
          <p:nvPr/>
        </p:nvSpPr>
        <p:spPr>
          <a:xfrm>
            <a:off x="714375" y="3214688"/>
            <a:ext cx="2643188" cy="500062"/>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Атомы</a:t>
            </a:r>
          </a:p>
        </p:txBody>
      </p:sp>
      <p:sp>
        <p:nvSpPr>
          <p:cNvPr id="10" name="Скругленная прямоугольная выноска 9"/>
          <p:cNvSpPr/>
          <p:nvPr/>
        </p:nvSpPr>
        <p:spPr>
          <a:xfrm>
            <a:off x="4286250" y="142875"/>
            <a:ext cx="2714625" cy="5715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Перемени  предмет</a:t>
            </a:r>
          </a:p>
        </p:txBody>
      </p:sp>
      <p:sp>
        <p:nvSpPr>
          <p:cNvPr id="11" name="Скругленная прямоугольная выноска 10"/>
          <p:cNvSpPr/>
          <p:nvPr/>
        </p:nvSpPr>
        <p:spPr>
          <a:xfrm>
            <a:off x="642938" y="214313"/>
            <a:ext cx="2714625" cy="428625"/>
          </a:xfrm>
          <a:prstGeom prst="wedgeRoundRectCallout">
            <a:avLst>
              <a:gd name="adj1" fmla="val -20263"/>
              <a:gd name="adj2" fmla="val 902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dirty="0">
                <a:solidFill>
                  <a:srgbClr val="CC3300"/>
                </a:solidFill>
              </a:rPr>
              <a:t>Птицы в гнёздах</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Прямоугольник 2"/>
          <p:cNvSpPr>
            <a:spLocks noChangeArrowheads="1"/>
          </p:cNvSpPr>
          <p:nvPr/>
        </p:nvSpPr>
        <p:spPr bwMode="auto">
          <a:xfrm>
            <a:off x="500063" y="214313"/>
            <a:ext cx="6929437" cy="1323975"/>
          </a:xfrm>
          <a:prstGeom prst="rect">
            <a:avLst/>
          </a:prstGeom>
          <a:noFill/>
          <a:ln w="9525">
            <a:noFill/>
            <a:miter lim="800000"/>
            <a:headEnd/>
            <a:tailEnd/>
          </a:ln>
        </p:spPr>
        <p:txBody>
          <a:bodyPr>
            <a:spAutoFit/>
          </a:bodyPr>
          <a:lstStyle/>
          <a:p>
            <a:pPr>
              <a:buFont typeface="Wingdings" pitchFamily="2" charset="2"/>
              <a:buChar char="q"/>
            </a:pPr>
            <a:r>
              <a:rPr lang="ru-RU"/>
              <a:t>  </a:t>
            </a:r>
            <a:r>
              <a:rPr lang="ru-RU" sz="2000"/>
              <a:t>Заканчивается занятие упражнениями на дыхание и расслабление, выполняемыми в медленном темпе. На наш взгляд, техники релаксации учат детей  различать состояния напряжения и расслабления.  </a:t>
            </a:r>
          </a:p>
        </p:txBody>
      </p:sp>
      <p:pic>
        <p:nvPicPr>
          <p:cNvPr id="1027" name="Picture 3"/>
          <p:cNvPicPr>
            <a:picLocks noChangeAspect="1" noChangeArrowheads="1"/>
          </p:cNvPicPr>
          <p:nvPr/>
        </p:nvPicPr>
        <p:blipFill>
          <a:blip r:embed="rId2"/>
          <a:srcRect/>
          <a:stretch>
            <a:fillRect/>
          </a:stretch>
        </p:blipFill>
        <p:spPr bwMode="auto">
          <a:xfrm>
            <a:off x="1643042" y="1571612"/>
            <a:ext cx="426720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D:\Альбина\МОЯ РАБОТА\ФОТО РАБОТА\Степ-аэробика\IMG_4176.JPG"/>
          <p:cNvPicPr>
            <a:picLocks noChangeAspect="1" noChangeArrowheads="1"/>
          </p:cNvPicPr>
          <p:nvPr/>
        </p:nvPicPr>
        <p:blipFill>
          <a:blip r:embed="rId3" cstate="screen"/>
          <a:srcRect/>
          <a:stretch>
            <a:fillRect/>
          </a:stretch>
        </p:blipFill>
        <p:spPr bwMode="auto">
          <a:xfrm>
            <a:off x="4357686" y="4071942"/>
            <a:ext cx="3038964" cy="23796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9" name="Picture 5" descr="D:\Альбина\МОЯ РАБОТА\ФОТО РАБОТА\Степ-аэробика\IMG_4174.JPG"/>
          <p:cNvPicPr>
            <a:picLocks noChangeAspect="1" noChangeArrowheads="1"/>
          </p:cNvPicPr>
          <p:nvPr/>
        </p:nvPicPr>
        <p:blipFill>
          <a:blip r:embed="rId4"/>
          <a:srcRect/>
          <a:stretch>
            <a:fillRect/>
          </a:stretch>
        </p:blipFill>
        <p:spPr bwMode="auto">
          <a:xfrm>
            <a:off x="357158" y="4071942"/>
            <a:ext cx="3625540" cy="23387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88" y="0"/>
            <a:ext cx="7000875" cy="2185988"/>
          </a:xfrm>
          <a:prstGeom prst="rect">
            <a:avLst/>
          </a:prstGeom>
        </p:spPr>
        <p:txBody>
          <a:bodyPr>
            <a:spAutoFit/>
          </a:bodyPr>
          <a:lstStyle/>
          <a:p>
            <a:pPr>
              <a:defRPr/>
            </a:pPr>
            <a:r>
              <a:rPr lang="ru-RU" sz="3200" dirty="0">
                <a:solidFill>
                  <a:srgbClr val="3B3C18"/>
                </a:solidFill>
              </a:rPr>
              <a:t>      Игровые задания на степах:</a:t>
            </a:r>
            <a:br>
              <a:rPr lang="ru-RU" sz="3200" dirty="0">
                <a:solidFill>
                  <a:srgbClr val="3B3C18"/>
                </a:solidFill>
              </a:rPr>
            </a:br>
            <a:r>
              <a:rPr lang="ru-RU" sz="2000" dirty="0">
                <a:solidFill>
                  <a:schemeClr val="accent4"/>
                </a:solidFill>
              </a:rPr>
              <a:t>«Флюгер на крыше», «Птички на ветке», «Пингвины»,</a:t>
            </a:r>
            <a:br>
              <a:rPr lang="ru-RU" sz="2000" dirty="0">
                <a:solidFill>
                  <a:schemeClr val="accent4"/>
                </a:solidFill>
              </a:rPr>
            </a:br>
            <a:r>
              <a:rPr lang="ru-RU" sz="2000" dirty="0">
                <a:solidFill>
                  <a:schemeClr val="accent4"/>
                </a:solidFill>
              </a:rPr>
              <a:t>                               «Аист на крыше».</a:t>
            </a:r>
            <a:r>
              <a:rPr lang="ru-RU" sz="3200" dirty="0">
                <a:solidFill>
                  <a:srgbClr val="3B3C18"/>
                </a:solidFill>
              </a:rPr>
              <a:t/>
            </a:r>
            <a:br>
              <a:rPr lang="ru-RU" sz="3200" dirty="0">
                <a:solidFill>
                  <a:srgbClr val="3B3C18"/>
                </a:solidFill>
              </a:rPr>
            </a:br>
            <a:endParaRPr lang="ru-RU" sz="3200" dirty="0"/>
          </a:p>
          <a:p>
            <a:pPr>
              <a:defRPr/>
            </a:pPr>
            <a:endParaRPr lang="ru-RU" sz="3200" dirty="0">
              <a:solidFill>
                <a:srgbClr val="3B3C18"/>
              </a:solidFill>
            </a:endParaRPr>
          </a:p>
        </p:txBody>
      </p:sp>
      <p:pic>
        <p:nvPicPr>
          <p:cNvPr id="2050" name="Picture 2" descr="D:\Альбина\МОЯ РАБОТА\ФОТО РАБОТА\Степ-аэробика\IMG_5050.JPG"/>
          <p:cNvPicPr>
            <a:picLocks noChangeAspect="1" noChangeArrowheads="1"/>
          </p:cNvPicPr>
          <p:nvPr/>
        </p:nvPicPr>
        <p:blipFill>
          <a:blip r:embed="rId2" cstate="screen"/>
          <a:srcRect/>
          <a:stretch>
            <a:fillRect/>
          </a:stretch>
        </p:blipFill>
        <p:spPr bwMode="auto">
          <a:xfrm>
            <a:off x="4143372" y="4044734"/>
            <a:ext cx="3467644" cy="23941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D:\Альбина\МОЯ РАБОТА\ФОТО РАБОТА\Степ-аэробика\IMG_5049.JPG"/>
          <p:cNvPicPr>
            <a:picLocks noChangeAspect="1" noChangeArrowheads="1"/>
          </p:cNvPicPr>
          <p:nvPr/>
        </p:nvPicPr>
        <p:blipFill>
          <a:blip r:embed="rId3" cstate="screen"/>
          <a:srcRect/>
          <a:stretch>
            <a:fillRect/>
          </a:stretch>
        </p:blipFill>
        <p:spPr bwMode="auto">
          <a:xfrm>
            <a:off x="357158" y="1357298"/>
            <a:ext cx="3353258" cy="2325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D:\Альбина\МОЯ РАБОТА\ФОТО РАБОТА\Степ-аэробика\IMG_5048.JPG"/>
          <p:cNvPicPr>
            <a:picLocks noChangeAspect="1" noChangeArrowheads="1"/>
          </p:cNvPicPr>
          <p:nvPr/>
        </p:nvPicPr>
        <p:blipFill>
          <a:blip r:embed="rId4" cstate="screen"/>
          <a:srcRect/>
          <a:stretch>
            <a:fillRect/>
          </a:stretch>
        </p:blipFill>
        <p:spPr bwMode="auto">
          <a:xfrm>
            <a:off x="367988" y="4071942"/>
            <a:ext cx="3380974" cy="2373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3" name="Picture 5" descr="D:\Альбина\МОЯ РАБОТА\ФОТО РАБОТА\Степ-аэробика\IMG_5047.JPG"/>
          <p:cNvPicPr>
            <a:picLocks noChangeAspect="1" noChangeArrowheads="1"/>
          </p:cNvPicPr>
          <p:nvPr/>
        </p:nvPicPr>
        <p:blipFill>
          <a:blip r:embed="rId5" cstate="screen"/>
          <a:srcRect/>
          <a:stretch>
            <a:fillRect/>
          </a:stretch>
        </p:blipFill>
        <p:spPr bwMode="auto">
          <a:xfrm>
            <a:off x="4143372" y="1357298"/>
            <a:ext cx="3429023" cy="2357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219075" y="0"/>
            <a:ext cx="7477125" cy="1000125"/>
          </a:xfrm>
        </p:spPr>
        <p:txBody>
          <a:bodyPr/>
          <a:lstStyle/>
          <a:p>
            <a:pPr eaLnBrk="1" hangingPunct="1"/>
            <a:r>
              <a:rPr lang="ru-RU" smtClean="0"/>
              <a:t>         </a:t>
            </a:r>
            <a:r>
              <a:rPr lang="ru-RU" sz="3200" smtClean="0">
                <a:solidFill>
                  <a:srgbClr val="3B3C18"/>
                </a:solidFill>
              </a:rPr>
              <a:t>Ожидаемые результаты </a:t>
            </a:r>
            <a:endParaRPr lang="ru-RU" sz="3200" smtClean="0">
              <a:solidFill>
                <a:srgbClr val="3B3C18"/>
              </a:solidFill>
              <a:cs typeface="Arial" charset="0"/>
            </a:endParaRPr>
          </a:p>
        </p:txBody>
      </p:sp>
      <p:sp>
        <p:nvSpPr>
          <p:cNvPr id="17410" name="Rectangle 3"/>
          <p:cNvSpPr>
            <a:spLocks noGrp="1" noChangeArrowheads="1"/>
          </p:cNvSpPr>
          <p:nvPr>
            <p:ph type="body" idx="4294967295"/>
          </p:nvPr>
        </p:nvSpPr>
        <p:spPr>
          <a:xfrm>
            <a:off x="0" y="785813"/>
            <a:ext cx="7858125" cy="6072187"/>
          </a:xfrm>
        </p:spPr>
        <p:txBody>
          <a:bodyPr/>
          <a:lstStyle/>
          <a:p>
            <a:pPr eaLnBrk="1" hangingPunct="1"/>
            <a:r>
              <a:rPr lang="ru-RU" sz="2000" smtClean="0"/>
              <a:t>1 . Оптимизируется рост и развитие опорно-двигательного аппарата (формирование правильной осанки, профилактика плоскостопия) 2. Улучшится работа органов дыхания, кровообращения, сердечно-сосудистой системы организма. 3. Улучшатся физические способности, воспитанник проявляет развитие мышечной силы, гибкости, выносливости, координации движений, силы, чувства равновесия, ориентировки в пространстве. 4. Закрепится умение детей ритмично двигаться в соответствии с характером музыки. 5. Воспитанник правильно выполняет все виды основных движений на степ-платформах, знает основные базовые шаги, умеет выполнять комплексы упражнений в определённом порядке и в точном соответствии с музыкальным сопровождением. 6. Воспитанник проявляет дисциплинированность, выдержку, сосредоточенность в достижении положительных результатов, самостоятельность и творчество в двигательной деятельности.</a:t>
            </a:r>
            <a:endParaRPr lang="ru-RU" sz="2000" smtClean="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Прямоугольник 1"/>
          <p:cNvSpPr>
            <a:spLocks noChangeArrowheads="1"/>
          </p:cNvSpPr>
          <p:nvPr/>
        </p:nvSpPr>
        <p:spPr bwMode="auto">
          <a:xfrm>
            <a:off x="142875" y="142875"/>
            <a:ext cx="7500938" cy="3970338"/>
          </a:xfrm>
          <a:prstGeom prst="rect">
            <a:avLst/>
          </a:prstGeom>
          <a:noFill/>
          <a:ln w="9525">
            <a:noFill/>
            <a:miter lim="800000"/>
            <a:headEnd/>
            <a:tailEnd/>
          </a:ln>
        </p:spPr>
        <p:txBody>
          <a:bodyPr>
            <a:spAutoFit/>
          </a:bodyPr>
          <a:lstStyle/>
          <a:p>
            <a:r>
              <a:rPr lang="ru-RU" sz="3200">
                <a:solidFill>
                  <a:srgbClr val="3B3C18"/>
                </a:solidFill>
              </a:rPr>
              <a:t>Заключение:</a:t>
            </a:r>
          </a:p>
          <a:p>
            <a:r>
              <a:rPr lang="ru-RU" sz="2000"/>
              <a:t>Известно, что дошкольный возраст является решающим в формировании фундамента физического и психического здоровья. Ведь именно до 7 лет человек проходит огромный путь развития, не повторяемый на протяжении последующей жизни. Именно в этот период идёт интенсивное развитие органов и становление функциональных систем организма, закладываются основные черты личности, формируется характер, отношение к себе и окружающим. Важно на этом этапе сформировать у детей базу знаний и практических навыков здорового образа жизни, осознанную потребность в систематических занятиях физической культурой и спортом.</a:t>
            </a:r>
          </a:p>
        </p:txBody>
      </p:sp>
      <p:pic>
        <p:nvPicPr>
          <p:cNvPr id="3074" name="Picture 2"/>
          <p:cNvPicPr>
            <a:picLocks noChangeAspect="1" noChangeArrowheads="1"/>
          </p:cNvPicPr>
          <p:nvPr/>
        </p:nvPicPr>
        <p:blipFill>
          <a:blip r:embed="rId2" cstate="screen"/>
          <a:srcRect/>
          <a:stretch>
            <a:fillRect/>
          </a:stretch>
        </p:blipFill>
        <p:spPr bwMode="auto">
          <a:xfrm>
            <a:off x="2102349" y="4071942"/>
            <a:ext cx="3921881" cy="24971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4-конечная звезда 3"/>
          <p:cNvSpPr/>
          <p:nvPr/>
        </p:nvSpPr>
        <p:spPr>
          <a:xfrm>
            <a:off x="714375" y="5572125"/>
            <a:ext cx="914400" cy="914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3"/>
          <p:cNvSpPr>
            <a:spLocks noChangeArrowheads="1"/>
          </p:cNvSpPr>
          <p:nvPr/>
        </p:nvSpPr>
        <p:spPr bwMode="auto">
          <a:xfrm>
            <a:off x="785813" y="857250"/>
            <a:ext cx="6143625" cy="1077913"/>
          </a:xfrm>
          <a:prstGeom prst="rect">
            <a:avLst/>
          </a:prstGeom>
          <a:noFill/>
          <a:ln w="9525">
            <a:noFill/>
            <a:miter lim="800000"/>
            <a:headEnd/>
            <a:tailEnd/>
          </a:ln>
        </p:spPr>
        <p:txBody>
          <a:bodyPr>
            <a:spAutoFit/>
          </a:bodyPr>
          <a:lstStyle/>
          <a:p>
            <a:r>
              <a:rPr lang="ru-RU"/>
              <a:t>          </a:t>
            </a:r>
            <a:r>
              <a:rPr lang="ru-RU" sz="3200"/>
              <a:t>Спасибо за внимание! </a:t>
            </a:r>
            <a:br>
              <a:rPr lang="ru-RU" sz="3200"/>
            </a:br>
            <a:r>
              <a:rPr lang="ru-RU" sz="3200"/>
              <a:t>            Будьте здоровы!</a:t>
            </a:r>
          </a:p>
        </p:txBody>
      </p:sp>
      <p:pic>
        <p:nvPicPr>
          <p:cNvPr id="5" name="Picture 4" descr="depositphotos_5206498-stock-photo-toon-fitness-girl"/>
          <p:cNvPicPr>
            <a:picLocks noChangeAspect="1" noChangeArrowheads="1"/>
          </p:cNvPicPr>
          <p:nvPr/>
        </p:nvPicPr>
        <p:blipFill>
          <a:blip r:embed="rId2"/>
          <a:srcRect/>
          <a:stretch>
            <a:fillRect/>
          </a:stretch>
        </p:blipFill>
        <p:spPr bwMode="auto">
          <a:xfrm>
            <a:off x="1785918" y="2500306"/>
            <a:ext cx="4267200" cy="3200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4-конечная звезда 5"/>
          <p:cNvSpPr/>
          <p:nvPr/>
        </p:nvSpPr>
        <p:spPr>
          <a:xfrm>
            <a:off x="6072188" y="1500188"/>
            <a:ext cx="914400" cy="914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7" name="4-конечная звезда 6"/>
          <p:cNvSpPr/>
          <p:nvPr/>
        </p:nvSpPr>
        <p:spPr>
          <a:xfrm>
            <a:off x="500063" y="5500688"/>
            <a:ext cx="914400" cy="914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idx="4294967295"/>
          </p:nvPr>
        </p:nvSpPr>
        <p:spPr>
          <a:xfrm>
            <a:off x="219075" y="0"/>
            <a:ext cx="7477125" cy="642938"/>
          </a:xfrm>
        </p:spPr>
        <p:txBody>
          <a:bodyPr/>
          <a:lstStyle/>
          <a:p>
            <a:pPr eaLnBrk="1" hangingPunct="1"/>
            <a:r>
              <a:rPr lang="ru-RU" smtClean="0">
                <a:solidFill>
                  <a:schemeClr val="bg2"/>
                </a:solidFill>
                <a:cs typeface="Arial" charset="0"/>
              </a:rPr>
              <a:t>                </a:t>
            </a:r>
            <a:r>
              <a:rPr lang="ru-RU" sz="3200" smtClean="0">
                <a:solidFill>
                  <a:schemeClr val="bg2"/>
                </a:solidFill>
                <a:cs typeface="Arial" charset="0"/>
              </a:rPr>
              <a:t>Актуальность.</a:t>
            </a:r>
          </a:p>
        </p:txBody>
      </p:sp>
      <p:sp>
        <p:nvSpPr>
          <p:cNvPr id="4098" name="Rectangle 3"/>
          <p:cNvSpPr>
            <a:spLocks noGrp="1" noChangeArrowheads="1"/>
          </p:cNvSpPr>
          <p:nvPr>
            <p:ph type="body" idx="4294967295"/>
          </p:nvPr>
        </p:nvSpPr>
        <p:spPr>
          <a:xfrm>
            <a:off x="0" y="642938"/>
            <a:ext cx="7858125" cy="6000750"/>
          </a:xfrm>
        </p:spPr>
        <p:txBody>
          <a:bodyPr/>
          <a:lstStyle/>
          <a:p>
            <a:pPr eaLnBrk="1" hangingPunct="1">
              <a:lnSpc>
                <a:spcPct val="80000"/>
              </a:lnSpc>
            </a:pPr>
            <a:r>
              <a:rPr lang="ru-RU" sz="2000" smtClean="0">
                <a:cs typeface="Arial" charset="0"/>
              </a:rPr>
              <a:t>  </a:t>
            </a:r>
            <a:r>
              <a:rPr lang="ru-RU" sz="2000" smtClean="0"/>
              <a:t>Сохранение и укрепление здоровья дошкольников – одна из актуальных проблем нашего времени. Согласно ФГОС дошкольного образования  одним из ведущих направлений является безусловно физическое развитие детей, цель которого формирование начальных представлений о некоторых видах спорта, овладение подвижными играми с правилами; формирование элементарных норм и правил ЗОЖ приобретение опыта в двигательной деятельности. В связи с этим возникла настоятельная необходимость совершенствования двигательного режима ДОУ путём применения нетрадиционных средств физического воспитания, направленных на активизацию двигательной деятельности. Одним из этих средств являются занятия степ-аэробикой.  </a:t>
            </a:r>
            <a:r>
              <a:rPr lang="ru-RU" sz="1800" smtClean="0"/>
              <a:t/>
            </a:r>
            <a:br>
              <a:rPr lang="ru-RU" sz="1800" smtClean="0"/>
            </a:br>
            <a:endParaRPr lang="ru-RU" sz="1800" smtClean="0">
              <a:cs typeface="Arial" charset="0"/>
            </a:endParaRPr>
          </a:p>
        </p:txBody>
      </p:sp>
      <p:pic>
        <p:nvPicPr>
          <p:cNvPr id="1027" name="Picture 3" descr="C:\Users\Ник\Desktop\степ аэробика\IMG_4165.JPG"/>
          <p:cNvPicPr>
            <a:picLocks noChangeAspect="1" noChangeArrowheads="1"/>
          </p:cNvPicPr>
          <p:nvPr/>
        </p:nvPicPr>
        <p:blipFill>
          <a:blip r:embed="rId2" cstate="screen"/>
          <a:srcRect/>
          <a:stretch>
            <a:fillRect/>
          </a:stretch>
        </p:blipFill>
        <p:spPr bwMode="auto">
          <a:xfrm>
            <a:off x="285720" y="4143380"/>
            <a:ext cx="3553123" cy="242889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8" name="Picture 4" descr="C:\Users\Ник\Desktop\последние фото\IMG_5042.JPG"/>
          <p:cNvPicPr>
            <a:picLocks noChangeAspect="1" noChangeArrowheads="1"/>
          </p:cNvPicPr>
          <p:nvPr/>
        </p:nvPicPr>
        <p:blipFill>
          <a:blip r:embed="rId3" cstate="screen"/>
          <a:srcRect/>
          <a:stretch>
            <a:fillRect/>
          </a:stretch>
        </p:blipFill>
        <p:spPr bwMode="auto">
          <a:xfrm>
            <a:off x="4071934" y="4115195"/>
            <a:ext cx="3429024" cy="239094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Grp="1" noChangeArrowheads="1"/>
          </p:cNvSpPr>
          <p:nvPr>
            <p:ph type="title" idx="4294967295"/>
          </p:nvPr>
        </p:nvSpPr>
        <p:spPr/>
        <p:txBody>
          <a:bodyPr/>
          <a:lstStyle/>
          <a:p>
            <a:r>
              <a:rPr lang="ru-RU" sz="3600" smtClean="0">
                <a:solidFill>
                  <a:schemeClr val="bg2"/>
                </a:solidFill>
                <a:cs typeface="Arial" charset="0"/>
              </a:rPr>
              <a:t>                      </a:t>
            </a:r>
            <a:r>
              <a:rPr lang="ru-RU" sz="3200" smtClean="0">
                <a:solidFill>
                  <a:schemeClr val="bg2"/>
                </a:solidFill>
                <a:cs typeface="Arial" charset="0"/>
              </a:rPr>
              <a:t>Цель: </a:t>
            </a:r>
            <a:r>
              <a:rPr lang="ru-RU" smtClean="0"/>
              <a:t/>
            </a:r>
            <a:br>
              <a:rPr lang="ru-RU" smtClean="0"/>
            </a:br>
            <a:endParaRPr lang="ru-RU" smtClean="0"/>
          </a:p>
        </p:txBody>
      </p:sp>
      <p:sp>
        <p:nvSpPr>
          <p:cNvPr id="5122" name="Rectangle 5"/>
          <p:cNvSpPr>
            <a:spLocks noGrp="1" noChangeArrowheads="1"/>
          </p:cNvSpPr>
          <p:nvPr>
            <p:ph sz="half" idx="4294967295"/>
          </p:nvPr>
        </p:nvSpPr>
        <p:spPr>
          <a:xfrm>
            <a:off x="142875" y="857250"/>
            <a:ext cx="7500938" cy="1143000"/>
          </a:xfrm>
        </p:spPr>
        <p:txBody>
          <a:bodyPr/>
          <a:lstStyle/>
          <a:p>
            <a:r>
              <a:rPr lang="ru-RU" sz="2000" smtClean="0"/>
              <a:t>физическое развитие детей старшего дошкольного возраста средствами занятий физкультурно-оздоровительной направленности (степ-аэробики). </a:t>
            </a:r>
            <a:r>
              <a:rPr lang="ru-RU" sz="1800" smtClean="0"/>
              <a:t/>
            </a:r>
            <a:br>
              <a:rPr lang="ru-RU" sz="1800" smtClean="0"/>
            </a:br>
            <a:r>
              <a:rPr lang="ru-RU" sz="1800" smtClean="0"/>
              <a:t>                                   </a:t>
            </a:r>
            <a:r>
              <a:rPr lang="ru-RU" smtClean="0">
                <a:solidFill>
                  <a:schemeClr val="bg2"/>
                </a:solidFill>
                <a:cs typeface="Arial" charset="0"/>
              </a:rPr>
              <a:t>Задачи: </a:t>
            </a:r>
            <a:r>
              <a:rPr lang="ru-RU" sz="1800" smtClean="0"/>
              <a:t/>
            </a:r>
            <a:br>
              <a:rPr lang="ru-RU" sz="1800" smtClean="0"/>
            </a:br>
            <a:r>
              <a:rPr lang="ru-RU" sz="1800" smtClean="0"/>
              <a:t/>
            </a:r>
            <a:br>
              <a:rPr lang="ru-RU" sz="1800" smtClean="0"/>
            </a:br>
            <a:r>
              <a:rPr lang="ru-RU" sz="1800" smtClean="0"/>
              <a:t>              </a:t>
            </a:r>
            <a:br>
              <a:rPr lang="ru-RU" sz="1800" smtClean="0"/>
            </a:br>
            <a:endParaRPr lang="ru-RU" smtClean="0">
              <a:solidFill>
                <a:schemeClr val="bg2"/>
              </a:solidFill>
            </a:endParaRPr>
          </a:p>
        </p:txBody>
      </p:sp>
      <p:sp>
        <p:nvSpPr>
          <p:cNvPr id="5123" name="Rectangle 6"/>
          <p:cNvSpPr>
            <a:spLocks noGrp="1" noChangeArrowheads="1"/>
          </p:cNvSpPr>
          <p:nvPr>
            <p:ph sz="half" idx="4294967295"/>
          </p:nvPr>
        </p:nvSpPr>
        <p:spPr>
          <a:xfrm>
            <a:off x="214313" y="2643188"/>
            <a:ext cx="7435850" cy="4071937"/>
          </a:xfrm>
        </p:spPr>
        <p:txBody>
          <a:bodyPr/>
          <a:lstStyle/>
          <a:p>
            <a:r>
              <a:rPr lang="ru-RU" sz="2000" smtClean="0"/>
              <a:t>1. Оптимизировать рост и развитие опорно-двигательного аппарата (формирование правильной осанки, профилактика плоскостопия). 2. Содействовать развитию и функциональному совершенствованию органов дыхания, кровообращения, сердечно-сосудистой системы организма. 3. Улучшить физические способности: координацию движений, силу, выносливость, скорость, чувство равновесия, ориентировку в пространстве. 4. Закреплять умение детей ритмично двигаться в соответствии с характером музыки . 5. Воспитывать морально-волевые качества: внимание, сосредоточенность, настойчивость в достижении положительных результатов, выдержку.</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idx="4294967295"/>
          </p:nvPr>
        </p:nvSpPr>
        <p:spPr>
          <a:xfrm>
            <a:off x="219075" y="285750"/>
            <a:ext cx="7477125" cy="1785938"/>
          </a:xfrm>
        </p:spPr>
        <p:txBody>
          <a:bodyPr/>
          <a:lstStyle/>
          <a:p>
            <a:pPr eaLnBrk="1" hangingPunct="1"/>
            <a:r>
              <a:rPr lang="ru-RU" sz="2000" b="1" smtClean="0">
                <a:solidFill>
                  <a:schemeClr val="bg2"/>
                </a:solidFill>
              </a:rPr>
              <a:t>Что такое степ-аэробика? </a:t>
            </a:r>
            <a:r>
              <a:rPr lang="ru-RU" sz="2000" smtClean="0">
                <a:solidFill>
                  <a:schemeClr val="bg2"/>
                </a:solidFill>
              </a:rPr>
              <a:t>Степ-аэробика для детей - это целый комплекс упражнений различных по темпу и интенсивности, во время выполнения которых идёт работа всех мышц и суставов. Особенностью степ-аэробики является использование специальной степ-платформы, которая позволяет выполнять различные шаги (степ от англ. step- шаг).</a:t>
            </a:r>
            <a:endParaRPr lang="ru-RU" sz="2000" smtClean="0">
              <a:solidFill>
                <a:schemeClr val="bg2"/>
              </a:solidFill>
              <a:cs typeface="Arial" charset="0"/>
            </a:endParaRPr>
          </a:p>
        </p:txBody>
      </p:sp>
      <p:sp>
        <p:nvSpPr>
          <p:cNvPr id="6146" name="Rectangle 3"/>
          <p:cNvSpPr>
            <a:spLocks noGrp="1" noChangeArrowheads="1"/>
          </p:cNvSpPr>
          <p:nvPr>
            <p:ph type="body" idx="4294967295"/>
          </p:nvPr>
        </p:nvSpPr>
        <p:spPr>
          <a:xfrm>
            <a:off x="0" y="2214563"/>
            <a:ext cx="7786688" cy="1428750"/>
          </a:xfrm>
        </p:spPr>
        <p:txBody>
          <a:bodyPr/>
          <a:lstStyle/>
          <a:p>
            <a:pPr eaLnBrk="1" hangingPunct="1"/>
            <a:r>
              <a:rPr lang="ru-RU" sz="1800" smtClean="0"/>
              <a:t> Для работы по данной технологии не требуется приобретения дорогостоящего оборудования. Достаточно шаговой скамейки, высотой не менее 8 см и не более 10 см, шириной — 25 см, длиной — 40 см, обтянутой ковролином, которую можно изготовить своими руками.</a:t>
            </a:r>
            <a:endParaRPr lang="ru-RU" sz="1800" smtClean="0">
              <a:cs typeface="Arial" charset="0"/>
            </a:endParaRPr>
          </a:p>
        </p:txBody>
      </p:sp>
      <p:pic>
        <p:nvPicPr>
          <p:cNvPr id="2052" name="Picture 4" descr="D:\Альбина\МОЯ РАБОТА\ФОТО РАБОТА\Степ-аэробика\IMG_3387.JPG"/>
          <p:cNvPicPr>
            <a:picLocks noChangeAspect="1" noChangeArrowheads="1"/>
          </p:cNvPicPr>
          <p:nvPr/>
        </p:nvPicPr>
        <p:blipFill>
          <a:blip r:embed="rId2"/>
          <a:srcRect/>
          <a:stretch>
            <a:fillRect/>
          </a:stretch>
        </p:blipFill>
        <p:spPr bwMode="auto">
          <a:xfrm rot="472356">
            <a:off x="4091470" y="3655119"/>
            <a:ext cx="3481382" cy="26110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4" name="Picture 6" descr="D:\Альбина\МОЯ РАБОТА\ФОТО РАБОТА\Степ-аэробика\IMG_3390.JPG"/>
          <p:cNvPicPr>
            <a:picLocks noChangeAspect="1" noChangeArrowheads="1"/>
          </p:cNvPicPr>
          <p:nvPr/>
        </p:nvPicPr>
        <p:blipFill>
          <a:blip r:embed="rId3"/>
          <a:srcRect/>
          <a:stretch>
            <a:fillRect/>
          </a:stretch>
        </p:blipFill>
        <p:spPr bwMode="auto">
          <a:xfrm rot="20839737">
            <a:off x="364061" y="3900948"/>
            <a:ext cx="3339221" cy="2504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Заголовок 1"/>
          <p:cNvSpPr>
            <a:spLocks noGrp="1"/>
          </p:cNvSpPr>
          <p:nvPr>
            <p:ph type="ctrTitle" sz="quarter"/>
          </p:nvPr>
        </p:nvSpPr>
        <p:spPr>
          <a:xfrm>
            <a:off x="0" y="-357188"/>
            <a:ext cx="7858125" cy="5286376"/>
          </a:xfrm>
        </p:spPr>
        <p:txBody>
          <a:bodyPr/>
          <a:lstStyle/>
          <a:p>
            <a:pPr>
              <a:defRPr/>
            </a:pPr>
            <a:r>
              <a:rPr lang="ru-RU" sz="1800" dirty="0" smtClean="0"/>
              <a:t>  </a:t>
            </a:r>
            <a:r>
              <a:rPr lang="ru-RU" sz="2000" b="1" dirty="0" smtClean="0">
                <a:solidFill>
                  <a:schemeClr val="bg2"/>
                </a:solidFill>
              </a:rPr>
              <a:t>Основные правила техники выполнения степ-тренировки </a:t>
            </a:r>
            <a:r>
              <a:rPr lang="ru-RU" sz="2000" dirty="0" smtClean="0">
                <a:solidFill>
                  <a:schemeClr val="accent4"/>
                </a:solidFill>
              </a:rPr>
              <a:t>1. Выполнять шаги в центр степ - платформы; 2. Ставить на степ-платформу всю подошву ступни при подъёме, а, спускаясь, ставить ногу с носка на пятку, прежде чем сделать следующий шаг; 3. Опускаясь со степ - платформы, оставаться стоять достаточно близко к ней; 4. Не начинать обучение детей работе рук, пока они не овладеют в совершенстве, движениями ног; 5. Не подниматься и не опускаться со степ - платформы, стоя к ней спиной; 6. Делать шаг с лёгкостью, не ударять по степ - платформе ногами.</a:t>
            </a:r>
            <a:r>
              <a:rPr lang="ru-RU" dirty="0" smtClean="0"/>
              <a:t/>
            </a:r>
            <a:br>
              <a:rPr lang="ru-RU" dirty="0" smtClean="0"/>
            </a:br>
            <a:r>
              <a:rPr lang="ru-RU" dirty="0" smtClean="0"/>
              <a:t/>
            </a:r>
            <a:br>
              <a:rPr lang="ru-RU" dirty="0" smtClean="0"/>
            </a:br>
            <a:endParaRPr lang="ru-RU" dirty="0" smtClean="0"/>
          </a:p>
        </p:txBody>
      </p:sp>
      <p:sp>
        <p:nvSpPr>
          <p:cNvPr id="7170" name="Подзаголовок 2"/>
          <p:cNvSpPr>
            <a:spLocks noGrp="1"/>
          </p:cNvSpPr>
          <p:nvPr>
            <p:ph type="subTitle" sz="quarter" idx="1"/>
          </p:nvPr>
        </p:nvSpPr>
        <p:spPr>
          <a:xfrm>
            <a:off x="857250" y="3857625"/>
            <a:ext cx="2286000" cy="2214563"/>
          </a:xfrm>
        </p:spPr>
        <p:txBody>
          <a:bodyPr/>
          <a:lstStyle/>
          <a:p>
            <a:endParaRPr lang="ru-RU" smtClean="0"/>
          </a:p>
        </p:txBody>
      </p:sp>
      <p:pic>
        <p:nvPicPr>
          <p:cNvPr id="1026" name="Picture 2" descr="C:\Users\Детский сад № 1\Desktop\IMG_5065.JPG"/>
          <p:cNvPicPr>
            <a:picLocks noChangeAspect="1" noChangeArrowheads="1"/>
          </p:cNvPicPr>
          <p:nvPr/>
        </p:nvPicPr>
        <p:blipFill>
          <a:blip r:embed="rId2"/>
          <a:srcRect/>
          <a:stretch>
            <a:fillRect/>
          </a:stretch>
        </p:blipFill>
        <p:spPr bwMode="auto">
          <a:xfrm rot="21099695">
            <a:off x="214282" y="3500438"/>
            <a:ext cx="3681423" cy="27610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C:\Users\Детский сад № 1\Desktop\IMG_5069.JPG"/>
          <p:cNvPicPr>
            <a:picLocks noChangeAspect="1" noChangeArrowheads="1"/>
          </p:cNvPicPr>
          <p:nvPr/>
        </p:nvPicPr>
        <p:blipFill>
          <a:blip r:embed="rId3"/>
          <a:srcRect/>
          <a:stretch>
            <a:fillRect/>
          </a:stretch>
        </p:blipFill>
        <p:spPr bwMode="auto">
          <a:xfrm rot="589643">
            <a:off x="4000495" y="3500438"/>
            <a:ext cx="3648071" cy="27360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Заголовок 1"/>
          <p:cNvSpPr>
            <a:spLocks noGrp="1"/>
          </p:cNvSpPr>
          <p:nvPr>
            <p:ph type="ctrTitle" sz="quarter"/>
          </p:nvPr>
        </p:nvSpPr>
        <p:spPr>
          <a:xfrm>
            <a:off x="214313" y="142875"/>
            <a:ext cx="7437437" cy="3071813"/>
          </a:xfrm>
        </p:spPr>
        <p:txBody>
          <a:bodyPr/>
          <a:lstStyle/>
          <a:p>
            <a:pPr>
              <a:defRPr/>
            </a:pPr>
            <a:r>
              <a:rPr lang="ru-RU" sz="2000" b="1" dirty="0" smtClean="0">
                <a:solidFill>
                  <a:schemeClr val="bg2"/>
                </a:solidFill>
              </a:rPr>
              <a:t>Затем идет разучивание основных элементов: </a:t>
            </a:r>
            <a:br>
              <a:rPr lang="ru-RU" sz="2000" b="1" dirty="0" smtClean="0">
                <a:solidFill>
                  <a:schemeClr val="bg2"/>
                </a:solidFill>
              </a:rPr>
            </a:br>
            <a:r>
              <a:rPr lang="ru-RU" sz="2000" dirty="0" smtClean="0">
                <a:solidFill>
                  <a:schemeClr val="accent4"/>
                </a:solidFill>
              </a:rPr>
              <a:t>1. Базовый шаг 2. Шаг ноги врозь, ноги вместе. 3. Приставной шаг с касанием на платформе или на полу. 4. Шаги с подъёмом на платформу и сгибанием ноги вперёд (различные варианты) 5. Касание платформы носком свободной ноги. 6. Шаг через платформу 7. Выпады в сторону и назад 8. Приставные шаги вправо, влево, вперёд, назад, с поворотами. 9. Шаги на угол 10. В – степ 11. А – степ 12. подскоки (наскок на платформу на одну ногу)</a:t>
            </a:r>
          </a:p>
        </p:txBody>
      </p:sp>
      <p:sp>
        <p:nvSpPr>
          <p:cNvPr id="8194" name="Подзаголовок 2"/>
          <p:cNvSpPr>
            <a:spLocks noGrp="1"/>
          </p:cNvSpPr>
          <p:nvPr>
            <p:ph type="subTitle" sz="quarter" idx="1"/>
          </p:nvPr>
        </p:nvSpPr>
        <p:spPr>
          <a:xfrm>
            <a:off x="500063" y="3886200"/>
            <a:ext cx="2714625" cy="1752600"/>
          </a:xfrm>
        </p:spPr>
        <p:txBody>
          <a:bodyPr/>
          <a:lstStyle/>
          <a:p>
            <a:endParaRPr lang="ru-RU" smtClean="0"/>
          </a:p>
        </p:txBody>
      </p:sp>
      <p:pic>
        <p:nvPicPr>
          <p:cNvPr id="8195" name="Picture 2"/>
          <p:cNvPicPr>
            <a:picLocks noChangeAspect="1" noChangeArrowheads="1"/>
          </p:cNvPicPr>
          <p:nvPr/>
        </p:nvPicPr>
        <p:blipFill>
          <a:blip r:embed="rId2"/>
          <a:srcRect/>
          <a:stretch>
            <a:fillRect/>
          </a:stretch>
        </p:blipFill>
        <p:spPr bwMode="auto">
          <a:xfrm rot="-550653">
            <a:off x="162642" y="3717914"/>
            <a:ext cx="3672314" cy="2232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Детский сад № 1\Desktop\IMG_5067.JPG"/>
          <p:cNvPicPr>
            <a:picLocks noChangeAspect="1" noChangeArrowheads="1"/>
          </p:cNvPicPr>
          <p:nvPr/>
        </p:nvPicPr>
        <p:blipFill>
          <a:blip r:embed="rId3"/>
          <a:srcRect/>
          <a:stretch>
            <a:fillRect/>
          </a:stretch>
        </p:blipFill>
        <p:spPr bwMode="auto">
          <a:xfrm rot="447241">
            <a:off x="3949287" y="3477786"/>
            <a:ext cx="3552820" cy="26646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Заголовок 1"/>
          <p:cNvSpPr>
            <a:spLocks noGrp="1"/>
          </p:cNvSpPr>
          <p:nvPr>
            <p:ph type="ctrTitle" sz="quarter"/>
          </p:nvPr>
        </p:nvSpPr>
        <p:spPr>
          <a:xfrm>
            <a:off x="214313" y="214313"/>
            <a:ext cx="7429500" cy="3286125"/>
          </a:xfrm>
        </p:spPr>
        <p:txBody>
          <a:bodyPr/>
          <a:lstStyle/>
          <a:p>
            <a:pPr>
              <a:defRPr/>
            </a:pPr>
            <a:r>
              <a:rPr lang="ru-RU" sz="2000" dirty="0" smtClean="0">
                <a:solidFill>
                  <a:schemeClr val="accent4"/>
                </a:solidFill>
              </a:rPr>
              <a:t>13 . Прыжки 14. Верхняя часть мышц спины. Лёжа на животе, на степ-платформе, голени лежат на полу, руки согнуты, предплечья вверх. Отвести руки назад, вернуться в и. п. 15. «Лодочка» на животе. 16. Отжимание в упоре лёжа усложняться, если стопы фиксированы на платформе. 17. Упор сзади, используйте край платформы, является хорошим упражнением для трицепса. 18. Ряд упражнений для мышц живота целесообразно выполнять лёжа на спине, на платформе. 19. Шасси – боковой галоп в сторону, небольшими шажками.</a:t>
            </a:r>
          </a:p>
        </p:txBody>
      </p:sp>
      <p:sp>
        <p:nvSpPr>
          <p:cNvPr id="9218" name="Подзаголовок 2"/>
          <p:cNvSpPr>
            <a:spLocks noGrp="1"/>
          </p:cNvSpPr>
          <p:nvPr>
            <p:ph type="subTitle" sz="quarter" idx="1"/>
          </p:nvPr>
        </p:nvSpPr>
        <p:spPr>
          <a:xfrm>
            <a:off x="4286250" y="3886200"/>
            <a:ext cx="3081338" cy="1752600"/>
          </a:xfrm>
        </p:spPr>
        <p:txBody>
          <a:bodyPr/>
          <a:lstStyle/>
          <a:p>
            <a:endParaRPr lang="ru-RU" smtClean="0"/>
          </a:p>
        </p:txBody>
      </p:sp>
      <p:pic>
        <p:nvPicPr>
          <p:cNvPr id="4099" name="Picture 3" descr="C:\Users\Ник\Desktop\степ аэробика\IMG_4164.JPG"/>
          <p:cNvPicPr>
            <a:picLocks noChangeAspect="1" noChangeArrowheads="1"/>
          </p:cNvPicPr>
          <p:nvPr/>
        </p:nvPicPr>
        <p:blipFill>
          <a:blip r:embed="rId2" cstate="screen"/>
          <a:srcRect/>
          <a:stretch>
            <a:fillRect/>
          </a:stretch>
        </p:blipFill>
        <p:spPr bwMode="auto">
          <a:xfrm rot="21237930">
            <a:off x="214282" y="3714752"/>
            <a:ext cx="3448040" cy="25860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0" name="Picture 4" descr="C:\Users\Ник\Desktop\степ аэробика\IMG_4169.JPG"/>
          <p:cNvPicPr>
            <a:picLocks noChangeAspect="1" noChangeArrowheads="1"/>
          </p:cNvPicPr>
          <p:nvPr/>
        </p:nvPicPr>
        <p:blipFill>
          <a:blip r:embed="rId3" cstate="screen"/>
          <a:srcRect/>
          <a:stretch>
            <a:fillRect/>
          </a:stretch>
        </p:blipFill>
        <p:spPr bwMode="auto">
          <a:xfrm rot="306949">
            <a:off x="3997808" y="3659199"/>
            <a:ext cx="3531062" cy="2296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idx="4294967295"/>
          </p:nvPr>
        </p:nvSpPr>
        <p:spPr>
          <a:xfrm>
            <a:off x="2000250" y="0"/>
            <a:ext cx="5695950" cy="785813"/>
          </a:xfrm>
        </p:spPr>
        <p:txBody>
          <a:bodyPr/>
          <a:lstStyle/>
          <a:p>
            <a:pPr eaLnBrk="1" hangingPunct="1"/>
            <a:r>
              <a:rPr lang="ru-RU" sz="3200" smtClean="0">
                <a:solidFill>
                  <a:schemeClr val="bg2"/>
                </a:solidFill>
                <a:cs typeface="Arial" charset="0"/>
              </a:rPr>
              <a:t>Формы работы.</a:t>
            </a:r>
          </a:p>
        </p:txBody>
      </p:sp>
      <p:sp>
        <p:nvSpPr>
          <p:cNvPr id="10242" name="Rectangle 3"/>
          <p:cNvSpPr>
            <a:spLocks noGrp="1" noChangeArrowheads="1"/>
          </p:cNvSpPr>
          <p:nvPr>
            <p:ph type="body" idx="4294967295"/>
          </p:nvPr>
        </p:nvSpPr>
        <p:spPr>
          <a:xfrm>
            <a:off x="142875" y="642938"/>
            <a:ext cx="7643813" cy="2286000"/>
          </a:xfrm>
        </p:spPr>
        <p:txBody>
          <a:bodyPr/>
          <a:lstStyle/>
          <a:p>
            <a:pPr eaLnBrk="1" hangingPunct="1"/>
            <a:r>
              <a:rPr lang="ru-RU" sz="2000" smtClean="0"/>
              <a:t>Степ-аэробика может проводиться: в виде полных занятий оздоровительно-тренирующего характера с детьми старшего дошкольного возраста (продолжительность 25-35 минут); как часть занятия (продолжительность 10-15 минут); в форме утренней гимнастики, что усиливает ее оздоровительный и эмоциональный эффект; в виде показательных выступлений детей на праздниках. кастразвлечение. </a:t>
            </a:r>
            <a:endParaRPr lang="ru-RU" sz="2000" smtClean="0">
              <a:cs typeface="Arial" charset="0"/>
            </a:endParaRPr>
          </a:p>
        </p:txBody>
      </p:sp>
      <p:pic>
        <p:nvPicPr>
          <p:cNvPr id="5122" name="Picture 2" descr="C:\Users\Ник\Desktop\последние фото\БАРБАРИКИ.jpg"/>
          <p:cNvPicPr>
            <a:picLocks noChangeAspect="1" noChangeArrowheads="1"/>
          </p:cNvPicPr>
          <p:nvPr/>
        </p:nvPicPr>
        <p:blipFill>
          <a:blip r:embed="rId2" cstate="screen"/>
          <a:srcRect/>
          <a:stretch>
            <a:fillRect/>
          </a:stretch>
        </p:blipFill>
        <p:spPr bwMode="auto">
          <a:xfrm>
            <a:off x="142844" y="2928934"/>
            <a:ext cx="3591543" cy="23955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4" name="Picture 4" descr="C:\Users\Ник\Desktop\последние фото\моряки.jpg"/>
          <p:cNvPicPr>
            <a:picLocks noChangeAspect="1" noChangeArrowheads="1"/>
          </p:cNvPicPr>
          <p:nvPr/>
        </p:nvPicPr>
        <p:blipFill>
          <a:blip r:embed="rId3"/>
          <a:srcRect/>
          <a:stretch>
            <a:fillRect/>
          </a:stretch>
        </p:blipFill>
        <p:spPr bwMode="auto">
          <a:xfrm>
            <a:off x="3929058" y="3500438"/>
            <a:ext cx="3633798" cy="27253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idx="4294967295"/>
          </p:nvPr>
        </p:nvSpPr>
        <p:spPr>
          <a:xfrm>
            <a:off x="219075" y="142875"/>
            <a:ext cx="7477125" cy="1214438"/>
          </a:xfrm>
        </p:spPr>
        <p:txBody>
          <a:bodyPr/>
          <a:lstStyle/>
          <a:p>
            <a:pPr marL="179388" eaLnBrk="1" hangingPunct="1">
              <a:spcBef>
                <a:spcPts val="7200"/>
              </a:spcBef>
              <a:spcAft>
                <a:spcPts val="7200"/>
              </a:spcAft>
            </a:pPr>
            <a:r>
              <a:rPr lang="ru-RU" sz="3200" smtClean="0">
                <a:solidFill>
                  <a:schemeClr val="bg2"/>
                </a:solidFill>
              </a:rPr>
              <a:t>        </a:t>
            </a:r>
            <a:r>
              <a:rPr lang="ru-RU" sz="2800" smtClean="0">
                <a:solidFill>
                  <a:schemeClr val="bg2"/>
                </a:solidFill>
              </a:rPr>
              <a:t>Каждое занятие состоит из</a:t>
            </a:r>
            <a:br>
              <a:rPr lang="ru-RU" sz="2800" smtClean="0">
                <a:solidFill>
                  <a:schemeClr val="bg2"/>
                </a:solidFill>
              </a:rPr>
            </a:br>
            <a:r>
              <a:rPr lang="ru-RU" sz="2800" smtClean="0">
                <a:solidFill>
                  <a:schemeClr val="bg2"/>
                </a:solidFill>
              </a:rPr>
              <a:t>      подготовительной, основной и</a:t>
            </a:r>
            <a:br>
              <a:rPr lang="ru-RU" sz="2800" smtClean="0">
                <a:solidFill>
                  <a:schemeClr val="bg2"/>
                </a:solidFill>
              </a:rPr>
            </a:br>
            <a:r>
              <a:rPr lang="ru-RU" sz="2800" smtClean="0">
                <a:solidFill>
                  <a:schemeClr val="bg2"/>
                </a:solidFill>
              </a:rPr>
              <a:t>            заключительной части.      </a:t>
            </a:r>
            <a:endParaRPr lang="ru-RU" sz="2800" smtClean="0">
              <a:solidFill>
                <a:schemeClr val="bg2"/>
              </a:solidFill>
              <a:cs typeface="Arial" charset="0"/>
            </a:endParaRPr>
          </a:p>
        </p:txBody>
      </p:sp>
      <p:sp>
        <p:nvSpPr>
          <p:cNvPr id="11266" name="Rectangle 3"/>
          <p:cNvSpPr>
            <a:spLocks noGrp="1" noChangeArrowheads="1"/>
          </p:cNvSpPr>
          <p:nvPr>
            <p:ph type="body" idx="4294967295"/>
          </p:nvPr>
        </p:nvSpPr>
        <p:spPr>
          <a:xfrm>
            <a:off x="263525" y="1357313"/>
            <a:ext cx="7386638" cy="4738687"/>
          </a:xfrm>
        </p:spPr>
        <p:txBody>
          <a:bodyPr/>
          <a:lstStyle/>
          <a:p>
            <a:pPr eaLnBrk="1" hangingPunct="1">
              <a:defRPr/>
            </a:pPr>
            <a:r>
              <a:rPr lang="ru-RU" sz="2000" dirty="0" smtClean="0">
                <a:solidFill>
                  <a:schemeClr val="accent4"/>
                </a:solidFill>
              </a:rPr>
              <a:t>Подготовительная часть обеспечивает разогревание</a:t>
            </a:r>
            <a:br>
              <a:rPr lang="ru-RU" sz="2000" dirty="0" smtClean="0">
                <a:solidFill>
                  <a:schemeClr val="accent4"/>
                </a:solidFill>
              </a:rPr>
            </a:br>
            <a:r>
              <a:rPr lang="ru-RU" sz="2000" dirty="0" smtClean="0">
                <a:solidFill>
                  <a:schemeClr val="accent4"/>
                </a:solidFill>
              </a:rPr>
              <a:t> организма, подготовку его к главной физической нагрузке. </a:t>
            </a:r>
            <a:r>
              <a:rPr lang="ru-RU" sz="1800" dirty="0" smtClean="0"/>
              <a:t/>
            </a:r>
            <a:br>
              <a:rPr lang="ru-RU" sz="1800" dirty="0" smtClean="0"/>
            </a:br>
            <a:r>
              <a:rPr lang="ru-RU" sz="1800" dirty="0" smtClean="0"/>
              <a:t/>
            </a:r>
            <a:br>
              <a:rPr lang="ru-RU" sz="1800" dirty="0" smtClean="0"/>
            </a:br>
            <a:r>
              <a:rPr lang="ru-RU" dirty="0" smtClean="0"/>
              <a:t>  </a:t>
            </a:r>
            <a:endParaRPr lang="ru-RU" dirty="0" smtClean="0">
              <a:cs typeface="Arial" charset="0"/>
            </a:endParaRPr>
          </a:p>
        </p:txBody>
      </p:sp>
      <p:pic>
        <p:nvPicPr>
          <p:cNvPr id="11267" name="Picture 2" descr="C:\Users\Ник\Desktop\последние фото\IMG_4902.JPG"/>
          <p:cNvPicPr>
            <a:picLocks noChangeAspect="1" noChangeArrowheads="1"/>
          </p:cNvPicPr>
          <p:nvPr/>
        </p:nvPicPr>
        <p:blipFill>
          <a:blip r:embed="rId2" cstate="screen"/>
          <a:srcRect/>
          <a:stretch>
            <a:fillRect/>
          </a:stretch>
        </p:blipFill>
        <p:spPr bwMode="auto">
          <a:xfrm>
            <a:off x="2071670" y="2000240"/>
            <a:ext cx="3722371" cy="24317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68" name="Picture 3" descr="C:\Users\Ник\Desktop\последние фото\IMG_4904.JPG"/>
          <p:cNvPicPr>
            <a:picLocks noChangeAspect="1" noChangeArrowheads="1"/>
          </p:cNvPicPr>
          <p:nvPr/>
        </p:nvPicPr>
        <p:blipFill>
          <a:blip r:embed="rId3" cstate="screen"/>
          <a:srcRect/>
          <a:stretch>
            <a:fillRect/>
          </a:stretch>
        </p:blipFill>
        <p:spPr bwMode="auto">
          <a:xfrm rot="21173809">
            <a:off x="285720" y="4143380"/>
            <a:ext cx="3504152" cy="23574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Ник\Desktop\последние фото\IMG_5051.JPG"/>
          <p:cNvPicPr>
            <a:picLocks noChangeAspect="1" noChangeArrowheads="1"/>
          </p:cNvPicPr>
          <p:nvPr/>
        </p:nvPicPr>
        <p:blipFill>
          <a:blip r:embed="rId4" cstate="screen"/>
          <a:srcRect/>
          <a:stretch>
            <a:fillRect/>
          </a:stretch>
        </p:blipFill>
        <p:spPr bwMode="auto">
          <a:xfrm rot="21144924">
            <a:off x="4071934" y="4143380"/>
            <a:ext cx="3429024" cy="2357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Кимоно">
  <a:themeElements>
    <a:clrScheme name="Кимоно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fontScheme name="Кимоно">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имоно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Кимоно 2">
        <a:dk1>
          <a:srgbClr val="000000"/>
        </a:dk1>
        <a:lt1>
          <a:srgbClr val="FFFFFF"/>
        </a:lt1>
        <a:dk2>
          <a:srgbClr val="000000"/>
        </a:dk2>
        <a:lt2>
          <a:srgbClr val="F7D47D"/>
        </a:lt2>
        <a:accent1>
          <a:srgbClr val="C19341"/>
        </a:accent1>
        <a:accent2>
          <a:srgbClr val="60A265"/>
        </a:accent2>
        <a:accent3>
          <a:srgbClr val="AAAAAA"/>
        </a:accent3>
        <a:accent4>
          <a:srgbClr val="DADADA"/>
        </a:accent4>
        <a:accent5>
          <a:srgbClr val="DDC8B0"/>
        </a:accent5>
        <a:accent6>
          <a:srgbClr val="56925B"/>
        </a:accent6>
        <a:hlink>
          <a:srgbClr val="EB9F17"/>
        </a:hlink>
        <a:folHlink>
          <a:srgbClr val="CF7625"/>
        </a:folHlink>
      </a:clrScheme>
      <a:clrMap bg1="dk2" tx1="lt1" bg2="dk1" tx2="lt2" accent1="accent1" accent2="accent2" accent3="accent3" accent4="accent4" accent5="accent5" accent6="accent6" hlink="hlink" folHlink="folHlink"/>
    </a:extraClrScheme>
    <a:extraClrScheme>
      <a:clrScheme name="Кимоно 3">
        <a:dk1>
          <a:srgbClr val="00002E"/>
        </a:dk1>
        <a:lt1>
          <a:srgbClr val="FFFFFF"/>
        </a:lt1>
        <a:dk2>
          <a:srgbClr val="003399"/>
        </a:dk2>
        <a:lt2>
          <a:srgbClr val="F4BC40"/>
        </a:lt2>
        <a:accent1>
          <a:srgbClr val="9280CC"/>
        </a:accent1>
        <a:accent2>
          <a:srgbClr val="BD51A1"/>
        </a:accent2>
        <a:accent3>
          <a:srgbClr val="AAADCA"/>
        </a:accent3>
        <a:accent4>
          <a:srgbClr val="DADADA"/>
        </a:accent4>
        <a:accent5>
          <a:srgbClr val="C7C0E2"/>
        </a:accent5>
        <a:accent6>
          <a:srgbClr val="AB4991"/>
        </a:accent6>
        <a:hlink>
          <a:srgbClr val="CC66FF"/>
        </a:hlink>
        <a:folHlink>
          <a:srgbClr val="824F99"/>
        </a:folHlink>
      </a:clrScheme>
      <a:clrMap bg1="dk2" tx1="lt1" bg2="dk1" tx2="lt2" accent1="accent1" accent2="accent2" accent3="accent3" accent4="accent4" accent5="accent5" accent6="accent6" hlink="hlink" folHlink="folHlink"/>
    </a:extraClrScheme>
    <a:extraClrScheme>
      <a:clrScheme name="Кимоно 4">
        <a:dk1>
          <a:srgbClr val="2F1311"/>
        </a:dk1>
        <a:lt1>
          <a:srgbClr val="7A8E9C"/>
        </a:lt1>
        <a:dk2>
          <a:srgbClr val="FDF4DF"/>
        </a:dk2>
        <a:lt2>
          <a:srgbClr val="3E4A52"/>
        </a:lt2>
        <a:accent1>
          <a:srgbClr val="81ABA0"/>
        </a:accent1>
        <a:accent2>
          <a:srgbClr val="CD817B"/>
        </a:accent2>
        <a:accent3>
          <a:srgbClr val="BEC6CB"/>
        </a:accent3>
        <a:accent4>
          <a:srgbClr val="270E0D"/>
        </a:accent4>
        <a:accent5>
          <a:srgbClr val="C1D2CD"/>
        </a:accent5>
        <a:accent6>
          <a:srgbClr val="BA746F"/>
        </a:accent6>
        <a:hlink>
          <a:srgbClr val="BEBC76"/>
        </a:hlink>
        <a:folHlink>
          <a:srgbClr val="668E69"/>
        </a:folHlink>
      </a:clrScheme>
      <a:clrMap bg1="lt1" tx1="dk1" bg2="lt2" tx2="dk2" accent1="accent1" accent2="accent2" accent3="accent3" accent4="accent4" accent5="accent5" accent6="accent6" hlink="hlink" folHlink="folHlink"/>
    </a:extraClrScheme>
    <a:extraClrScheme>
      <a:clrScheme name="Кимоно 5">
        <a:dk1>
          <a:srgbClr val="2F1311"/>
        </a:dk1>
        <a:lt1>
          <a:srgbClr val="7A9C7C"/>
        </a:lt1>
        <a:dk2>
          <a:srgbClr val="FBEBC3"/>
        </a:dk2>
        <a:lt2>
          <a:srgbClr val="3C503D"/>
        </a:lt2>
        <a:accent1>
          <a:srgbClr val="D5B781"/>
        </a:accent1>
        <a:accent2>
          <a:srgbClr val="C16059"/>
        </a:accent2>
        <a:accent3>
          <a:srgbClr val="BECBBF"/>
        </a:accent3>
        <a:accent4>
          <a:srgbClr val="270E0D"/>
        </a:accent4>
        <a:accent5>
          <a:srgbClr val="E7D8C1"/>
        </a:accent5>
        <a:accent6>
          <a:srgbClr val="AF5650"/>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Кимоно 6">
        <a:dk1>
          <a:srgbClr val="000000"/>
        </a:dk1>
        <a:lt1>
          <a:srgbClr val="D9EFE0"/>
        </a:lt1>
        <a:dk2>
          <a:srgbClr val="30605A"/>
        </a:dk2>
        <a:lt2>
          <a:srgbClr val="15331E"/>
        </a:lt2>
        <a:accent1>
          <a:srgbClr val="A4C6BA"/>
        </a:accent1>
        <a:accent2>
          <a:srgbClr val="558F7D"/>
        </a:accent2>
        <a:accent3>
          <a:srgbClr val="E9F6ED"/>
        </a:accent3>
        <a:accent4>
          <a:srgbClr val="000000"/>
        </a:accent4>
        <a:accent5>
          <a:srgbClr val="CFDFD9"/>
        </a:accent5>
        <a:accent6>
          <a:srgbClr val="4C8171"/>
        </a:accent6>
        <a:hlink>
          <a:srgbClr val="C1C177"/>
        </a:hlink>
        <a:folHlink>
          <a:srgbClr val="A08F5E"/>
        </a:folHlink>
      </a:clrScheme>
      <a:clrMap bg1="lt1" tx1="dk1" bg2="lt2" tx2="dk2" accent1="accent1" accent2="accent2" accent3="accent3" accent4="accent4" accent5="accent5" accent6="accent6" hlink="hlink" folHlink="folHlink"/>
    </a:extraClrScheme>
    <a:extraClrScheme>
      <a:clrScheme name="Кимоно 7">
        <a:dk1>
          <a:srgbClr val="2F1311"/>
        </a:dk1>
        <a:lt1>
          <a:srgbClr val="CFC7B5"/>
        </a:lt1>
        <a:dk2>
          <a:srgbClr val="853F35"/>
        </a:dk2>
        <a:lt2>
          <a:srgbClr val="8E7F5E"/>
        </a:lt2>
        <a:accent1>
          <a:srgbClr val="EBD2A5"/>
        </a:accent1>
        <a:accent2>
          <a:srgbClr val="A5C9A8"/>
        </a:accent2>
        <a:accent3>
          <a:srgbClr val="E4E0D7"/>
        </a:accent3>
        <a:accent4>
          <a:srgbClr val="270E0D"/>
        </a:accent4>
        <a:accent5>
          <a:srgbClr val="F3E5CF"/>
        </a:accent5>
        <a:accent6>
          <a:srgbClr val="95B698"/>
        </a:accent6>
        <a:hlink>
          <a:srgbClr val="C68510"/>
        </a:hlink>
        <a:folHlink>
          <a:srgbClr val="E5A871"/>
        </a:folHlink>
      </a:clrScheme>
      <a:clrMap bg1="lt1" tx1="dk1" bg2="lt2" tx2="dk2" accent1="accent1" accent2="accent2" accent3="accent3" accent4="accent4" accent5="accent5" accent6="accent6" hlink="hlink" folHlink="folHlink"/>
    </a:extraClrScheme>
    <a:extraClrScheme>
      <a:clrScheme name="Кимоно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1190</TotalTime>
  <Words>866</Words>
  <Application>Microsoft Office PowerPoint</Application>
  <PresentationFormat>Экран (4:3)</PresentationFormat>
  <Paragraphs>34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Кимоно</vt:lpstr>
      <vt:lpstr>            Степ-аэробика в                детском саду</vt:lpstr>
      <vt:lpstr>                Актуальность.</vt:lpstr>
      <vt:lpstr>                      Цель:  </vt:lpstr>
      <vt:lpstr>Что такое степ-аэробика? Степ-аэробика для детей - это целый комплекс упражнений различных по темпу и интенсивности, во время выполнения которых идёт работа всех мышц и суставов. Особенностью степ-аэробики является использование специальной степ-платформы, которая позволяет выполнять различные шаги (степ от англ. step- шаг).</vt:lpstr>
      <vt:lpstr>  Основные правила техники выполнения степ-тренировки 1. Выполнять шаги в центр степ - платформы; 2. Ставить на степ-платформу всю подошву ступни при подъёме, а, спускаясь, ставить ногу с носка на пятку, прежде чем сделать следующий шаг; 3. Опускаясь со степ - платформы, оставаться стоять достаточно близко к ней; 4. Не начинать обучение детей работе рук, пока они не овладеют в совершенстве, движениями ног; 5. Не подниматься и не опускаться со степ - платформы, стоя к ней спиной; 6. Делать шаг с лёгкостью, не ударять по степ - платформе ногами.  </vt:lpstr>
      <vt:lpstr>Затем идет разучивание основных элементов:  1. Базовый шаг 2. Шаг ноги врозь, ноги вместе. 3. Приставной шаг с касанием на платформе или на полу. 4. Шаги с подъёмом на платформу и сгибанием ноги вперёд (различные варианты) 5. Касание платформы носком свободной ноги. 6. Шаг через платформу 7. Выпады в сторону и назад 8. Приставные шаги вправо, влево, вперёд, назад, с поворотами. 9. Шаги на угол 10. В – степ 11. А – степ 12. подскоки (наскок на платформу на одну ногу)</vt:lpstr>
      <vt:lpstr>13 . Прыжки 14. Верхняя часть мышц спины. Лёжа на животе, на степ-платформе, голени лежат на полу, руки согнуты, предплечья вверх. Отвести руки назад, вернуться в и. п. 15. «Лодочка» на животе. 16. Отжимание в упоре лёжа усложняться, если стопы фиксированы на платформе. 17. Упор сзади, используйте край платформы, является хорошим упражнением для трицепса. 18. Ряд упражнений для мышц живота целесообразно выполнять лёжа на спине, на платформе. 19. Шасси – боковой галоп в сторону, небольшими шажками.</vt:lpstr>
      <vt:lpstr>Формы работы.</vt:lpstr>
      <vt:lpstr>        Каждое занятие состоит из       подготовительной, основной и             заключительной части.      </vt:lpstr>
      <vt:lpstr>Слайд 10</vt:lpstr>
      <vt:lpstr>Слайд 11</vt:lpstr>
      <vt:lpstr>Слайд 12</vt:lpstr>
      <vt:lpstr>Слайд 13</vt:lpstr>
      <vt:lpstr>Слайд 14</vt:lpstr>
      <vt:lpstr>         Ожидаемые результаты </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Степ-аэробика</dc:title>
  <dc:creator>Ник</dc:creator>
  <cp:lastModifiedBy>Ник</cp:lastModifiedBy>
  <cp:revision>93</cp:revision>
  <dcterms:created xsi:type="dcterms:W3CDTF">2016-11-27T10:44:05Z</dcterms:created>
  <dcterms:modified xsi:type="dcterms:W3CDTF">2016-12-11T13:01:49Z</dcterms:modified>
</cp:coreProperties>
</file>