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59" r:id="rId9"/>
    <p:sldId id="260" r:id="rId10"/>
    <p:sldId id="261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A5A9-D6F7-40AB-A883-B4CDE02B63F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0DB9B2-C0CA-4F0A-BEEC-BC7E96A1EE8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A5A9-D6F7-40AB-A883-B4CDE02B63F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B9B2-C0CA-4F0A-BEEC-BC7E96A1EE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A5A9-D6F7-40AB-A883-B4CDE02B63F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B9B2-C0CA-4F0A-BEEC-BC7E96A1EE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A5A9-D6F7-40AB-A883-B4CDE02B63F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B9B2-C0CA-4F0A-BEEC-BC7E96A1EE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A5A9-D6F7-40AB-A883-B4CDE02B63F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B9B2-C0CA-4F0A-BEEC-BC7E96A1EE8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A5A9-D6F7-40AB-A883-B4CDE02B63F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B9B2-C0CA-4F0A-BEEC-BC7E96A1EE8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A5A9-D6F7-40AB-A883-B4CDE02B63F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B9B2-C0CA-4F0A-BEEC-BC7E96A1EE8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A5A9-D6F7-40AB-A883-B4CDE02B63F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B9B2-C0CA-4F0A-BEEC-BC7E96A1EE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A5A9-D6F7-40AB-A883-B4CDE02B63F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B9B2-C0CA-4F0A-BEEC-BC7E96A1EE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A5A9-D6F7-40AB-A883-B4CDE02B63F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B9B2-C0CA-4F0A-BEEC-BC7E96A1EE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A5A9-D6F7-40AB-A883-B4CDE02B63F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B9B2-C0CA-4F0A-BEEC-BC7E96A1EE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9ECA5A9-D6F7-40AB-A883-B4CDE02B63FE}" type="datetimeFigureOut">
              <a:rPr lang="ru-RU" smtClean="0"/>
              <a:t>27.08.2017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60DB9B2-C0CA-4F0A-BEEC-BC7E96A1EE8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891407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0070C0"/>
                </a:solidFill>
              </a:rPr>
              <a:t>Создание запросов в табличной базе данных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886200"/>
            <a:ext cx="7632848" cy="1752600"/>
          </a:xfrm>
        </p:spPr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</a:rPr>
              <a:t>Глава: Моделирование и формализация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Тема: Базы данных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9 класс </a:t>
            </a:r>
            <a:endParaRPr lang="ru-RU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916832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3600" b="1" dirty="0" smtClean="0">
                <a:solidFill>
                  <a:srgbClr val="002060"/>
                </a:solidFill>
              </a:rPr>
              <a:t>домашнее задание: </a:t>
            </a:r>
            <a:endParaRPr lang="ru-RU" sz="3600" b="1" dirty="0">
              <a:solidFill>
                <a:srgbClr val="002060"/>
              </a:solidFill>
            </a:endParaRPr>
          </a:p>
          <a:p>
            <a:r>
              <a:rPr lang="ru-RU" sz="3600" dirty="0">
                <a:solidFill>
                  <a:srgbClr val="002060"/>
                </a:solidFill>
              </a:rPr>
              <a:t>Учебник:  </a:t>
            </a:r>
            <a:r>
              <a:rPr lang="ru-RU" sz="3600" dirty="0" err="1">
                <a:solidFill>
                  <a:srgbClr val="002060"/>
                </a:solidFill>
              </a:rPr>
              <a:t>Босова</a:t>
            </a:r>
            <a:r>
              <a:rPr lang="ru-RU" sz="3600" dirty="0">
                <a:solidFill>
                  <a:srgbClr val="002060"/>
                </a:solidFill>
              </a:rPr>
              <a:t> Л.Л. 9 класс, п.2.6.4, задание 10, 11стр. </a:t>
            </a:r>
            <a:r>
              <a:rPr lang="ru-RU" sz="3600" dirty="0" smtClean="0">
                <a:solidFill>
                  <a:srgbClr val="002060"/>
                </a:solidFill>
              </a:rPr>
              <a:t>92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00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064" y="764704"/>
            <a:ext cx="8301399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</a:rPr>
              <a:t>Запросы </a:t>
            </a:r>
            <a:r>
              <a:rPr lang="ru-RU" sz="3600" dirty="0">
                <a:solidFill>
                  <a:srgbClr val="002060"/>
                </a:solidFill>
              </a:rPr>
              <a:t>используют для</a:t>
            </a:r>
            <a:r>
              <a:rPr lang="ru-RU" sz="3600" dirty="0" smtClean="0">
                <a:solidFill>
                  <a:srgbClr val="002060"/>
                </a:solidFill>
              </a:rPr>
              <a:t>…</a:t>
            </a:r>
          </a:p>
          <a:p>
            <a:pPr lvl="0" algn="r"/>
            <a:r>
              <a:rPr lang="ru-RU" sz="800" dirty="0" smtClean="0">
                <a:solidFill>
                  <a:srgbClr val="002060"/>
                </a:solidFill>
              </a:rPr>
              <a:t>поиска информации, удовлетворяющего определённым условиям</a:t>
            </a:r>
            <a:endParaRPr lang="ru-RU" sz="800" dirty="0">
              <a:solidFill>
                <a:srgbClr val="002060"/>
              </a:solidFill>
            </a:endParaRPr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3600" dirty="0">
                <a:solidFill>
                  <a:srgbClr val="002060"/>
                </a:solidFill>
              </a:rPr>
              <a:t>Мы научились создавать </a:t>
            </a:r>
            <a:r>
              <a:rPr lang="ru-RU" sz="3600" dirty="0" smtClean="0">
                <a:solidFill>
                  <a:srgbClr val="002060"/>
                </a:solidFill>
              </a:rPr>
              <a:t>запросы в СУБД </a:t>
            </a:r>
            <a:r>
              <a:rPr lang="en-US" sz="3600" dirty="0" smtClean="0">
                <a:solidFill>
                  <a:srgbClr val="002060"/>
                </a:solidFill>
              </a:rPr>
              <a:t>Access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>
                <a:solidFill>
                  <a:srgbClr val="002060"/>
                </a:solidFill>
              </a:rPr>
              <a:t>с помощью</a:t>
            </a:r>
            <a:r>
              <a:rPr lang="ru-RU" sz="3600" dirty="0" smtClean="0">
                <a:solidFill>
                  <a:srgbClr val="002060"/>
                </a:solidFill>
              </a:rPr>
              <a:t>…</a:t>
            </a:r>
          </a:p>
          <a:p>
            <a:pPr lvl="0" algn="r"/>
            <a:r>
              <a:rPr lang="ru-RU" sz="800" dirty="0" smtClean="0">
                <a:solidFill>
                  <a:srgbClr val="002060"/>
                </a:solidFill>
              </a:rPr>
              <a:t>Конструктора запросов</a:t>
            </a:r>
            <a:endParaRPr lang="ru-RU" sz="800" dirty="0">
              <a:solidFill>
                <a:srgbClr val="002060"/>
              </a:solidFill>
            </a:endParaRPr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3600" dirty="0">
                <a:solidFill>
                  <a:srgbClr val="002060"/>
                </a:solidFill>
              </a:rPr>
              <a:t>Условия  выбора в командах СУБД записываются с помощью</a:t>
            </a:r>
            <a:r>
              <a:rPr lang="ru-RU" sz="3600" dirty="0" smtClean="0">
                <a:solidFill>
                  <a:srgbClr val="002060"/>
                </a:solidFill>
              </a:rPr>
              <a:t>…</a:t>
            </a:r>
          </a:p>
          <a:p>
            <a:pPr lvl="0" algn="r"/>
            <a:r>
              <a:rPr lang="ru-RU" sz="800" dirty="0" smtClean="0">
                <a:solidFill>
                  <a:srgbClr val="002060"/>
                </a:solidFill>
              </a:rPr>
              <a:t>Логических выражений</a:t>
            </a:r>
            <a:endParaRPr lang="ru-RU" sz="800" dirty="0">
              <a:solidFill>
                <a:srgbClr val="002060"/>
              </a:solidFill>
            </a:endParaRPr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3600" dirty="0">
                <a:solidFill>
                  <a:srgbClr val="002060"/>
                </a:solidFill>
              </a:rPr>
              <a:t>Сложные условия в запросах строятся </a:t>
            </a:r>
            <a:r>
              <a:rPr lang="ru-RU" sz="3600" dirty="0" smtClean="0">
                <a:solidFill>
                  <a:srgbClr val="002060"/>
                </a:solidFill>
              </a:rPr>
              <a:t>из  </a:t>
            </a:r>
          </a:p>
          <a:p>
            <a:pPr lvl="0" algn="r"/>
            <a:r>
              <a:rPr lang="ru-RU" sz="800" dirty="0" smtClean="0">
                <a:solidFill>
                  <a:srgbClr val="002060"/>
                </a:solidFill>
              </a:rPr>
              <a:t>Простых логических выражений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3600" dirty="0" smtClean="0">
                <a:solidFill>
                  <a:srgbClr val="002060"/>
                </a:solidFill>
              </a:rPr>
              <a:t>с помощью  </a:t>
            </a:r>
          </a:p>
          <a:p>
            <a:pPr lvl="0" algn="r"/>
            <a:r>
              <a:rPr lang="ru-RU" sz="800" dirty="0" smtClean="0">
                <a:solidFill>
                  <a:srgbClr val="002060"/>
                </a:solidFill>
              </a:rPr>
              <a:t>логических операций и, или, не</a:t>
            </a:r>
          </a:p>
          <a:p>
            <a:pPr lvl="0"/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27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836712"/>
            <a:ext cx="784887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Д</a:t>
            </a:r>
            <a:r>
              <a:rPr lang="ru-RU" sz="2400" b="1" dirty="0" smtClean="0">
                <a:solidFill>
                  <a:srgbClr val="002060"/>
                </a:solidFill>
              </a:rPr>
              <a:t>ать </a:t>
            </a:r>
            <a:r>
              <a:rPr lang="ru-RU" sz="2400" b="1" dirty="0">
                <a:solidFill>
                  <a:srgbClr val="002060"/>
                </a:solidFill>
              </a:rPr>
              <a:t>определение базы </a:t>
            </a:r>
            <a:r>
              <a:rPr lang="ru-RU" sz="2400" b="1" dirty="0" smtClean="0">
                <a:solidFill>
                  <a:srgbClr val="002060"/>
                </a:solidFill>
              </a:rPr>
              <a:t>данных</a:t>
            </a:r>
          </a:p>
          <a:p>
            <a:pPr algn="r"/>
            <a:r>
              <a:rPr lang="ru-RU" sz="800" dirty="0"/>
              <a:t>База данных –– совокупность </a:t>
            </a:r>
            <a:r>
              <a:rPr lang="ru-RU" sz="800" dirty="0" smtClean="0"/>
              <a:t> </a:t>
            </a:r>
            <a:r>
              <a:rPr lang="ru-RU" sz="800" dirty="0"/>
              <a:t>данных, организованных по определённым правилам.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Какие способы организации </a:t>
            </a:r>
            <a:r>
              <a:rPr lang="ru-RU" sz="2400" b="1" dirty="0">
                <a:solidFill>
                  <a:srgbClr val="002060"/>
                </a:solidFill>
              </a:rPr>
              <a:t>данных </a:t>
            </a:r>
            <a:r>
              <a:rPr lang="ru-RU" sz="2400" b="1" dirty="0" smtClean="0">
                <a:solidFill>
                  <a:srgbClr val="002060"/>
                </a:solidFill>
              </a:rPr>
              <a:t>в базе данных вы знаете?</a:t>
            </a:r>
          </a:p>
          <a:p>
            <a:pPr lvl="0" algn="r"/>
            <a:r>
              <a:rPr lang="ru-RU" sz="800" dirty="0" smtClean="0"/>
              <a:t>Иерархическая, </a:t>
            </a:r>
            <a:r>
              <a:rPr lang="ru-RU" sz="800" dirty="0"/>
              <a:t>с</a:t>
            </a:r>
            <a:r>
              <a:rPr lang="ru-RU" sz="800" dirty="0" smtClean="0"/>
              <a:t>етевая, реляционная.</a:t>
            </a:r>
            <a:endParaRPr lang="ru-RU" sz="8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Дать определение </a:t>
            </a:r>
            <a:r>
              <a:rPr lang="ru-RU" sz="2400" b="1" dirty="0" smtClean="0">
                <a:solidFill>
                  <a:srgbClr val="002060"/>
                </a:solidFill>
              </a:rPr>
              <a:t>записи и поля </a:t>
            </a:r>
            <a:r>
              <a:rPr lang="ru-RU" sz="2400" b="1" dirty="0">
                <a:solidFill>
                  <a:srgbClr val="002060"/>
                </a:solidFill>
              </a:rPr>
              <a:t>таблицы</a:t>
            </a:r>
            <a:r>
              <a:rPr lang="ru-RU" sz="2400" dirty="0" smtClean="0"/>
              <a:t>.</a:t>
            </a:r>
          </a:p>
          <a:p>
            <a:pPr lvl="0" algn="r"/>
            <a:r>
              <a:rPr lang="ru-RU" sz="800" dirty="0" smtClean="0"/>
              <a:t>Запись – строка таблицы БД, поле – столбец таблицы БД</a:t>
            </a:r>
            <a:endParaRPr lang="ru-RU" sz="8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Какую роль выполняет ключевое поле</a:t>
            </a:r>
            <a:r>
              <a:rPr lang="ru-RU" sz="2400" b="1" dirty="0" smtClean="0">
                <a:solidFill>
                  <a:srgbClr val="002060"/>
                </a:solidFill>
              </a:rPr>
              <a:t>?</a:t>
            </a:r>
          </a:p>
          <a:p>
            <a:pPr lvl="0" algn="r"/>
            <a:r>
              <a:rPr lang="ru-RU" sz="800" dirty="0" smtClean="0"/>
              <a:t>Ключевое поле – однозначно определяет запись в таблице.</a:t>
            </a:r>
            <a:endParaRPr lang="ru-RU" sz="8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Назовите </a:t>
            </a:r>
            <a:r>
              <a:rPr lang="ru-RU" sz="2400" b="1" dirty="0" smtClean="0">
                <a:solidFill>
                  <a:srgbClr val="002060"/>
                </a:solidFill>
              </a:rPr>
              <a:t>основные типы </a:t>
            </a:r>
            <a:r>
              <a:rPr lang="ru-RU" sz="2400" b="1" dirty="0">
                <a:solidFill>
                  <a:srgbClr val="002060"/>
                </a:solidFill>
              </a:rPr>
              <a:t>данных, определяющие типы полей в базе </a:t>
            </a:r>
            <a:r>
              <a:rPr lang="ru-RU" sz="2400" b="1" dirty="0" smtClean="0">
                <a:solidFill>
                  <a:srgbClr val="002060"/>
                </a:solidFill>
              </a:rPr>
              <a:t>данных</a:t>
            </a:r>
            <a:r>
              <a:rPr lang="ru-RU" sz="2400" dirty="0" smtClean="0"/>
              <a:t>.</a:t>
            </a:r>
          </a:p>
          <a:p>
            <a:pPr lvl="0" algn="r"/>
            <a:r>
              <a:rPr lang="ru-RU" sz="800" dirty="0" smtClean="0"/>
              <a:t>Текстовые, числовые, логические, дата/время, …</a:t>
            </a:r>
            <a:endParaRPr lang="ru-RU" sz="8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Дать определение </a:t>
            </a:r>
            <a:r>
              <a:rPr lang="ru-RU" sz="2400" b="1" dirty="0" smtClean="0">
                <a:solidFill>
                  <a:srgbClr val="002060"/>
                </a:solidFill>
              </a:rPr>
              <a:t>СУБД</a:t>
            </a:r>
          </a:p>
          <a:p>
            <a:pPr lvl="0" algn="r"/>
            <a:r>
              <a:rPr lang="ru-RU" sz="800" dirty="0" smtClean="0"/>
              <a:t>СУБД – набор программ для создания БД, хранения и поиска в них информации.</a:t>
            </a:r>
            <a:endParaRPr lang="ru-RU" sz="8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Назовите основные объекты базы </a:t>
            </a:r>
            <a:r>
              <a:rPr lang="ru-RU" sz="2400" b="1" dirty="0" smtClean="0">
                <a:solidFill>
                  <a:srgbClr val="002060"/>
                </a:solidFill>
              </a:rPr>
              <a:t>данных</a:t>
            </a:r>
          </a:p>
          <a:p>
            <a:pPr lvl="0" algn="r"/>
            <a:r>
              <a:rPr lang="ru-RU" sz="800" dirty="0" smtClean="0"/>
              <a:t>таблицы, запросы, формы, отчёты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39487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443841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Запрос</a:t>
            </a:r>
            <a:r>
              <a:rPr lang="ru-RU" sz="2800" dirty="0" smtClean="0"/>
              <a:t> - </a:t>
            </a:r>
            <a:r>
              <a:rPr lang="ru-RU" sz="2800" dirty="0"/>
              <a:t>таблица, содержащая интересующие пользователя сведения, извлечённые из базы данных и удовлетворяющие определённым </a:t>
            </a:r>
            <a:r>
              <a:rPr lang="ru-RU" sz="2800" dirty="0" smtClean="0"/>
              <a:t>условиям выбора (запросы на выборку).</a:t>
            </a:r>
          </a:p>
          <a:p>
            <a:endParaRPr lang="ru-RU" sz="2800" dirty="0"/>
          </a:p>
          <a:p>
            <a:r>
              <a:rPr lang="ru-RU" sz="2800" b="1" i="1" dirty="0">
                <a:solidFill>
                  <a:srgbClr val="002060"/>
                </a:solidFill>
              </a:rPr>
              <a:t>Условия выбора </a:t>
            </a:r>
            <a:r>
              <a:rPr lang="ru-RU" sz="2800" dirty="0"/>
              <a:t>записываются в форме </a:t>
            </a:r>
            <a:r>
              <a:rPr lang="ru-RU" sz="2800" u="sng" dirty="0"/>
              <a:t>логических выражений</a:t>
            </a:r>
            <a:r>
              <a:rPr lang="ru-RU" sz="2800" dirty="0"/>
              <a:t>, в которых имена полей и их значения связаны операциями отношений. </a:t>
            </a:r>
          </a:p>
          <a:p>
            <a:r>
              <a:rPr lang="en-US" sz="2800" dirty="0"/>
              <a:t>=, &gt;, &gt;=, &lt;, &lt;=, </a:t>
            </a:r>
            <a:r>
              <a:rPr lang="en-US" sz="2800" dirty="0" smtClean="0"/>
              <a:t>&lt;&gt;,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9211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262227"/>
              </p:ext>
            </p:extLst>
          </p:nvPr>
        </p:nvGraphicFramePr>
        <p:xfrm>
          <a:off x="899592" y="1556792"/>
          <a:ext cx="7704856" cy="3600399"/>
        </p:xfrm>
        <a:graphic>
          <a:graphicData uri="http://schemas.openxmlformats.org/drawingml/2006/table">
            <a:tbl>
              <a:tblPr firstRow="1" firstCol="1" bandRow="1"/>
              <a:tblGrid>
                <a:gridCol w="3929477"/>
                <a:gridCol w="3775379"/>
              </a:tblGrid>
              <a:tr h="7136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Высказывание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Логическое выражение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3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Рост не превышает 160 см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Рост</a:t>
                      </a: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&lt;</a:t>
                      </a: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=160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47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Ученик увлекается футболом.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Увлечение</a:t>
                      </a: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=‘</a:t>
                      </a: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футбол</a:t>
                      </a: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’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47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Ученик не увлекается футболом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Увлечение</a:t>
                      </a: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&lt;&gt;’</a:t>
                      </a: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футбол</a:t>
                      </a: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’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47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Ученик поступил в школу в этом году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Дата</a:t>
                      </a: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</a:rPr>
                        <a:t>&gt;#31.12.1#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32246" y="332656"/>
            <a:ext cx="80261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Примеры простых логических выражений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88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879273"/>
              </p:ext>
            </p:extLst>
          </p:nvPr>
        </p:nvGraphicFramePr>
        <p:xfrm>
          <a:off x="827585" y="1556792"/>
          <a:ext cx="7645446" cy="4896543"/>
        </p:xfrm>
        <a:graphic>
          <a:graphicData uri="http://schemas.openxmlformats.org/drawingml/2006/table">
            <a:tbl>
              <a:tblPr firstRow="1" firstCol="1" bandRow="1"/>
              <a:tblGrid>
                <a:gridCol w="3816423"/>
                <a:gridCol w="3829023"/>
              </a:tblGrid>
              <a:tr h="10973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Высказывание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Логическое выражение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63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Рост ученика больше 160 см и ученик увлекается плаванием.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Рост</a:t>
                      </a: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&gt;160)</a:t>
                      </a: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 и </a:t>
                      </a: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увлечение =</a:t>
                      </a: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’</a:t>
                      </a: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плавание</a:t>
                      </a: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’)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63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Рост ученика больше 160 см или ученик увлекается плаванием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Рост</a:t>
                      </a: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&gt;160) </a:t>
                      </a: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или </a:t>
                      </a: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увлечение =</a:t>
                      </a: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’</a:t>
                      </a: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плавание</a:t>
                      </a:r>
                      <a:r>
                        <a:rPr lang="en-US" sz="2400">
                          <a:effectLst/>
                          <a:latin typeface="Times New Roman"/>
                          <a:ea typeface="Times New Roman"/>
                        </a:rPr>
                        <a:t>’)</a:t>
                      </a:r>
                      <a:endParaRPr lang="ru-RU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63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День рождения Ольги не 09.05.96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(Имя=’Ольга’) и не (дата #09.05.96#)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67223" y="116632"/>
            <a:ext cx="845661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Сложные логические запросы состоят из простых,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соединённых логическими операциями и, или, не.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47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96752"/>
            <a:ext cx="5472608" cy="351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16632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Ниже в табличной форме представлен фрагмент базы данных «Отправление поездов дальнего следования»: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4869160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002060"/>
                </a:solidFill>
              </a:rPr>
              <a:t>Сколько записей в данном фрагменте удовлетворяют условию: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>
                <a:solidFill>
                  <a:srgbClr val="002060"/>
                </a:solidFill>
              </a:rPr>
              <a:t>(Категория поезда = «скорый») или ( Вокзал = «Павелецкий» </a:t>
            </a:r>
            <a:r>
              <a:rPr lang="ru-RU" sz="2000" b="1" dirty="0" smtClean="0">
                <a:solidFill>
                  <a:srgbClr val="002060"/>
                </a:solidFill>
              </a:rPr>
              <a:t>)?</a:t>
            </a:r>
            <a:endParaRPr lang="ru-RU" sz="2000" b="1" dirty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000" b="1" dirty="0">
                <a:solidFill>
                  <a:srgbClr val="002060"/>
                </a:solidFill>
              </a:rPr>
              <a:t>(Категория поезда = «фирменный») и (Время в пути &lt;15:00 </a:t>
            </a:r>
            <a:r>
              <a:rPr lang="ru-RU" sz="2000" b="1" dirty="0" smtClean="0">
                <a:solidFill>
                  <a:srgbClr val="002060"/>
                </a:solidFill>
              </a:rPr>
              <a:t>)?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19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4470" y="260648"/>
            <a:ext cx="716796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Создание запросов с помощью конструктора в СУБД </a:t>
            </a:r>
            <a:r>
              <a:rPr lang="en-US" b="1" dirty="0" smtClean="0">
                <a:solidFill>
                  <a:srgbClr val="002060"/>
                </a:solidFill>
              </a:rPr>
              <a:t>Access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Открыть СУБД, в которой имеется созданный ранее объект таблица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Выбрать  в СУБД объект «Запросы»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Создание-конструктор запросов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Добавление </a:t>
            </a:r>
            <a:r>
              <a:rPr lang="ru-RU" dirty="0" smtClean="0"/>
              <a:t>таблицы: указать </a:t>
            </a:r>
            <a:r>
              <a:rPr lang="ru-RU" dirty="0"/>
              <a:t>таблицы (или ранее созданные запросы), которые будут использоваться в новом запросе, и нажать кнопку</a:t>
            </a:r>
            <a:r>
              <a:rPr lang="ru-RU" b="1" dirty="0"/>
              <a:t> </a:t>
            </a:r>
            <a:r>
              <a:rPr lang="ru-RU" b="1" i="1" dirty="0" smtClean="0"/>
              <a:t>Добавить, </a:t>
            </a:r>
            <a:r>
              <a:rPr lang="ru-RU" i="1" dirty="0" smtClean="0"/>
              <a:t>а затем</a:t>
            </a:r>
            <a:r>
              <a:rPr lang="ru-RU" dirty="0" smtClean="0"/>
              <a:t> </a:t>
            </a:r>
            <a:r>
              <a:rPr lang="ru-RU" dirty="0"/>
              <a:t>кнопку</a:t>
            </a:r>
            <a:r>
              <a:rPr lang="ru-RU" b="1" dirty="0"/>
              <a:t> </a:t>
            </a:r>
            <a:r>
              <a:rPr lang="ru-RU" b="1" i="1" dirty="0"/>
              <a:t>Закрыть.</a:t>
            </a: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Выбрать необходимые для запроса поля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Задать условия отбора записей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19" y="2924943"/>
            <a:ext cx="6961755" cy="3176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19" y="2901178"/>
            <a:ext cx="6786277" cy="379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2095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25313"/>
            <a:ext cx="6984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Создание запросов в СУБД </a:t>
            </a:r>
            <a:r>
              <a:rPr lang="en-US" b="1" dirty="0" smtClean="0">
                <a:solidFill>
                  <a:srgbClr val="002060"/>
                </a:solidFill>
              </a:rPr>
              <a:t> Access</a:t>
            </a:r>
            <a:endParaRPr lang="ru-RU" b="1" dirty="0">
              <a:solidFill>
                <a:srgbClr val="00206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Открыть учебную базу данных «</a:t>
            </a:r>
            <a:r>
              <a:rPr lang="ru-RU" b="1" dirty="0">
                <a:solidFill>
                  <a:srgbClr val="002060"/>
                </a:solidFill>
              </a:rPr>
              <a:t>Отправление поездов дальнего </a:t>
            </a:r>
            <a:r>
              <a:rPr lang="ru-RU" b="1" dirty="0" smtClean="0">
                <a:solidFill>
                  <a:srgbClr val="002060"/>
                </a:solidFill>
              </a:rPr>
              <a:t>следования»</a:t>
            </a: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Создать с помощью конструктора запросов запрос, который отбирает записи по условию:</a:t>
            </a:r>
          </a:p>
          <a:p>
            <a:r>
              <a:rPr lang="ru-RU" b="1" dirty="0">
                <a:solidFill>
                  <a:srgbClr val="002060"/>
                </a:solidFill>
              </a:rPr>
              <a:t>(Категория поезда = «скорый») или ( Вокзал = «Павелецкий</a:t>
            </a:r>
            <a:r>
              <a:rPr lang="ru-RU" b="1" dirty="0" smtClean="0">
                <a:solidFill>
                  <a:srgbClr val="002060"/>
                </a:solidFill>
              </a:rPr>
              <a:t>»)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79639"/>
            <a:ext cx="6032293" cy="3565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17031"/>
            <a:ext cx="4259814" cy="2608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031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18" y="1573463"/>
            <a:ext cx="7205809" cy="3905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476672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Создать с помощью конструктора </a:t>
            </a:r>
            <a:r>
              <a:rPr lang="ru-RU" dirty="0" smtClean="0"/>
              <a:t>запрос</a:t>
            </a:r>
            <a:r>
              <a:rPr lang="ru-RU" dirty="0"/>
              <a:t>, который отбирает записи по условию</a:t>
            </a:r>
            <a:r>
              <a:rPr lang="ru-RU" dirty="0" smtClean="0"/>
              <a:t>:</a:t>
            </a:r>
          </a:p>
          <a:p>
            <a:r>
              <a:rPr lang="ru-RU" b="1" dirty="0">
                <a:solidFill>
                  <a:srgbClr val="002060"/>
                </a:solidFill>
              </a:rPr>
              <a:t>(Категория поезда = «фирменный») и (Время в пути &lt;15:00 )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661248"/>
            <a:ext cx="328612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492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258</TotalTime>
  <Words>559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Создание запросов в табличной базе данных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Запросы в табличной базе данных</dc:title>
  <dc:creator>User</dc:creator>
  <cp:lastModifiedBy>User</cp:lastModifiedBy>
  <cp:revision>19</cp:revision>
  <dcterms:created xsi:type="dcterms:W3CDTF">2016-06-28T09:17:54Z</dcterms:created>
  <dcterms:modified xsi:type="dcterms:W3CDTF">2017-08-27T09:20:07Z</dcterms:modified>
</cp:coreProperties>
</file>