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BDB0-8A94-46E9-9A00-A70D8DE2A6C8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01722-90DD-4464-8931-41E51EA1CC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BDB0-8A94-46E9-9A00-A70D8DE2A6C8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01722-90DD-4464-8931-41E51EA1CC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BDB0-8A94-46E9-9A00-A70D8DE2A6C8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01722-90DD-4464-8931-41E51EA1CC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BDB0-8A94-46E9-9A00-A70D8DE2A6C8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01722-90DD-4464-8931-41E51EA1CC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BDB0-8A94-46E9-9A00-A70D8DE2A6C8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01722-90DD-4464-8931-41E51EA1CC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BDB0-8A94-46E9-9A00-A70D8DE2A6C8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01722-90DD-4464-8931-41E51EA1CC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BDB0-8A94-46E9-9A00-A70D8DE2A6C8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01722-90DD-4464-8931-41E51EA1CC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BDB0-8A94-46E9-9A00-A70D8DE2A6C8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01722-90DD-4464-8931-41E51EA1CC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BDB0-8A94-46E9-9A00-A70D8DE2A6C8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01722-90DD-4464-8931-41E51EA1CC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BDB0-8A94-46E9-9A00-A70D8DE2A6C8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01722-90DD-4464-8931-41E51EA1CC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CBDB0-8A94-46E9-9A00-A70D8DE2A6C8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01722-90DD-4464-8931-41E51EA1CC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CBDB0-8A94-46E9-9A00-A70D8DE2A6C8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01722-90DD-4464-8931-41E51EA1CC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rama-dety.com/books/product-1223.html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Пользователь\Рабочий стол\21.10.1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2857520" cy="4254530"/>
          </a:xfrm>
          <a:prstGeom prst="rect">
            <a:avLst/>
          </a:prstGeom>
          <a:noFill/>
        </p:spPr>
      </p:pic>
      <p:pic>
        <p:nvPicPr>
          <p:cNvPr id="4" name="Picture 2" descr="C:\Documents and Settings\Пользователь\Рабочий стол\nastala-shkolnaya-pora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2736" y="1214422"/>
            <a:ext cx="2921264" cy="4286280"/>
          </a:xfrm>
          <a:prstGeom prst="rect">
            <a:avLst/>
          </a:prstGeom>
          <a:noFill/>
        </p:spPr>
      </p:pic>
      <p:pic>
        <p:nvPicPr>
          <p:cNvPr id="5" name="Picture 2" descr="C:\Documents and Settings\Пользователь\Рабочий стол\14183_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1285860"/>
            <a:ext cx="3357586" cy="414340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000364" y="1357298"/>
            <a:ext cx="31432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Трудности и </a:t>
            </a:r>
          </a:p>
          <a:p>
            <a:r>
              <a:rPr lang="ru-RU" sz="3600" b="1" dirty="0" smtClean="0"/>
              <a:t>Опасности в </a:t>
            </a:r>
          </a:p>
          <a:p>
            <a:r>
              <a:rPr lang="ru-RU" sz="3600" b="1" dirty="0" smtClean="0"/>
              <a:t>жизни детей</a:t>
            </a:r>
          </a:p>
          <a:p>
            <a:r>
              <a:rPr lang="ru-RU" sz="3600" b="1" dirty="0" smtClean="0"/>
              <a:t>и подростков.</a:t>
            </a:r>
          </a:p>
          <a:p>
            <a:endParaRPr lang="ru-RU" sz="3600" b="1" dirty="0" smtClean="0"/>
          </a:p>
          <a:p>
            <a:r>
              <a:rPr lang="ru-RU" sz="2400" b="1" dirty="0" smtClean="0"/>
              <a:t>    Обществознание </a:t>
            </a:r>
          </a:p>
          <a:p>
            <a:r>
              <a:rPr lang="ru-RU" sz="2400" b="1" dirty="0" smtClean="0"/>
              <a:t> </a:t>
            </a:r>
            <a:r>
              <a:rPr lang="ru-RU" sz="2400" b="1" dirty="0" smtClean="0"/>
              <a:t>          8 – 9 класс</a:t>
            </a:r>
          </a:p>
          <a:p>
            <a:r>
              <a:rPr lang="ru-RU" sz="2400" b="1" dirty="0" smtClean="0"/>
              <a:t>       </a:t>
            </a:r>
            <a:r>
              <a:rPr lang="ru-RU" sz="2400" b="1" dirty="0" err="1" smtClean="0"/>
              <a:t>Курносов</a:t>
            </a:r>
            <a:r>
              <a:rPr lang="ru-RU" sz="2400" b="1" dirty="0" smtClean="0"/>
              <a:t> Ю. Б.             </a:t>
            </a:r>
            <a:endParaRPr lang="ru-RU" sz="2400" b="1" dirty="0"/>
          </a:p>
        </p:txBody>
      </p:sp>
      <p:pic>
        <p:nvPicPr>
          <p:cNvPr id="6" name="Picture 2" descr="C:\Documents and Settings\Пользователь\Рабочий стол\рам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1214422"/>
          </a:xfrm>
          <a:prstGeom prst="rect">
            <a:avLst/>
          </a:prstGeom>
          <a:noFill/>
        </p:spPr>
      </p:pic>
      <p:pic>
        <p:nvPicPr>
          <p:cNvPr id="1027" name="Picture 3" descr="C:\Documents and Settings\Пользователь\Рабочий стол\рам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500702"/>
            <a:ext cx="9144000" cy="13572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762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Современную молодежь можно разбить на ряд групп согласно их жизнен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­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ным притязаниям &lt;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…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&gt;.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762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Первый тип можно условно назвать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семейными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(13%). Это молодые люди, ко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­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торые в первую очередь говорят о том, что хотят и считают, что им по силам создать прочную семью и воспитать хороших детей. &lt;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…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&gt;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762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Труженики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(17%) - это та часть молодежи, которая заявляет о том, что им по силам получить хорошее образование, престижную и интересную работу, заниматься любимым делом. При этом, как и предыдущая, это та группа молодежи, которая нацелена на достижение успехов преимущественно в сферах своих основных жизненных устремлений.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762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Третья группа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 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предприимчивые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(20%) - это россияне в возрасте от 17 до 26 лет, которые говорят о том, что они в силах добиться создания собственного бизнеса, посещения разных стран мира, достижения богатства и материального достатка.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762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Четвертая группа -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гедонисты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(10%), молодые россияне, которые в первую очередь рассчитывают иметь много свободного времени и проводить его в свое удовольствие.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C:\Documents and Settings\Пользователь\Рабочий стол\starsheklasniki-300x1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4786322"/>
            <a:ext cx="3123786" cy="20716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Пользователь\Рабочий стол\21.10.1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75" y="204788"/>
            <a:ext cx="4286250" cy="6448425"/>
          </a:xfrm>
          <a:prstGeom prst="rect">
            <a:avLst/>
          </a:prstGeom>
          <a:noFill/>
        </p:spPr>
      </p:pic>
      <p:pic>
        <p:nvPicPr>
          <p:cNvPr id="2" name="Picture 2" descr="C:\Documents and Settings\Пользователь\Рабочий стол\mini_1456001268_article919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-1200150" y="4724400"/>
            <a:ext cx="3333750" cy="933450"/>
          </a:xfrm>
          <a:prstGeom prst="rect">
            <a:avLst/>
          </a:prstGeom>
          <a:noFill/>
        </p:spPr>
      </p:pic>
      <p:pic>
        <p:nvPicPr>
          <p:cNvPr id="1027" name="Picture 3" descr="C:\Documents and Settings\Пользователь\Рабочий стол\mini_1456001268_article919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-1200150" y="1200150"/>
            <a:ext cx="3333750" cy="933450"/>
          </a:xfrm>
          <a:prstGeom prst="rect">
            <a:avLst/>
          </a:prstGeom>
          <a:noFill/>
        </p:spPr>
      </p:pic>
      <p:pic>
        <p:nvPicPr>
          <p:cNvPr id="1028" name="Picture 4" descr="C:\Documents and Settings\Пользователь\Рабочий стол\mini_1456001268_article919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7010400" y="1200150"/>
            <a:ext cx="3333750" cy="933450"/>
          </a:xfrm>
          <a:prstGeom prst="rect">
            <a:avLst/>
          </a:prstGeom>
          <a:noFill/>
        </p:spPr>
      </p:pic>
      <p:pic>
        <p:nvPicPr>
          <p:cNvPr id="1029" name="Picture 5" descr="C:\Documents and Settings\Пользователь\Рабочий стол\mini_1456001268_article919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7010400" y="4724400"/>
            <a:ext cx="3333750" cy="9334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928662" y="357166"/>
            <a:ext cx="178595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Дружба</a:t>
            </a:r>
          </a:p>
          <a:p>
            <a:r>
              <a:rPr lang="ru-RU" sz="2400" b="1" dirty="0" smtClean="0"/>
              <a:t>Любовь</a:t>
            </a:r>
          </a:p>
          <a:p>
            <a:r>
              <a:rPr lang="ru-RU" sz="2400" b="1" dirty="0" smtClean="0"/>
              <a:t>Общение</a:t>
            </a:r>
          </a:p>
          <a:p>
            <a:r>
              <a:rPr lang="ru-RU" sz="2400" b="1" dirty="0" smtClean="0"/>
              <a:t>Товарищ</a:t>
            </a:r>
          </a:p>
          <a:p>
            <a:r>
              <a:rPr lang="ru-RU" sz="2400" b="1" dirty="0" smtClean="0"/>
              <a:t>Подруга</a:t>
            </a:r>
          </a:p>
          <a:p>
            <a:r>
              <a:rPr lang="ru-RU" sz="2400" b="1" dirty="0" smtClean="0"/>
              <a:t>Ссора</a:t>
            </a:r>
          </a:p>
          <a:p>
            <a:r>
              <a:rPr lang="ru-RU" sz="2400" b="1" dirty="0" smtClean="0"/>
              <a:t>Скандал</a:t>
            </a:r>
          </a:p>
          <a:p>
            <a:r>
              <a:rPr lang="ru-RU" sz="2400" b="1" dirty="0" smtClean="0"/>
              <a:t>Разговор</a:t>
            </a:r>
          </a:p>
          <a:p>
            <a:r>
              <a:rPr lang="ru-RU" sz="2400" b="1" dirty="0" smtClean="0"/>
              <a:t>Монолог</a:t>
            </a:r>
          </a:p>
          <a:p>
            <a:r>
              <a:rPr lang="ru-RU" sz="2400" b="1" dirty="0" smtClean="0"/>
              <a:t>Диалог</a:t>
            </a:r>
          </a:p>
          <a:p>
            <a:r>
              <a:rPr lang="ru-RU" sz="2400" b="1" dirty="0" smtClean="0"/>
              <a:t>Смех</a:t>
            </a:r>
          </a:p>
          <a:p>
            <a:r>
              <a:rPr lang="ru-RU" sz="2400" b="1" dirty="0" smtClean="0"/>
              <a:t>Веселье</a:t>
            </a:r>
          </a:p>
          <a:p>
            <a:r>
              <a:rPr lang="ru-RU" sz="2400" b="1" dirty="0" smtClean="0"/>
              <a:t>Насмешка</a:t>
            </a:r>
          </a:p>
          <a:p>
            <a:r>
              <a:rPr lang="ru-RU" sz="2400" b="1" dirty="0" smtClean="0"/>
              <a:t>Юмор</a:t>
            </a:r>
          </a:p>
          <a:p>
            <a:r>
              <a:rPr lang="ru-RU" sz="2400" b="1" dirty="0" smtClean="0"/>
              <a:t>Сатира</a:t>
            </a:r>
          </a:p>
          <a:p>
            <a:r>
              <a:rPr lang="ru-RU" sz="2400" b="1" dirty="0" smtClean="0"/>
              <a:t>Помощь</a:t>
            </a:r>
          </a:p>
          <a:p>
            <a:r>
              <a:rPr lang="ru-RU" sz="2400" b="1" dirty="0" smtClean="0"/>
              <a:t>талант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786578" y="357166"/>
            <a:ext cx="1571636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Дар</a:t>
            </a:r>
          </a:p>
          <a:p>
            <a:r>
              <a:rPr lang="ru-RU" sz="2400" b="1" dirty="0" smtClean="0"/>
              <a:t>Учеба</a:t>
            </a:r>
          </a:p>
          <a:p>
            <a:r>
              <a:rPr lang="ru-RU" sz="2400" b="1" dirty="0" smtClean="0"/>
              <a:t>Знание</a:t>
            </a:r>
          </a:p>
          <a:p>
            <a:r>
              <a:rPr lang="ru-RU" sz="2400" b="1" dirty="0" smtClean="0"/>
              <a:t>Навыки </a:t>
            </a:r>
          </a:p>
          <a:p>
            <a:r>
              <a:rPr lang="ru-RU" sz="2400" b="1" dirty="0" smtClean="0"/>
              <a:t>Умения</a:t>
            </a:r>
          </a:p>
          <a:p>
            <a:r>
              <a:rPr lang="ru-RU" sz="2400" b="1" dirty="0" smtClean="0"/>
              <a:t>Гений</a:t>
            </a:r>
          </a:p>
          <a:p>
            <a:r>
              <a:rPr lang="ru-RU" sz="2400" b="1" dirty="0" smtClean="0"/>
              <a:t>Работа</a:t>
            </a:r>
          </a:p>
          <a:p>
            <a:r>
              <a:rPr lang="ru-RU" sz="2400" b="1" dirty="0" smtClean="0"/>
              <a:t>Труд</a:t>
            </a:r>
          </a:p>
          <a:p>
            <a:r>
              <a:rPr lang="ru-RU" sz="2400" b="1" dirty="0" smtClean="0"/>
              <a:t>Отдых</a:t>
            </a:r>
          </a:p>
          <a:p>
            <a:r>
              <a:rPr lang="ru-RU" sz="2400" b="1" dirty="0" smtClean="0"/>
              <a:t>Доброта</a:t>
            </a:r>
          </a:p>
          <a:p>
            <a:r>
              <a:rPr lang="ru-RU" sz="2400" b="1" dirty="0" smtClean="0"/>
              <a:t>Злость</a:t>
            </a:r>
          </a:p>
          <a:p>
            <a:r>
              <a:rPr lang="ru-RU" sz="2400" b="1" dirty="0" smtClean="0"/>
              <a:t>Внимание</a:t>
            </a:r>
          </a:p>
          <a:p>
            <a:r>
              <a:rPr lang="ru-RU" sz="2400" b="1" dirty="0" smtClean="0"/>
              <a:t>Характер</a:t>
            </a:r>
          </a:p>
          <a:p>
            <a:r>
              <a:rPr lang="ru-RU" sz="2400" b="1" dirty="0" smtClean="0"/>
              <a:t>Темпера –</a:t>
            </a:r>
            <a:r>
              <a:rPr lang="ru-RU" sz="2400" b="1" dirty="0" err="1" smtClean="0"/>
              <a:t>мент</a:t>
            </a:r>
            <a:endParaRPr lang="ru-RU" sz="2400" b="1" dirty="0" smtClean="0"/>
          </a:p>
          <a:p>
            <a:r>
              <a:rPr lang="ru-RU" sz="2400" b="1" dirty="0" err="1" smtClean="0"/>
              <a:t>Биогра</a:t>
            </a:r>
            <a:r>
              <a:rPr lang="ru-RU" sz="2400" b="1" dirty="0" smtClean="0"/>
              <a:t> -</a:t>
            </a:r>
            <a:r>
              <a:rPr lang="ru-RU" sz="2400" b="1" dirty="0" err="1" smtClean="0"/>
              <a:t>фия</a:t>
            </a:r>
            <a:endParaRPr lang="ru-RU" sz="24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Пользователь\Рабочий стол\post-34740-2016-12-28-11-06-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3929066"/>
            <a:ext cx="4460449" cy="2928934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762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Кроме того, молодые люди (60%) считают, что выделяться среди других и быть яркой индивидуальностью лучше, чем жить, как все.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 этом за последние 10 лет ориентированность молодых россиян на современные ценности индивидуализма, достижений, самостоятельности и конкурентоспособности усилилась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762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Единственное, в чем молодые в большей или меньшей мере сходны со старшими -отношение к свободе. И те, и другие считают, что свобода - это то, без чего жизнь теряет смысл (66 и 55%). &lt;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…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&gt; Основные страхи молодежи связаны с материальным благополучием: она боится остаться без средств к существованию (54%), не устроиться на работу (23%) или потерять ее (19%). Молодые люди также испытывают опасение за свою жизнь и жизнь близких (39%).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762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7"/>
            <a:ext cx="864399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Психологи не дают гарантий, что подросток преодолеет опасный возраст без проблем. Но все же они считают, что мы можем попытаться защитить подростков от страшных игр во взрослую жизнь. К счастью, способов защиты не так много. Основные из них, по мнению психологов, следующие:</a:t>
            </a:r>
            <a:br>
              <a:rPr lang="ru-RU" sz="2000" b="1" dirty="0" smtClean="0"/>
            </a:br>
            <a:r>
              <a:rPr lang="ru-RU" sz="2000" b="1" dirty="0" smtClean="0"/>
              <a:t>• Слушать и слышать подростка в любой ситуации общения с ним.</a:t>
            </a:r>
            <a:br>
              <a:rPr lang="ru-RU" sz="2000" b="1" dirty="0" smtClean="0"/>
            </a:br>
            <a:r>
              <a:rPr lang="ru-RU" sz="2000" b="1" dirty="0" smtClean="0"/>
              <a:t>• Быть открытым к общению с подростком на любые темы, стремиться беседовать с ним при каждой возможности.</a:t>
            </a:r>
            <a:br>
              <a:rPr lang="ru-RU" sz="2000" b="1" dirty="0" smtClean="0"/>
            </a:br>
            <a:r>
              <a:rPr lang="ru-RU" sz="2000" b="1" dirty="0" smtClean="0"/>
              <a:t>• </a:t>
            </a:r>
            <a:r>
              <a:rPr lang="ru-RU" sz="2000" b="1" u="sng" dirty="0" smtClean="0">
                <a:hlinkClick r:id="rId2"/>
              </a:rPr>
              <a:t>Любить подростка </a:t>
            </a:r>
            <a:r>
              <a:rPr lang="ru-RU" sz="2000" b="1" dirty="0" smtClean="0"/>
              <a:t>безусловно; выражать ему любовь тем способом, который будет ему понятен больше всего.</a:t>
            </a:r>
            <a:br>
              <a:rPr lang="ru-RU" sz="2000" b="1" dirty="0" smtClean="0"/>
            </a:br>
            <a:r>
              <a:rPr lang="ru-RU" sz="2000" b="1" dirty="0" smtClean="0"/>
              <a:t>• Наладить семейную жизнь, устранить конфликты, избавиться от двойных стандартов.</a:t>
            </a:r>
            <a:br>
              <a:rPr lang="ru-RU" sz="2000" b="1" dirty="0" smtClean="0"/>
            </a:br>
            <a:r>
              <a:rPr lang="ru-RU" sz="2000" b="1" dirty="0" smtClean="0"/>
              <a:t>• Поддерживать доверительные отношения с подростком; убеждать его в том, что он может обратиться к вам за помощью в любой ситуации, что бы ни случилось, не боясь вашего осуждения и наказания.</a:t>
            </a:r>
            <a:br>
              <a:rPr lang="ru-RU" sz="2000" b="1" dirty="0" smtClean="0"/>
            </a:br>
            <a:r>
              <a:rPr lang="ru-RU" sz="2000" b="1" dirty="0" smtClean="0"/>
              <a:t>• Верить в его способность справиться с проблемами – и выражать эту веру на словах. </a:t>
            </a:r>
            <a:br>
              <a:rPr lang="ru-RU" sz="2000" b="1" dirty="0" smtClean="0"/>
            </a:br>
            <a:r>
              <a:rPr lang="ru-RU" sz="2000" b="1" dirty="0" smtClean="0"/>
              <a:t>А если не хватает знаний, можно обратиться к мудрости и профессионализму специалистов, книги которых, по откликам родителей, помогли лучше понять  подростков и наладить общение с ними.</a:t>
            </a:r>
            <a:endParaRPr lang="ru-RU" sz="2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0"/>
            <a:ext cx="62151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Положительное и отрицательное в жизни подростков сегодня в России :</a:t>
            </a:r>
            <a:endParaRPr lang="ru-RU" sz="2800" b="1" dirty="0"/>
          </a:p>
        </p:txBody>
      </p:sp>
      <p:pic>
        <p:nvPicPr>
          <p:cNvPr id="1026" name="Picture 2" descr="C:\Documents and Settings\Пользователь\Рабочий стол\86fe1d1db2ce6cf81e5de5526d7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5094092" y="2808092"/>
            <a:ext cx="6858000" cy="1241816"/>
          </a:xfrm>
          <a:prstGeom prst="rect">
            <a:avLst/>
          </a:prstGeom>
          <a:noFill/>
        </p:spPr>
      </p:pic>
      <p:pic>
        <p:nvPicPr>
          <p:cNvPr id="1027" name="Picture 3" descr="C:\Documents and Settings\Пользователь\Рабочий стол\86fe1d1db2ce6cf81e5de5526d7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808089" y="2808087"/>
            <a:ext cx="6858000" cy="1241825"/>
          </a:xfrm>
          <a:prstGeom prst="rect">
            <a:avLst/>
          </a:prstGeom>
          <a:noFill/>
        </p:spPr>
      </p:pic>
      <p:pic>
        <p:nvPicPr>
          <p:cNvPr id="3" name="Picture 2" descr="C:\Documents and Settings\Пользователь\Рабочий стол\лента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1800223" y="3629009"/>
            <a:ext cx="5553075" cy="58102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85852" y="1071546"/>
            <a:ext cx="292895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1.Демократические</a:t>
            </a:r>
          </a:p>
          <a:p>
            <a:r>
              <a:rPr lang="ru-RU" sz="2400" b="1" dirty="0" smtClean="0"/>
              <a:t>    свободы</a:t>
            </a:r>
          </a:p>
          <a:p>
            <a:r>
              <a:rPr lang="ru-RU" sz="2400" b="1" dirty="0" smtClean="0"/>
              <a:t>2.Не пресекаются</a:t>
            </a:r>
          </a:p>
          <a:p>
            <a:r>
              <a:rPr lang="ru-RU" sz="2400" b="1" dirty="0" smtClean="0"/>
              <a:t>    инициатива , </a:t>
            </a:r>
            <a:r>
              <a:rPr lang="ru-RU" sz="2400" b="1" dirty="0" err="1" smtClean="0"/>
              <a:t>сме</a:t>
            </a:r>
            <a:r>
              <a:rPr lang="ru-RU" sz="2400" b="1" dirty="0" smtClean="0"/>
              <a:t>-</a:t>
            </a:r>
          </a:p>
          <a:p>
            <a:r>
              <a:rPr lang="ru-RU" sz="2400" b="1" dirty="0" smtClean="0"/>
              <a:t>    </a:t>
            </a:r>
            <a:r>
              <a:rPr lang="ru-RU" sz="2400" b="1" dirty="0" err="1" smtClean="0"/>
              <a:t>лость</a:t>
            </a:r>
            <a:r>
              <a:rPr lang="ru-RU" sz="2400" b="1" dirty="0" smtClean="0"/>
              <a:t> в поиске се-</a:t>
            </a:r>
          </a:p>
          <a:p>
            <a:r>
              <a:rPr lang="ru-RU" sz="2400" b="1" dirty="0" smtClean="0"/>
              <a:t>    </a:t>
            </a:r>
            <a:r>
              <a:rPr lang="ru-RU" sz="2400" b="1" dirty="0" err="1" smtClean="0"/>
              <a:t>бя</a:t>
            </a:r>
            <a:endParaRPr lang="ru-RU" sz="2400" b="1" dirty="0" smtClean="0"/>
          </a:p>
          <a:p>
            <a:r>
              <a:rPr lang="ru-RU" sz="2400" b="1" dirty="0" smtClean="0"/>
              <a:t>3.Выбор рода </a:t>
            </a:r>
            <a:r>
              <a:rPr lang="ru-RU" sz="2400" b="1" dirty="0" err="1" smtClean="0"/>
              <a:t>заня</a:t>
            </a:r>
            <a:r>
              <a:rPr lang="ru-RU" sz="2400" b="1" dirty="0" smtClean="0"/>
              <a:t>-</a:t>
            </a:r>
          </a:p>
          <a:p>
            <a:r>
              <a:rPr lang="ru-RU" sz="2400" b="1" dirty="0" smtClean="0"/>
              <a:t>    </a:t>
            </a:r>
            <a:r>
              <a:rPr lang="ru-RU" sz="2400" b="1" dirty="0" err="1" smtClean="0"/>
              <a:t>тий</a:t>
            </a:r>
            <a:r>
              <a:rPr lang="ru-RU" sz="2400" b="1" dirty="0" smtClean="0"/>
              <a:t> , работы</a:t>
            </a:r>
          </a:p>
          <a:p>
            <a:r>
              <a:rPr lang="ru-RU" sz="2400" b="1" dirty="0" smtClean="0"/>
              <a:t>4.Декларируются</a:t>
            </a:r>
          </a:p>
          <a:p>
            <a:r>
              <a:rPr lang="ru-RU" sz="2400" b="1" dirty="0" smtClean="0"/>
              <a:t>    традиционные</a:t>
            </a:r>
          </a:p>
          <a:p>
            <a:r>
              <a:rPr lang="ru-RU" sz="2400" b="1" dirty="0" smtClean="0"/>
              <a:t>     семейные цен-</a:t>
            </a:r>
          </a:p>
          <a:p>
            <a:r>
              <a:rPr lang="ru-RU" sz="2400" b="1" dirty="0" smtClean="0"/>
              <a:t>     </a:t>
            </a:r>
            <a:r>
              <a:rPr lang="ru-RU" sz="2400" b="1" dirty="0" err="1" smtClean="0"/>
              <a:t>ности</a:t>
            </a:r>
            <a:endParaRPr lang="ru-RU" sz="2400" b="1" dirty="0" smtClean="0"/>
          </a:p>
          <a:p>
            <a:r>
              <a:rPr lang="ru-RU" sz="2400" b="1" dirty="0" smtClean="0"/>
              <a:t>5.Свобода совести</a:t>
            </a:r>
          </a:p>
          <a:p>
            <a:r>
              <a:rPr lang="ru-RU" sz="2400" b="1" dirty="0" smtClean="0"/>
              <a:t>6. Свобода </a:t>
            </a:r>
            <a:r>
              <a:rPr lang="ru-RU" sz="2400" b="1" dirty="0" err="1" smtClean="0"/>
              <a:t>творчес</a:t>
            </a:r>
            <a:r>
              <a:rPr lang="ru-RU" sz="2400" b="1" dirty="0" smtClean="0"/>
              <a:t>-</a:t>
            </a:r>
          </a:p>
          <a:p>
            <a:r>
              <a:rPr lang="ru-RU" sz="2400" b="1" dirty="0" smtClean="0"/>
              <a:t>    </a:t>
            </a:r>
            <a:r>
              <a:rPr lang="ru-RU" sz="2400" b="1" dirty="0" err="1" smtClean="0"/>
              <a:t>ва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786314" y="1071546"/>
            <a:ext cx="307183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1.Реклама западных</a:t>
            </a:r>
          </a:p>
          <a:p>
            <a:r>
              <a:rPr lang="ru-RU" sz="2400" b="1" dirty="0" smtClean="0"/>
              <a:t>    </a:t>
            </a:r>
            <a:r>
              <a:rPr lang="ru-RU" sz="2400" b="1" dirty="0" err="1" smtClean="0"/>
              <a:t>морально-этичес</a:t>
            </a:r>
            <a:r>
              <a:rPr lang="ru-RU" sz="2400" b="1" dirty="0" smtClean="0"/>
              <a:t>-</a:t>
            </a:r>
          </a:p>
          <a:p>
            <a:r>
              <a:rPr lang="ru-RU" sz="2400" b="1" dirty="0" smtClean="0"/>
              <a:t>    </a:t>
            </a:r>
            <a:r>
              <a:rPr lang="ru-RU" sz="2400" b="1" dirty="0" err="1" smtClean="0"/>
              <a:t>ких</a:t>
            </a:r>
            <a:r>
              <a:rPr lang="ru-RU" sz="2400" b="1" dirty="0" smtClean="0"/>
              <a:t> ценностей</a:t>
            </a:r>
          </a:p>
          <a:p>
            <a:r>
              <a:rPr lang="ru-RU" sz="2400" b="1" dirty="0" smtClean="0"/>
              <a:t>2.Подвергаются сом-</a:t>
            </a:r>
          </a:p>
          <a:p>
            <a:r>
              <a:rPr lang="ru-RU" sz="2400" b="1" dirty="0" smtClean="0"/>
              <a:t>    нению достижения</a:t>
            </a:r>
          </a:p>
          <a:p>
            <a:r>
              <a:rPr lang="ru-RU" sz="2400" b="1" dirty="0" smtClean="0"/>
              <a:t>    культуры нашего</a:t>
            </a:r>
          </a:p>
          <a:p>
            <a:r>
              <a:rPr lang="ru-RU" sz="2400" b="1" dirty="0" smtClean="0"/>
              <a:t>    прошлого</a:t>
            </a:r>
          </a:p>
          <a:p>
            <a:r>
              <a:rPr lang="ru-RU" sz="2400" b="1" dirty="0" smtClean="0"/>
              <a:t>3.Ревизия нашего </a:t>
            </a:r>
            <a:r>
              <a:rPr lang="ru-RU" sz="2400" b="1" dirty="0" err="1" smtClean="0"/>
              <a:t>ис</a:t>
            </a:r>
            <a:r>
              <a:rPr lang="ru-RU" sz="2400" b="1" dirty="0" smtClean="0"/>
              <a:t>-</a:t>
            </a:r>
          </a:p>
          <a:p>
            <a:r>
              <a:rPr lang="ru-RU" sz="2400" b="1" dirty="0" smtClean="0"/>
              <a:t>    </a:t>
            </a:r>
            <a:r>
              <a:rPr lang="ru-RU" sz="2400" b="1" dirty="0" err="1" smtClean="0"/>
              <a:t>торического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насле</a:t>
            </a:r>
            <a:r>
              <a:rPr lang="ru-RU" sz="2400" b="1" dirty="0" smtClean="0"/>
              <a:t>-</a:t>
            </a:r>
          </a:p>
          <a:p>
            <a:r>
              <a:rPr lang="ru-RU" sz="2400" b="1" dirty="0" smtClean="0"/>
              <a:t>    </a:t>
            </a:r>
            <a:r>
              <a:rPr lang="ru-RU" sz="2400" b="1" dirty="0" err="1" smtClean="0"/>
              <a:t>дия</a:t>
            </a:r>
            <a:endParaRPr lang="ru-RU" sz="2400" b="1" dirty="0" smtClean="0"/>
          </a:p>
          <a:p>
            <a:r>
              <a:rPr lang="ru-RU" sz="2400" b="1" dirty="0" smtClean="0"/>
              <a:t>4.Размывается </a:t>
            </a:r>
            <a:r>
              <a:rPr lang="ru-RU" sz="2400" b="1" dirty="0" err="1" smtClean="0"/>
              <a:t>пра</a:t>
            </a:r>
            <a:r>
              <a:rPr lang="ru-RU" sz="2400" b="1" dirty="0" smtClean="0"/>
              <a:t>-</a:t>
            </a:r>
          </a:p>
          <a:p>
            <a:r>
              <a:rPr lang="ru-RU" sz="2400" b="1" dirty="0" smtClean="0"/>
              <a:t>    </a:t>
            </a:r>
            <a:r>
              <a:rPr lang="ru-RU" sz="2400" b="1" dirty="0" err="1" smtClean="0"/>
              <a:t>вовое</a:t>
            </a:r>
            <a:r>
              <a:rPr lang="ru-RU" sz="2400" b="1" dirty="0" smtClean="0"/>
              <a:t> сознание</a:t>
            </a:r>
          </a:p>
          <a:p>
            <a:r>
              <a:rPr lang="ru-RU" sz="2400" b="1" dirty="0" smtClean="0"/>
              <a:t>5.Идеализируется </a:t>
            </a:r>
          </a:p>
          <a:p>
            <a:r>
              <a:rPr lang="ru-RU" sz="2400" b="1" dirty="0" smtClean="0"/>
              <a:t>    криминальный об-</a:t>
            </a:r>
          </a:p>
          <a:p>
            <a:r>
              <a:rPr lang="ru-RU" sz="2400" b="1" dirty="0" smtClean="0"/>
              <a:t>    раз жизни</a:t>
            </a:r>
            <a:endParaRPr lang="ru-RU" sz="2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0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Иерархия доминирующих ценностей молодых россиян выстраивается следующим образом: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Материальное благополучие.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Ценность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(индивидуализм).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Карьера (самореализация).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Семья.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Стабильность.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Свобода.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Уважение к старшим.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Бог (вера в Бога).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Патриотизм.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Долг и честь.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C:\Documents and Settings\Пользователь\Рабочий стол\2085306_forma-dlya-shkoly-starshih-klass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857256"/>
            <a:ext cx="4000496" cy="6000744"/>
          </a:xfrm>
          <a:prstGeom prst="rect">
            <a:avLst/>
          </a:prstGeom>
          <a:noFill/>
        </p:spPr>
      </p:pic>
      <p:pic>
        <p:nvPicPr>
          <p:cNvPr id="2" name="Picture 2" descr="C:\Documents and Settings\Пользователь\Рабочий стол\777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512695"/>
            <a:ext cx="4143372" cy="23453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0"/>
            <a:ext cx="9144000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 этом, анализируя нынешнее состояние российского общества, было отмечено, что место ценностей в России во многом занято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антиценностями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Среди ценностных установок, доминирующих сегодня в российском обществе экспертами были отмечены следующие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антиценности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Культ денег;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Безразличие и индивидуализм.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Вседозволенность.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Циничный прагматизм, культ карьеры.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Крах семьи.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Социальное иждивенчество.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Сексуальная распущенность.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Вредные привычки: наркомания, алкоголизм, сквернословие.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Коррупция.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Ксенофобия.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C:\Documents and Settings\Пользователь\Рабочий стол\post-34740-2016-12-28-11-06-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2435130"/>
            <a:ext cx="3000364" cy="1970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0"/>
            <a:ext cx="9144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Характеризуя молодёжное сознание и систему ценностей современной российской молодёжи, социологи выделяют: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преимущественно развлекательно-рекреативную направленность её жизненных ценностей и интересов;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вестернизацию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культурных потребностей и интересов, вытеснение ценностей национальной культуры западными образцами поведения и символами;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приоритет потребительских ориентаций над творческими, созидательными;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слабую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индивидуализированность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избирательность культуры, связанную с диктатом групповых стереотипов;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внеинституциональная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культурная самореализация;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отсутствие этнокультурной самоидентификации.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50" name="Picture 2" descr="C:\Documents and Settings\Пользователь\Рабочий стол\01374213449_p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5263516"/>
            <a:ext cx="2571748" cy="15944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7154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Все вышеперечисленные проблемные особенности современной молодёжной </a:t>
            </a:r>
            <a:r>
              <a:rPr lang="ru-RU" sz="2400" b="1" dirty="0" err="1" smtClean="0"/>
              <a:t>социокультурной</a:t>
            </a:r>
            <a:r>
              <a:rPr lang="ru-RU" sz="2400" b="1" dirty="0" smtClean="0"/>
              <a:t> среды однозначным образом свидетельствуют о тревожной тенденции глубокой и системной социальной деградации значительной части современной российской молодежи, в частности, и всего нашего общества в целом. Молодёжная среда чётко копирует и зеркальным образом отображает в себе все наиболее значимые процессы, происходящие в нашем обществе. Системный кризис, в котором до сих пор пребывает наше общество и государство, четко и ясно не сформулировавшие национальную идею и не определившие свою стратегию развития, привёл к потере ими  смысла собственного существования и сразу же сказался на молодёжной среде.</a:t>
            </a:r>
            <a:endParaRPr lang="ru-RU" sz="2400" b="1" dirty="0"/>
          </a:p>
        </p:txBody>
      </p:sp>
      <p:pic>
        <p:nvPicPr>
          <p:cNvPr id="1026" name="Picture 2" descr="C:\Documents and Settings\Пользователь\Рабочий стол\01374213449_p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5086350"/>
            <a:ext cx="2857500" cy="1771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0"/>
            <a:ext cx="9144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ней, как и в современном российском </a:t>
            </a:r>
            <a:r>
              <a:rPr kumimoji="0" lang="ru-RU" sz="2400" b="1" i="0" u="none" strike="noStrike" cap="none" normalizeH="0" baseline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400" b="1" i="0" u="none" strike="noStrike" cap="none" normalizeH="0" baseline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обществе, в целом, однозначно, отсутствует единая устоявшаяся система и иерархия ценностей. Одновременно можно наблюдать сосуществование двух процессов: как преемственности традиционных ценностей, исторически присущих нашему обществу, так и становление, массовое распространение новых либеральных (потребительских) интересов, торжество антиценностей. Оздоровление молодёжной среды, осуществляющей формирование ценностных ориентаций современной российской молодёжи, может быть, на наш взгляд, осуществлено </a:t>
            </a:r>
            <a:r>
              <a:rPr kumimoji="0" lang="ru-RU" sz="2400" b="1" i="0" u="none" strike="noStrike" cap="none" normalizeH="0" baseline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400" b="1" i="0" u="none" strike="noStrike" cap="none" normalizeH="0" baseline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посредством совершенствования системы, форм, методов осуществления молодёжной политики в Российской Федерации.</a:t>
            </a: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074" name="Picture 2" descr="C:\Documents and Settings\Пользователь\Рабочий стол\01374213449_p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5214950"/>
            <a:ext cx="2650080" cy="1643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Пользователь\Рабочий стол\230510_424fd2b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38138"/>
            <a:ext cx="8077200" cy="6181725"/>
          </a:xfrm>
          <a:prstGeom prst="rect">
            <a:avLst/>
          </a:prstGeom>
          <a:noFill/>
        </p:spPr>
      </p:pic>
      <p:pic>
        <p:nvPicPr>
          <p:cNvPr id="3074" name="Picture 2" descr="C:\Documents and Settings\Пользователь\Рабочий стол\mini_1456001268_article919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333750" cy="933450"/>
          </a:xfrm>
          <a:prstGeom prst="rect">
            <a:avLst/>
          </a:prstGeom>
          <a:noFill/>
        </p:spPr>
      </p:pic>
      <p:pic>
        <p:nvPicPr>
          <p:cNvPr id="3075" name="Picture 3" descr="C:\Documents and Settings\Пользователь\Рабочий стол\mini_1456001268_article919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10250" y="0"/>
            <a:ext cx="3333750" cy="933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Пользователь\Рабочий стол\dsc_83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966788"/>
            <a:ext cx="6572250" cy="4924425"/>
          </a:xfrm>
          <a:prstGeom prst="rect">
            <a:avLst/>
          </a:prstGeom>
          <a:noFill/>
        </p:spPr>
      </p:pic>
      <p:pic>
        <p:nvPicPr>
          <p:cNvPr id="2050" name="Picture 2" descr="C:\Documents and Settings\Пользователь\Рабочий стол\mini_1456001268_article919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924550"/>
            <a:ext cx="3333750" cy="933450"/>
          </a:xfrm>
          <a:prstGeom prst="rect">
            <a:avLst/>
          </a:prstGeom>
          <a:noFill/>
        </p:spPr>
      </p:pic>
      <p:pic>
        <p:nvPicPr>
          <p:cNvPr id="2051" name="Picture 3" descr="C:\Documents and Settings\Пользователь\Рабочий стол\mini_1456001268_article919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10250" y="5924550"/>
            <a:ext cx="3333750" cy="933450"/>
          </a:xfrm>
          <a:prstGeom prst="rect">
            <a:avLst/>
          </a:prstGeom>
          <a:noFill/>
        </p:spPr>
      </p:pic>
      <p:pic>
        <p:nvPicPr>
          <p:cNvPr id="2052" name="Picture 4" descr="C:\Documents and Settings\Пользователь\Рабочий стол\mini_1456001268_article919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333750" cy="933450"/>
          </a:xfrm>
          <a:prstGeom prst="rect">
            <a:avLst/>
          </a:prstGeom>
          <a:noFill/>
        </p:spPr>
      </p:pic>
      <p:pic>
        <p:nvPicPr>
          <p:cNvPr id="2053" name="Picture 5" descr="C:\Documents and Settings\Пользователь\Рабочий стол\mini_1456001268_article919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10250" y="0"/>
            <a:ext cx="3333750" cy="933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392</Words>
  <Application>Microsoft Office PowerPoint</Application>
  <PresentationFormat>Экран (4:3)</PresentationFormat>
  <Paragraphs>112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44</cp:revision>
  <dcterms:created xsi:type="dcterms:W3CDTF">2017-05-25T03:41:41Z</dcterms:created>
  <dcterms:modified xsi:type="dcterms:W3CDTF">2017-08-29T07:42:03Z</dcterms:modified>
</cp:coreProperties>
</file>