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1A4BD-385E-4EFF-9FE8-49F28D26F7BA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4D53E-F981-4833-B71C-47C1980A68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39850" y="914400"/>
            <a:ext cx="4178300" cy="31337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>
            <a:spLocks noChangeArrowheads="1"/>
          </p:cNvSpPr>
          <p:nvPr>
            <p:ph type="body" idx="1"/>
          </p:nvPr>
        </p:nvSpPr>
        <p:spPr>
          <a:xfrm>
            <a:off x="1045550" y="4352734"/>
            <a:ext cx="4771221" cy="340099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39850" y="914400"/>
            <a:ext cx="4178300" cy="31337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ChangeArrowheads="1"/>
          </p:cNvSpPr>
          <p:nvPr>
            <p:ph type="body" idx="1"/>
          </p:nvPr>
        </p:nvSpPr>
        <p:spPr>
          <a:xfrm>
            <a:off x="1045550" y="4352734"/>
            <a:ext cx="4771221" cy="340099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339850" y="914400"/>
            <a:ext cx="4178300" cy="31337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ChangeArrowheads="1"/>
          </p:cNvSpPr>
          <p:nvPr>
            <p:ph type="body" idx="1"/>
          </p:nvPr>
        </p:nvSpPr>
        <p:spPr>
          <a:xfrm>
            <a:off x="1045550" y="4352734"/>
            <a:ext cx="4771221" cy="340099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58F84-1B50-46A8-A190-B3130AAFE544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910BB-3D05-41E2-86BF-B65ED6A16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B3360-D65F-4FE3-8269-111AFBC4AD51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D39A9-8861-49F6-8A10-2D7F61D90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6F41-6BB0-4C1D-800E-DD40849FF5FA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909C4-C06B-455A-857B-CD4B03D96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50C44-E5D3-4F27-90F1-2EE48089C482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D0EAB-A70F-4881-97B2-844C261F6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EF32-79E4-43E6-82EE-9A3CCF0525C3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75AD7-363C-4069-BC63-1CA7A83B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87BE-0FC7-450C-8AF1-C11454BCB2E3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C641-D55B-41D1-93C3-1C6FB2EF0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7B740-23F9-4C47-A6E4-DA00F58DE667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9E346-9194-44D4-B4AA-2318636DA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7CBA6-15AC-4DFD-91CC-FC57F3898BEB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2C80E-6ACC-47A6-9C26-CA85DC139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D7304-ED7F-4D37-A803-01066E46B0BD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D217-7648-4F46-BDB6-06CE20FE0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D96B5-18CD-403C-B6E8-9AEBC4160710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A363B-1EF6-4169-BBC1-CCA632AC8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F264D-C0ED-483D-B55D-E30913793F64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C1DE2-8337-4380-BF22-92EDA0F61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A6A550-8C84-4829-9451-3AD0878435DA}" type="datetimeFigureOut">
              <a:rPr lang="ru-RU"/>
              <a:pPr>
                <a:defRPr/>
              </a:pPr>
              <a:t>31.03.2015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B396E9-2A47-4174-BF07-14FB2C906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5000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92%D1%81%D0%B5%D0%BC%D0%B8%D1%80%D0%BD%D1%8B%D0%B9_%D1%84%D0%BE%D0%BD%D0%B4_%D0%B4%D0%B8%D0%BA%D0%BE%D0%B9_%D0%BF%D1%80%D0%B8%D1%80%D0%BE%D0%B4%D1%8B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g-fotki.yandex.ru/get/3202/crymodmap.5/0_53e_34437bcf_XL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Экологические проблемы животного мира </a:t>
            </a:r>
            <a:b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на примере тигров</a:t>
            </a:r>
            <a:endParaRPr lang="ru-RU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042988" y="36449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" name="Picture 4" descr="a_tig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4026768" cy="3022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971600" y="476673"/>
            <a:ext cx="7499920" cy="1440160"/>
          </a:xfrm>
        </p:spPr>
        <p:txBody>
          <a:bodyPr/>
          <a:lstStyle/>
          <a:p>
            <a:pPr indent="407526" algn="l">
              <a:lnSpc>
                <a:spcPct val="98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GB" sz="2400" dirty="0" smtClean="0">
              <a:solidFill>
                <a:srgbClr val="92D050"/>
              </a:solidFill>
              <a:latin typeface="Monotype Corsiva" pitchFamily="66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892683"/>
            <a:ext cx="3299080" cy="47656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692696"/>
            <a:ext cx="3349440" cy="22595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356992"/>
            <a:ext cx="3265920" cy="24496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92D050"/>
                </a:solidFill>
                <a:latin typeface="Monotype Corsiva" pitchFamily="66" charset="0"/>
              </a:rPr>
              <a:t>Основные  причины исчезновения амурских тигров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Браконьерский  отстрел, для использования частей тела тигров в лечебных целях  в таких странах, как Корея, Вьетнам, Япония, Китай (что совершенно опровергает официальная медицина).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Вырубка  леса (кедра, дуба, плодами, которых питаются копытные, а они в свою очередь являются пищей тигра).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Маленькие  территории заповедников (тиграм приходится уходить в поисках пищи в Якутию и трассу </a:t>
            </a:r>
            <a:r>
              <a:rPr lang="ru-RU" sz="2800" dirty="0" err="1" smtClean="0">
                <a:solidFill>
                  <a:srgbClr val="92D050"/>
                </a:solidFill>
                <a:latin typeface="Monotype Corsiva" pitchFamily="66" charset="0"/>
              </a:rPr>
              <a:t>БАМа</a:t>
            </a:r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).</a:t>
            </a:r>
          </a:p>
        </p:txBody>
      </p:sp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42484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Судьба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тигра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беспокоит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не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только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жителей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нашей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страны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,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но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и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людей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из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других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стран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,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поэтому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для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охраны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тигра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создаются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международные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400" dirty="0" err="1" smtClean="0">
                <a:solidFill>
                  <a:srgbClr val="92D050"/>
                </a:solidFill>
                <a:latin typeface="Monotype Corsiva" pitchFamily="66" charset="0"/>
              </a:rPr>
              <a:t>организации</a:t>
            </a:r>
            <a:r>
              <a:rPr lang="en-GB" sz="2400" dirty="0" smtClean="0">
                <a:solidFill>
                  <a:srgbClr val="92D050"/>
                </a:solidFill>
                <a:latin typeface="Monotype Corsiva" pitchFamily="66" charset="0"/>
              </a:rPr>
              <a:t>.</a:t>
            </a:r>
            <a:r>
              <a:rPr lang="ru-RU" sz="2400" dirty="0" smtClean="0">
                <a:hlinkClick r:id="rId2" tooltip="Всемирный фонд дикой природы"/>
              </a:rPr>
              <a:t> </a:t>
            </a:r>
          </a:p>
          <a:p>
            <a:r>
              <a:rPr lang="ru-RU" sz="2400" dirty="0" smtClean="0">
                <a:latin typeface="Monotype Corsiva" pitchFamily="66" charset="0"/>
                <a:hlinkClick r:id="rId2" tooltip="Всемирный фонд дикой природы"/>
              </a:rPr>
              <a:t>Всемирный фонд дикой природы (WWF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  <a:hlinkClick r:id="rId2" tooltip="Всемирный фонд дикой природы"/>
              </a:rPr>
              <a:t>)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, издал «Стратегии сохранения амурского тигра в России». Этот  документ устанавливает главные направления деятельности по сохранению тигра на Дальнем Востоке России.</a:t>
            </a:r>
            <a:endParaRPr lang="ru-RU" sz="24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484784"/>
            <a:ext cx="3299080" cy="476565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46805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Как 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отрицательно влияет человек на жизнь целого вида животного мира:</a:t>
            </a:r>
          </a:p>
          <a:p>
            <a:r>
              <a:rPr lang="ru-RU" sz="3200" dirty="0">
                <a:solidFill>
                  <a:srgbClr val="92D050"/>
                </a:solidFill>
                <a:latin typeface="Monotype Corsiva" pitchFamily="66" charset="0"/>
              </a:rPr>
              <a:t>- </a:t>
            </a:r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нарушение среды обитания;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промысел в запретных зонах;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прямое уничтожение с целью защиты;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случайное уничтожение;</a:t>
            </a:r>
          </a:p>
          <a:p>
            <a:r>
              <a:rPr lang="ru-RU" sz="3200" dirty="0">
                <a:solidFill>
                  <a:srgbClr val="FF0000"/>
                </a:solidFill>
                <a:latin typeface="Monotype Corsiva" pitchFamily="66" charset="0"/>
              </a:rPr>
              <a:t>- загрязнение среды.</a:t>
            </a:r>
          </a:p>
          <a:p>
            <a:r>
              <a:rPr lang="ru-RU" sz="3200" dirty="0"/>
              <a:t> </a:t>
            </a:r>
          </a:p>
        </p:txBody>
      </p:sp>
      <p:pic>
        <p:nvPicPr>
          <p:cNvPr id="3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9442" y="2348880"/>
            <a:ext cx="3256412" cy="4031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8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Для  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сохранения 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численности амурского тигра 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необходимо: </a:t>
            </a:r>
            <a:endParaRPr lang="ru-RU" sz="2400" dirty="0" smtClean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Строго контролировать браконьерскую охоту на амурского тигра.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Сохранять численность и не допускать  вырубку уссурийской тайги, которая является единственным местом обитания амурского тигра.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Привлекать 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внимание учащихся и взрослых к проблеме сохранения амурского </a:t>
            </a:r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тигра.</a:t>
            </a:r>
            <a:endParaRPr lang="ru-RU" sz="2400" dirty="0" smtClean="0">
              <a:solidFill>
                <a:srgbClr val="92D050"/>
              </a:solidFill>
              <a:latin typeface="Monotype Corsiva" pitchFamily="66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563888" y="3573016"/>
            <a:ext cx="4638179" cy="2720926"/>
            <a:chOff x="2769" y="2154"/>
            <a:chExt cx="3466" cy="2349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69" y="2154"/>
              <a:ext cx="3467" cy="2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769" y="2154"/>
              <a:ext cx="3467" cy="2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92D050"/>
                </a:solidFill>
                <a:latin typeface="Monotype Corsiva" pitchFamily="66" charset="0"/>
              </a:rPr>
              <a:t>Тигр может исчезнуть не в один год. Возможно через два- три десятка лет.. Хочется верить, что разум победит. </a:t>
            </a:r>
          </a:p>
          <a:p>
            <a:r>
              <a:rPr lang="ru-RU" sz="2400" b="1" dirty="0" smtClean="0">
                <a:solidFill>
                  <a:srgbClr val="92D050"/>
                </a:solidFill>
                <a:latin typeface="Monotype Corsiva" pitchFamily="66" charset="0"/>
              </a:rPr>
              <a:t>Всё зависит от нас, простых людей, живущих рядом с могучей кошкой и потому определяющих её судьбу.</a:t>
            </a:r>
            <a:endParaRPr lang="ru-RU" sz="24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403648" y="2924944"/>
            <a:ext cx="5974631" cy="3145333"/>
            <a:chOff x="227" y="1247"/>
            <a:chExt cx="2811" cy="1437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7" y="1247"/>
              <a:ext cx="2812" cy="14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" name="Text Box 7"/>
            <p:cNvSpPr txBox="1">
              <a:spLocks noChangeArrowheads="1"/>
            </p:cNvSpPr>
            <p:nvPr/>
          </p:nvSpPr>
          <p:spPr bwMode="auto">
            <a:xfrm>
              <a:off x="227" y="1247"/>
              <a:ext cx="2812" cy="14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34563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92D050"/>
                </a:solidFill>
                <a:latin typeface="Monotype Corsiva" pitchFamily="66" charset="0"/>
              </a:rPr>
              <a:t>Цели:</a:t>
            </a:r>
          </a:p>
          <a:p>
            <a:pPr lvl="0"/>
            <a: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  <a:t>В</a:t>
            </a:r>
            <a: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  <a:t>ыявить причины сокращения численности амурского тигра за последнее время.</a:t>
            </a:r>
            <a:r>
              <a:rPr lang="ru-RU" sz="2000" dirty="0">
                <a:latin typeface="Monotype Corsiva" pitchFamily="66" charset="0"/>
              </a:rPr>
              <a:t> </a:t>
            </a:r>
            <a:endParaRPr lang="ru-RU" sz="2000" dirty="0" smtClean="0">
              <a:solidFill>
                <a:srgbClr val="92D050"/>
              </a:solidFill>
              <a:latin typeface="Monotype Corsiva" pitchFamily="66" charset="0"/>
            </a:endParaRPr>
          </a:p>
          <a:p>
            <a:pPr lvl="0"/>
            <a: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  <a:t>Учиться </a:t>
            </a:r>
            <a:r>
              <a:rPr lang="ru-RU" sz="2000" dirty="0">
                <a:solidFill>
                  <a:srgbClr val="92D050"/>
                </a:solidFill>
                <a:latin typeface="Monotype Corsiva" pitchFamily="66" charset="0"/>
              </a:rPr>
              <a:t>работать с дополнительной литературой, интернетом, применять в работе ранее полученные знания.</a:t>
            </a:r>
          </a:p>
          <a:p>
            <a:pPr lvl="0"/>
            <a:r>
              <a:rPr lang="ru-RU" sz="2000" dirty="0">
                <a:solidFill>
                  <a:srgbClr val="92D050"/>
                </a:solidFill>
                <a:latin typeface="Monotype Corsiva" pitchFamily="66" charset="0"/>
              </a:rPr>
              <a:t>Учиться рассуждать и делать выводы.</a:t>
            </a:r>
          </a:p>
          <a:p>
            <a:pPr lvl="0"/>
            <a: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  <a:t>Развивать </a:t>
            </a:r>
            <a:r>
              <a:rPr lang="ru-RU" sz="2000" dirty="0">
                <a:solidFill>
                  <a:srgbClr val="92D050"/>
                </a:solidFill>
                <a:latin typeface="Monotype Corsiva" pitchFamily="66" charset="0"/>
              </a:rPr>
              <a:t>познавательный интерес, логическое мышление.</a:t>
            </a:r>
          </a:p>
          <a:p>
            <a:pPr lvl="0"/>
            <a:r>
              <a:rPr lang="ru-RU" sz="2000" dirty="0">
                <a:solidFill>
                  <a:srgbClr val="92D050"/>
                </a:solidFill>
                <a:latin typeface="Monotype Corsiva" pitchFamily="66" charset="0"/>
              </a:rPr>
              <a:t>Воспитывать бережное отношение к животным и к окружающей среде.</a:t>
            </a:r>
          </a:p>
          <a:p>
            <a:endParaRPr lang="ru-RU" sz="36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pic>
        <p:nvPicPr>
          <p:cNvPr id="4" name="Picture 7" descr="2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76283" y="2204864"/>
            <a:ext cx="4220092" cy="3673227"/>
          </a:xfrm>
          <a:prstGeom prst="rect">
            <a:avLst/>
          </a:prstGeom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69127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2D050"/>
                </a:solidFill>
                <a:latin typeface="Monotype Corsiva" pitchFamily="66" charset="0"/>
              </a:rPr>
              <a:t>Задачи: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- подобрать материал, научно-популярную и  художественную литературу,  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  данные Интернета др.;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- изучить подобранный материал;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- сравнить численность по периодам жизни через 20 лет (1960, 1980, ..  ) 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- выявить причины сокращения численности  тигров, 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rgbClr val="92D050"/>
                </a:solidFill>
                <a:latin typeface="Monotype Corsiva" pitchFamily="66" charset="0"/>
              </a:rPr>
              <a:t>- разработать меры по охране диких животных</a:t>
            </a:r>
          </a:p>
        </p:txBody>
      </p:sp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4504895" cy="3378671"/>
          </a:xfrm>
          <a:prstGeom prst="rect">
            <a:avLst/>
          </a:prstGeom>
        </p:spPr>
      </p:pic>
      <p:pic>
        <p:nvPicPr>
          <p:cNvPr id="3" name="Рисунок 2" descr="iмс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862868"/>
            <a:ext cx="4453855" cy="3291026"/>
          </a:xfrm>
          <a:prstGeom prst="rect">
            <a:avLst/>
          </a:prstGeom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9" y="548681"/>
            <a:ext cx="1872208" cy="2956118"/>
          </a:xfrm>
          <a:prstGeom prst="rect">
            <a:avLst/>
          </a:prstGeom>
        </p:spPr>
      </p:pic>
      <p:pic>
        <p:nvPicPr>
          <p:cNvPr id="4" name="Рисунок 3" descr="iч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533875"/>
            <a:ext cx="2093763" cy="2935181"/>
          </a:xfrm>
          <a:prstGeom prst="rect">
            <a:avLst/>
          </a:prstGeom>
        </p:spPr>
      </p:pic>
      <p:pic>
        <p:nvPicPr>
          <p:cNvPr id="5" name="Рисунок 4" descr="iм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068960"/>
            <a:ext cx="4281264" cy="3210948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24744"/>
            <a:ext cx="7403881" cy="4639766"/>
          </a:xfrm>
          <a:prstGeom prst="rect">
            <a:avLst/>
          </a:prstGeom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1632961" y="162738"/>
            <a:ext cx="2285280" cy="5715960"/>
          </a:xfrm>
        </p:spPr>
        <p:txBody>
          <a:bodyPr/>
          <a:lstStyle/>
          <a:p>
            <a:pPr indent="407526">
              <a:lnSpc>
                <a:spcPct val="98000"/>
              </a:lnSpc>
              <a:tabLst>
                <a:tab pos="656650" algn="l"/>
                <a:tab pos="1313299" algn="l"/>
                <a:tab pos="1969949" algn="l"/>
              </a:tabLst>
            </a:pPr>
            <a:endParaRPr lang="en-GB" sz="2000" dirty="0" smtClean="0">
              <a:solidFill>
                <a:srgbClr val="FFFFFF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55576" y="620688"/>
            <a:ext cx="3754080" cy="3100645"/>
            <a:chOff x="3061" y="227"/>
            <a:chExt cx="2607" cy="2153"/>
          </a:xfrm>
        </p:grpSpPr>
        <p:pic>
          <p:nvPicPr>
            <p:cNvPr id="410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61" y="227"/>
              <a:ext cx="2608" cy="2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102" name="Text Box 4"/>
            <p:cNvSpPr txBox="1">
              <a:spLocks noChangeArrowheads="1"/>
            </p:cNvSpPr>
            <p:nvPr/>
          </p:nvSpPr>
          <p:spPr bwMode="auto">
            <a:xfrm>
              <a:off x="3061" y="227"/>
              <a:ext cx="2608" cy="21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348880"/>
            <a:ext cx="3101760" cy="3918652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3600" dirty="0" smtClean="0">
                <a:solidFill>
                  <a:srgbClr val="92D050"/>
                </a:solidFill>
                <a:latin typeface="Monotype Corsiva" pitchFamily="66" charset="0"/>
              </a:rPr>
              <a:t>Численность тигров за последние 60 лет.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24744"/>
            <a:ext cx="3322712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1947г – 250 тигров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1967г – 320 тигров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1987г – 524 тигров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2000г – 428 тигров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92D050"/>
                </a:solidFill>
                <a:latin typeface="Monotype Corsiva" pitchFamily="66" charset="0"/>
              </a:rPr>
              <a:t>2008г – 400 тигров</a:t>
            </a:r>
          </a:p>
        </p:txBody>
      </p:sp>
      <p:pic>
        <p:nvPicPr>
          <p:cNvPr id="23556" name="Picture 4" descr="c931c2c6f2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44824"/>
            <a:ext cx="4978152" cy="4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6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4355976" y="404664"/>
            <a:ext cx="4104456" cy="2364742"/>
          </a:xfrm>
        </p:spPr>
        <p:txBody>
          <a:bodyPr/>
          <a:lstStyle/>
          <a:p>
            <a:pPr>
              <a:lnSpc>
                <a:spcPct val="98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Для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охраны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тигров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в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Приморском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крае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в 1935 г.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был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создан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Сихотэ-Алинский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, </a:t>
            </a:r>
            <a: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rgbClr val="92D050"/>
                </a:solidFill>
                <a:latin typeface="Monotype Corsiva" pitchFamily="66" charset="0"/>
              </a:rPr>
            </a:b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а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позже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–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Лазовский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,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Кедровая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Падь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и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Уссурийский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GB" sz="2000" dirty="0" err="1" smtClean="0">
                <a:solidFill>
                  <a:srgbClr val="92D050"/>
                </a:solidFill>
                <a:latin typeface="Monotype Corsiva" pitchFamily="66" charset="0"/>
              </a:rPr>
              <a:t>заповедники</a:t>
            </a:r>
            <a:r>
              <a:rPr lang="en-GB" sz="2000" dirty="0" smtClean="0">
                <a:solidFill>
                  <a:srgbClr val="92D050"/>
                </a:solidFill>
                <a:latin typeface="Monotype Corsiva" pitchFamily="66" charset="0"/>
              </a:rPr>
              <a:t>.</a:t>
            </a:r>
            <a:endParaRPr lang="en-GB" sz="2000" dirty="0" smtClean="0">
              <a:solidFill>
                <a:srgbClr val="92D050"/>
              </a:solidFill>
              <a:latin typeface="Monotype Corsiva" pitchFamily="66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139952" y="2636912"/>
            <a:ext cx="4445248" cy="3048798"/>
            <a:chOff x="2948" y="2381"/>
            <a:chExt cx="3287" cy="2267"/>
          </a:xfrm>
        </p:grpSpPr>
        <p:pic>
          <p:nvPicPr>
            <p:cNvPr id="820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48" y="2381"/>
              <a:ext cx="3288" cy="22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201" name="Text Box 4"/>
            <p:cNvSpPr txBox="1">
              <a:spLocks noChangeArrowheads="1"/>
            </p:cNvSpPr>
            <p:nvPr/>
          </p:nvSpPr>
          <p:spPr bwMode="auto">
            <a:xfrm>
              <a:off x="2948" y="2381"/>
              <a:ext cx="3288" cy="22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3918240" cy="2776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39552" y="3573016"/>
            <a:ext cx="3589920" cy="2284080"/>
            <a:chOff x="113" y="2608"/>
            <a:chExt cx="2493" cy="1586"/>
          </a:xfrm>
        </p:grpSpPr>
        <p:pic>
          <p:nvPicPr>
            <p:cNvPr id="8198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3" y="2608"/>
              <a:ext cx="2494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199" name="Text Box 8"/>
            <p:cNvSpPr txBox="1">
              <a:spLocks noChangeArrowheads="1"/>
            </p:cNvSpPr>
            <p:nvPr/>
          </p:nvSpPr>
          <p:spPr bwMode="auto">
            <a:xfrm>
              <a:off x="113" y="2608"/>
              <a:ext cx="2494" cy="15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 advTm="5000">
    <p:wipe/>
  </p:transition>
  <p:timing>
    <p:tnLst>
      <p:par>
        <p:cTn id="1" dur="indefinite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theme/theme1.xml><?xml version="1.0" encoding="utf-8"?>
<a:theme xmlns:a="http://schemas.openxmlformats.org/drawingml/2006/main" name="32">
  <a:themeElements>
    <a:clrScheme name="Інше 2">
      <a:dk1>
        <a:srgbClr val="FFFFFF"/>
      </a:dk1>
      <a:lt1>
        <a:srgbClr val="121429"/>
      </a:lt1>
      <a:dk2>
        <a:srgbClr val="121429"/>
      </a:dk2>
      <a:lt2>
        <a:srgbClr val="121429"/>
      </a:lt2>
      <a:accent1>
        <a:srgbClr val="629DD1"/>
      </a:accent1>
      <a:accent2>
        <a:srgbClr val="297FD5"/>
      </a:accent2>
      <a:accent3>
        <a:srgbClr val="7F8FA9"/>
      </a:accent3>
      <a:accent4>
        <a:srgbClr val="121429"/>
      </a:accent4>
      <a:accent5>
        <a:srgbClr val="5AA2AE"/>
      </a:accent5>
      <a:accent6>
        <a:srgbClr val="9D90A0"/>
      </a:accent6>
      <a:hlink>
        <a:srgbClr val="FF0000"/>
      </a:hlink>
      <a:folHlink>
        <a:srgbClr val="3EBBF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132</TotalTime>
  <Words>394</Words>
  <Application>Microsoft Office PowerPoint</Application>
  <PresentationFormat>Экран (4:3)</PresentationFormat>
  <Paragraphs>40</Paragraphs>
  <Slides>15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Calibri</vt:lpstr>
      <vt:lpstr>Arial</vt:lpstr>
      <vt:lpstr>32</vt:lpstr>
      <vt:lpstr>Экологические проблемы животного мира  на примере тигров</vt:lpstr>
      <vt:lpstr>Слайд 2</vt:lpstr>
      <vt:lpstr>Слайд 3</vt:lpstr>
      <vt:lpstr>Слайд 4</vt:lpstr>
      <vt:lpstr>Слайд 5</vt:lpstr>
      <vt:lpstr>Слайд 6</vt:lpstr>
      <vt:lpstr>Слайд 7</vt:lpstr>
      <vt:lpstr>Численность тигров за последние 60 лет.</vt:lpstr>
      <vt:lpstr>Для охраны тигров в Приморском крае в 1935 г. был создан Сихотэ-Алинский,  а позже – Лазовский, Кедровая Падь и Уссурийский заповедники.</vt:lpstr>
      <vt:lpstr>Слайд 10</vt:lpstr>
      <vt:lpstr>Основные  причины исчезновения амурских тигров </vt:lpstr>
      <vt:lpstr>Слайд 12</vt:lpstr>
      <vt:lpstr>Слайд 13</vt:lpstr>
      <vt:lpstr>Для  сохранения численности амурского тигра необходимо: 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проблемы животного мира  на примере тигров</dc:title>
  <dc:creator>ЮЛЯ</dc:creator>
  <cp:lastModifiedBy>ЮЛЯ</cp:lastModifiedBy>
  <cp:revision>14</cp:revision>
  <dcterms:created xsi:type="dcterms:W3CDTF">2015-03-31T07:25:39Z</dcterms:created>
  <dcterms:modified xsi:type="dcterms:W3CDTF">2015-03-31T09:37:46Z</dcterms:modified>
</cp:coreProperties>
</file>