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22" r:id="rId1"/>
  </p:sldMasterIdLst>
  <p:sldIdLst>
    <p:sldId id="256" r:id="rId2"/>
    <p:sldId id="257" r:id="rId3"/>
    <p:sldId id="258" r:id="rId4"/>
    <p:sldId id="264" r:id="rId5"/>
    <p:sldId id="265" r:id="rId6"/>
    <p:sldId id="266" r:id="rId7"/>
    <p:sldId id="267" r:id="rId8"/>
    <p:sldId id="268" r:id="rId9"/>
    <p:sldId id="269" r:id="rId10"/>
    <p:sldId id="270" r:id="rId11"/>
    <p:sldId id="259" r:id="rId12"/>
    <p:sldId id="261" r:id="rId13"/>
    <p:sldId id="262" r:id="rId14"/>
    <p:sldId id="263" r:id="rId15"/>
    <p:sldId id="271" r:id="rId16"/>
    <p:sldId id="272" r:id="rId1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8/30/2017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574060"/>
      </p:ext>
    </p:extLst>
  </p:cSld>
  <p:clrMapOvr>
    <a:masterClrMapping/>
  </p:clrMapOvr>
  <p:transition spd="slow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8/30/2017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8305633"/>
      </p:ext>
    </p:extLst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8/30/2017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1438502"/>
      </p:ext>
    </p:extLst>
  </p:cSld>
  <p:clrMapOvr>
    <a:masterClrMapping/>
  </p:clrMapOvr>
  <p:transition spd="slow">
    <p:wip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8/30/2017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156219424"/>
      </p:ext>
    </p:extLst>
  </p:cSld>
  <p:clrMapOvr>
    <a:masterClrMapping/>
  </p:clrMapOvr>
  <p:transition spd="slow">
    <p:wip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8/30/2017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3544907"/>
      </p:ext>
    </p:extLst>
  </p:cSld>
  <p:clrMapOvr>
    <a:masterClrMapping/>
  </p:clrMapOvr>
  <p:transition spd="slow">
    <p:wip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8/30/2017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743866"/>
      </p:ext>
    </p:extLst>
  </p:cSld>
  <p:clrMapOvr>
    <a:masterClrMapping/>
  </p:clrMapOvr>
  <p:transition spd="slow">
    <p:wip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8/30/2017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6150326"/>
      </p:ext>
    </p:extLst>
  </p:cSld>
  <p:clrMapOvr>
    <a:masterClrMapping/>
  </p:clrMapOvr>
  <p:transition spd="slow">
    <p:wip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8/30/2017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2038673"/>
      </p:ext>
    </p:extLst>
  </p:cSld>
  <p:clrMapOvr>
    <a:masterClrMapping/>
  </p:clrMapOvr>
  <p:transition spd="slow">
    <p:wip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8/30/2017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2875346"/>
      </p:ext>
    </p:extLst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8/30/2017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5239497"/>
      </p:ext>
    </p:extLst>
  </p:cSld>
  <p:clrMapOvr>
    <a:masterClrMapping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8/30/2017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1313390"/>
      </p:ext>
    </p:extLst>
  </p:cSld>
  <p:clrMapOvr>
    <a:masterClrMapping/>
  </p:clrMapOvr>
  <p:transition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8/30/2017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8650150"/>
      </p:ext>
    </p:extLst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8/30/2017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926317"/>
      </p:ext>
    </p:extLst>
  </p:cSld>
  <p:clrMapOvr>
    <a:masterClrMapping/>
  </p:clrMapOvr>
  <p:transition spd="slow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8/30/2017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8428401"/>
      </p:ext>
    </p:extLst>
  </p:cSld>
  <p:clrMapOvr>
    <a:masterClrMapping/>
  </p:clrMapOvr>
  <p:transition spd="slow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8/30/2017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758406"/>
      </p:ext>
    </p:extLst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8/30/2017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1095294"/>
      </p:ext>
    </p:extLst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8/30/2017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9881933"/>
      </p:ext>
    </p:extLst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8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8/30/2017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34103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  <p:sldLayoutId id="2147483724" r:id="rId2"/>
    <p:sldLayoutId id="2147483725" r:id="rId3"/>
    <p:sldLayoutId id="2147483726" r:id="rId4"/>
    <p:sldLayoutId id="2147483727" r:id="rId5"/>
    <p:sldLayoutId id="2147483728" r:id="rId6"/>
    <p:sldLayoutId id="2147483729" r:id="rId7"/>
    <p:sldLayoutId id="2147483730" r:id="rId8"/>
    <p:sldLayoutId id="2147483731" r:id="rId9"/>
    <p:sldLayoutId id="2147483732" r:id="rId10"/>
    <p:sldLayoutId id="2147483733" r:id="rId11"/>
    <p:sldLayoutId id="2147483734" r:id="rId12"/>
    <p:sldLayoutId id="2147483735" r:id="rId13"/>
    <p:sldLayoutId id="2147483736" r:id="rId14"/>
    <p:sldLayoutId id="2147483737" r:id="rId15"/>
    <p:sldLayoutId id="2147483738" r:id="rId16"/>
    <p:sldLayoutId id="2147483739" r:id="rId17"/>
  </p:sldLayoutIdLst>
  <p:transition spd="slow">
    <p:wipe/>
  </p:transition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95647" y="380011"/>
            <a:ext cx="9079017" cy="3586348"/>
          </a:xfrm>
        </p:spPr>
        <p:txBody>
          <a:bodyPr>
            <a:prstTxWarp prst="textChevron">
              <a:avLst/>
            </a:prstTxWarp>
            <a:normAutofit/>
          </a:bodyPr>
          <a:lstStyle/>
          <a:p>
            <a:pPr lvl="0">
              <a:lnSpc>
                <a:spcPct val="120000"/>
              </a:lnSpc>
              <a:spcBef>
                <a:spcPts val="1000"/>
              </a:spcBef>
            </a:pPr>
            <a:r>
              <a:rPr lang="ru-RU" sz="3600" b="1" dirty="0">
                <a:ln w="22225">
                  <a:solidFill>
                    <a:srgbClr val="FF0000"/>
                  </a:solidFill>
                  <a:prstDash val="solid"/>
                </a:ln>
                <a:solidFill>
                  <a:srgbClr val="AC339A">
                    <a:lumMod val="40000"/>
                    <a:lumOff val="60000"/>
                  </a:srgbClr>
                </a:solidFill>
                <a:ea typeface="+mn-ea"/>
                <a:cs typeface="+mn-cs"/>
              </a:rPr>
              <a:t>Составляющие факторы здорового образа жизни детей </a:t>
            </a:r>
            <a:br>
              <a:rPr lang="ru-RU" sz="3600" b="1" dirty="0">
                <a:ln w="22225">
                  <a:solidFill>
                    <a:srgbClr val="FF0000"/>
                  </a:solidFill>
                  <a:prstDash val="solid"/>
                </a:ln>
                <a:solidFill>
                  <a:srgbClr val="AC339A">
                    <a:lumMod val="40000"/>
                    <a:lumOff val="60000"/>
                  </a:srgbClr>
                </a:solidFill>
                <a:ea typeface="+mn-ea"/>
                <a:cs typeface="+mn-cs"/>
              </a:rPr>
            </a:br>
            <a:r>
              <a:rPr lang="ru-RU" sz="3600" b="1" dirty="0">
                <a:ln w="22225">
                  <a:solidFill>
                    <a:srgbClr val="FF0000"/>
                  </a:solidFill>
                  <a:prstDash val="solid"/>
                </a:ln>
                <a:solidFill>
                  <a:srgbClr val="AC339A">
                    <a:lumMod val="40000"/>
                    <a:lumOff val="60000"/>
                  </a:srgbClr>
                </a:solidFill>
                <a:ea typeface="+mn-ea"/>
                <a:cs typeface="+mn-cs"/>
              </a:rPr>
              <a:t>в ДОУ</a:t>
            </a:r>
            <a:br>
              <a:rPr lang="ru-RU" sz="3200" b="1" dirty="0">
                <a:ln w="22225">
                  <a:solidFill>
                    <a:srgbClr val="FF0000"/>
                  </a:solidFill>
                  <a:prstDash val="solid"/>
                </a:ln>
                <a:solidFill>
                  <a:srgbClr val="AC339A">
                    <a:lumMod val="40000"/>
                    <a:lumOff val="60000"/>
                  </a:srgbClr>
                </a:solidFill>
                <a:ea typeface="+mn-ea"/>
                <a:cs typeface="+mn-cs"/>
              </a:rPr>
            </a:b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81766" y="4051887"/>
            <a:ext cx="7197726" cy="2161309"/>
          </a:xfrm>
        </p:spPr>
        <p:txBody>
          <a:bodyPr>
            <a:prstTxWarp prst="textPlain">
              <a:avLst/>
            </a:prstTxWarp>
            <a:normAutofit/>
          </a:bodyPr>
          <a:lstStyle/>
          <a:p>
            <a:r>
              <a:rPr lang="ru-RU" sz="2400" cap="none" dirty="0">
                <a:solidFill>
                  <a:srgbClr val="002060"/>
                </a:solidFill>
                <a:ea typeface="+mj-ea"/>
                <a:cs typeface="+mj-cs"/>
              </a:rPr>
              <a:t>Воспитатель ГБДОУ № 73:</a:t>
            </a:r>
            <a:br>
              <a:rPr lang="ru-RU" sz="2400" cap="none" dirty="0">
                <a:solidFill>
                  <a:srgbClr val="002060"/>
                </a:solidFill>
                <a:ea typeface="+mj-ea"/>
                <a:cs typeface="+mj-cs"/>
              </a:rPr>
            </a:br>
            <a:r>
              <a:rPr lang="ru-RU" sz="2400" cap="none" dirty="0">
                <a:solidFill>
                  <a:srgbClr val="002060"/>
                </a:solidFill>
                <a:ea typeface="+mj-ea"/>
                <a:cs typeface="+mj-cs"/>
              </a:rPr>
              <a:t>Корытко Юлия Сергеевна</a:t>
            </a:r>
            <a:br>
              <a:rPr lang="ru-RU" sz="2400" cap="none" dirty="0">
                <a:solidFill>
                  <a:srgbClr val="002060"/>
                </a:solidFill>
                <a:ea typeface="+mj-ea"/>
                <a:cs typeface="+mj-cs"/>
              </a:rPr>
            </a:br>
            <a:endParaRPr lang="ru-RU" sz="2400" cap="none" dirty="0">
              <a:solidFill>
                <a:srgbClr val="00206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8538" y="2405576"/>
            <a:ext cx="4041809" cy="27269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1100195"/>
      </p:ext>
    </p:extLst>
  </p:cSld>
  <p:clrMapOvr>
    <a:masterClrMapping/>
  </p:clrMapOvr>
  <p:transition spd="slow">
    <p:wip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32749" y="30479"/>
            <a:ext cx="3935688" cy="1157053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>
                <a:solidFill>
                  <a:srgbClr val="FF0000"/>
                </a:solidFill>
              </a:rPr>
              <a:t>Питание</a:t>
            </a:r>
            <a:endParaRPr lang="ru-RU" sz="2800" b="1" i="1" u="sng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5922512" y="921092"/>
            <a:ext cx="6077229" cy="4396495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5909" y="1529847"/>
            <a:ext cx="5643838" cy="4262436"/>
          </a:xfrm>
        </p:spPr>
        <p:txBody>
          <a:bodyPr>
            <a:noAutofit/>
          </a:bodyPr>
          <a:lstStyle/>
          <a:p>
            <a:r>
              <a:rPr lang="ru-RU" sz="2000" dirty="0">
                <a:solidFill>
                  <a:srgbClr val="002060"/>
                </a:solidFill>
              </a:rPr>
              <a:t>правильное питание ребенка – это залог хорошего настроения и здоровья. Чтобы ребенок был активным, жизнерадостным и счастливым нужно следить что кушает малыш. Продуманное сбалансированное меню обеспечит ребенка такой энергией, которая нужна для интеллектуального, физического и гармонического развития и роста.</a:t>
            </a:r>
          </a:p>
        </p:txBody>
      </p:sp>
    </p:spTree>
    <p:extLst>
      <p:ext uri="{BB962C8B-B14F-4D97-AF65-F5344CB8AC3E}">
        <p14:creationId xmlns:p14="http://schemas.microsoft.com/office/powerpoint/2010/main" val="1451790616"/>
      </p:ext>
    </p:extLst>
  </p:cSld>
  <p:clrMapOvr>
    <a:masterClrMapping/>
  </p:clrMapOvr>
  <p:transition spd="slow">
    <p:wip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63995" y="22019"/>
            <a:ext cx="3699891" cy="761752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>
                <a:solidFill>
                  <a:srgbClr val="FF0000"/>
                </a:solidFill>
              </a:rPr>
              <a:t>Сон</a:t>
            </a:r>
            <a:endParaRPr lang="ru-RU" sz="2800" b="1" i="1" u="sng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6189352" y="1140584"/>
            <a:ext cx="5753100" cy="4181475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08968" y="945322"/>
            <a:ext cx="4903306" cy="5912678"/>
          </a:xfrm>
        </p:spPr>
        <p:txBody>
          <a:bodyPr>
            <a:noAutofit/>
          </a:bodyPr>
          <a:lstStyle/>
          <a:p>
            <a:r>
              <a:rPr lang="ru-RU" sz="1900" dirty="0">
                <a:solidFill>
                  <a:srgbClr val="002060"/>
                </a:solidFill>
              </a:rPr>
              <a:t>Дневной сон оказывает позитивное влияние на многие факторы развития малыша. Прежде всего, дневной сон, впрочем, как и ночной, способствует развитию гормона роста. Как это ни странно, но именно во сне дети быстрее растут. Одна из задач дневного сна – это защита нервной системы ребенка. Во время сна мозг ребенка отдыхает, что помогает справиться с масштабным объемом информации, которое особенно характерно для первых лет жизни.</a:t>
            </a:r>
            <a:r>
              <a:rPr lang="ru-RU" sz="2000" dirty="0">
                <a:solidFill>
                  <a:srgbClr val="002060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583052748"/>
      </p:ext>
    </p:extLst>
  </p:cSld>
  <p:clrMapOvr>
    <a:masterClrMapping/>
  </p:clrMapOvr>
  <p:transition spd="slow">
    <p:wip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5" y="331305"/>
            <a:ext cx="3935688" cy="1818129"/>
          </a:xfrm>
        </p:spPr>
        <p:txBody>
          <a:bodyPr>
            <a:normAutofit/>
          </a:bodyPr>
          <a:lstStyle/>
          <a:p>
            <a:r>
              <a:rPr lang="ru-RU" sz="2800" b="1" dirty="0">
                <a:solidFill>
                  <a:srgbClr val="FF0000"/>
                </a:solidFill>
              </a:rPr>
              <a:t>Условия сна</a:t>
            </a:r>
            <a:endParaRPr lang="ru-RU" sz="2800" b="1" i="1" u="sng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5130006" y="1171575"/>
            <a:ext cx="6096000" cy="4057650"/>
          </a:xfrm>
          <a:prstGeom prst="rect">
            <a:avLst/>
          </a:prstGeo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2000" dirty="0">
                <a:solidFill>
                  <a:srgbClr val="002060"/>
                </a:solidFill>
              </a:rPr>
              <a:t>Предварительная прогулка на свежем воздухе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2000" dirty="0">
                <a:solidFill>
                  <a:srgbClr val="002060"/>
                </a:solidFill>
              </a:rPr>
              <a:t>Удобная постель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2000" dirty="0">
                <a:solidFill>
                  <a:srgbClr val="002060"/>
                </a:solidFill>
              </a:rPr>
              <a:t>Тишина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2000" dirty="0">
                <a:solidFill>
                  <a:srgbClr val="002060"/>
                </a:solidFill>
              </a:rPr>
              <a:t>Свежий воздух</a:t>
            </a:r>
          </a:p>
        </p:txBody>
      </p:sp>
    </p:spTree>
    <p:extLst>
      <p:ext uri="{BB962C8B-B14F-4D97-AF65-F5344CB8AC3E}">
        <p14:creationId xmlns:p14="http://schemas.microsoft.com/office/powerpoint/2010/main" val="137306370"/>
      </p:ext>
    </p:extLst>
  </p:cSld>
  <p:clrMapOvr>
    <a:masterClrMapping/>
  </p:clrMapOvr>
  <p:transition spd="slow">
    <p:wip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8627" y="185529"/>
            <a:ext cx="4345124" cy="1239510"/>
          </a:xfrm>
        </p:spPr>
        <p:txBody>
          <a:bodyPr>
            <a:noAutofit/>
          </a:bodyPr>
          <a:lstStyle/>
          <a:p>
            <a:r>
              <a:rPr lang="ru-RU" sz="2800" b="1" dirty="0">
                <a:solidFill>
                  <a:srgbClr val="FF0000"/>
                </a:solidFill>
              </a:rPr>
              <a:t>Пробуждающая гимнастика</a:t>
            </a:r>
            <a:endParaRPr lang="ru-RU" sz="2800" b="1" i="1" u="sng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65043" y="1456879"/>
            <a:ext cx="4941473" cy="5141843"/>
          </a:xfrm>
        </p:spPr>
        <p:txBody>
          <a:bodyPr>
            <a:noAutofit/>
          </a:bodyPr>
          <a:lstStyle/>
          <a:p>
            <a:pPr algn="ctr"/>
            <a:r>
              <a:rPr lang="ru-RU" sz="2000" b="1" dirty="0">
                <a:solidFill>
                  <a:srgbClr val="002060"/>
                </a:solidFill>
              </a:rPr>
              <a:t>Основными задачами проведения гимнастики являются:</a:t>
            </a:r>
          </a:p>
          <a:p>
            <a:pPr marL="285750" indent="-285750" algn="ctr">
              <a:buFont typeface="Wingdings" panose="05000000000000000000" pitchFamily="2" charset="2"/>
              <a:buChar char="v"/>
            </a:pPr>
            <a:r>
              <a:rPr lang="ru-RU" sz="2000" dirty="0">
                <a:solidFill>
                  <a:srgbClr val="002060"/>
                </a:solidFill>
              </a:rPr>
              <a:t>устранить некоторые последствия</a:t>
            </a:r>
            <a:r>
              <a:rPr lang="ru-RU" sz="2000" b="1" dirty="0">
                <a:solidFill>
                  <a:srgbClr val="002060"/>
                </a:solidFill>
              </a:rPr>
              <a:t> </a:t>
            </a:r>
            <a:r>
              <a:rPr lang="ru-RU" sz="2000" dirty="0">
                <a:solidFill>
                  <a:srgbClr val="002060"/>
                </a:solidFill>
              </a:rPr>
              <a:t>сна</a:t>
            </a:r>
            <a:r>
              <a:rPr lang="ru-RU" sz="2000" b="1" dirty="0">
                <a:solidFill>
                  <a:srgbClr val="002060"/>
                </a:solidFill>
              </a:rPr>
              <a:t> </a:t>
            </a:r>
            <a:r>
              <a:rPr lang="ru-RU" sz="2000" i="1" dirty="0">
                <a:solidFill>
                  <a:srgbClr val="002060"/>
                </a:solidFill>
              </a:rPr>
              <a:t>(вялость</a:t>
            </a:r>
            <a:r>
              <a:rPr lang="ru-RU" sz="2000" dirty="0">
                <a:solidFill>
                  <a:srgbClr val="002060"/>
                </a:solidFill>
              </a:rPr>
              <a:t>, сонливость</a:t>
            </a:r>
            <a:r>
              <a:rPr lang="ru-RU" sz="2000" i="1" dirty="0">
                <a:solidFill>
                  <a:srgbClr val="002060"/>
                </a:solidFill>
              </a:rPr>
              <a:t>)</a:t>
            </a:r>
            <a:endParaRPr lang="ru-RU" sz="2000" dirty="0">
              <a:solidFill>
                <a:srgbClr val="002060"/>
              </a:solidFill>
            </a:endParaRPr>
          </a:p>
          <a:p>
            <a:pPr marL="285750" indent="-285750" algn="ctr">
              <a:buFont typeface="Wingdings" panose="05000000000000000000" pitchFamily="2" charset="2"/>
              <a:buChar char="v"/>
            </a:pPr>
            <a:r>
              <a:rPr lang="ru-RU" sz="2000" dirty="0">
                <a:solidFill>
                  <a:srgbClr val="002060"/>
                </a:solidFill>
              </a:rPr>
              <a:t> увеличить тонус нервной системы</a:t>
            </a:r>
          </a:p>
          <a:p>
            <a:pPr marL="285750" indent="-285750" algn="ctr">
              <a:buFont typeface="Wingdings" panose="05000000000000000000" pitchFamily="2" charset="2"/>
              <a:buChar char="v"/>
            </a:pPr>
            <a:r>
              <a:rPr lang="ru-RU" sz="2000" dirty="0">
                <a:solidFill>
                  <a:srgbClr val="002060"/>
                </a:solidFill>
              </a:rPr>
              <a:t>усилить работу основных систем организма (сердечно-сосудистой, дыхательной, системы желез внутренней секреции)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ru-RU" sz="2400" dirty="0"/>
          </a:p>
        </p:txBody>
      </p:sp>
      <p:pic>
        <p:nvPicPr>
          <p:cNvPr id="11" name="Объект 10"/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5715113" y="1456879"/>
            <a:ext cx="5943487" cy="443780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372495385"/>
      </p:ext>
    </p:extLst>
  </p:cSld>
  <p:clrMapOvr>
    <a:masterClrMapping/>
  </p:clrMapOvr>
  <p:transition spd="slow">
    <p:wip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26603" y="0"/>
            <a:ext cx="4248565" cy="1294410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>
                <a:solidFill>
                  <a:srgbClr val="FF0000"/>
                </a:solidFill>
              </a:rPr>
              <a:t>Пробуждающая гимнастика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09531" y="1258957"/>
            <a:ext cx="4384880" cy="5221355"/>
          </a:xfrm>
        </p:spPr>
        <p:txBody>
          <a:bodyPr>
            <a:normAutofit/>
          </a:bodyPr>
          <a:lstStyle/>
          <a:p>
            <a:r>
              <a:rPr lang="ru-RU" sz="2000" b="1" dirty="0">
                <a:solidFill>
                  <a:srgbClr val="002060"/>
                </a:solidFill>
              </a:rPr>
              <a:t>Основные этапы проведения гимнастики после дневного сна: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2000" dirty="0">
                <a:solidFill>
                  <a:srgbClr val="002060"/>
                </a:solidFill>
              </a:rPr>
              <a:t>разминка в постели и самомассаж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2000" dirty="0">
                <a:solidFill>
                  <a:srgbClr val="002060"/>
                </a:solidFill>
              </a:rPr>
              <a:t>гимнастика игрового характера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2000" dirty="0">
                <a:solidFill>
                  <a:srgbClr val="002060"/>
                </a:solidFill>
              </a:rPr>
              <a:t>гимнастика с использованием тренажеров и спортивного комплекса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2000" dirty="0">
                <a:solidFill>
                  <a:srgbClr val="002060"/>
                </a:solidFill>
              </a:rPr>
              <a:t>пробежки по массажным дорожкам</a:t>
            </a:r>
          </a:p>
          <a:p>
            <a:endParaRPr lang="ru-RU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7596757" y="805318"/>
            <a:ext cx="3757043" cy="535767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004116424"/>
      </p:ext>
    </p:extLst>
  </p:cSld>
  <p:clrMapOvr>
    <a:masterClrMapping/>
  </p:clrMapOvr>
  <p:transition spd="slow">
    <p:wip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8877" y="2696860"/>
            <a:ext cx="5878285" cy="387254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6784" y="145980"/>
            <a:ext cx="10364451" cy="1139481"/>
          </a:xfrm>
        </p:spPr>
        <p:txBody>
          <a:bodyPr/>
          <a:lstStyle/>
          <a:p>
            <a:r>
              <a:rPr lang="ru-RU" sz="2800" b="1" dirty="0">
                <a:solidFill>
                  <a:srgbClr val="FF0000"/>
                </a:solidFill>
              </a:rPr>
              <a:t>Эмоциональное состояние</a:t>
            </a:r>
            <a:endParaRPr lang="ru-RU" b="1" i="1" u="sng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280173" y="1132557"/>
            <a:ext cx="7412467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002060"/>
                </a:solidFill>
              </a:rPr>
              <a:t>Эмоциональное состояние является ведущей в психическом развитии ребенка дошкольного возраста и поэтому является основой для осознания ребенком себя.</a:t>
            </a:r>
          </a:p>
        </p:txBody>
      </p:sp>
    </p:spTree>
    <p:extLst>
      <p:ext uri="{BB962C8B-B14F-4D97-AF65-F5344CB8AC3E}">
        <p14:creationId xmlns:p14="http://schemas.microsoft.com/office/powerpoint/2010/main" val="2905298415"/>
      </p:ext>
    </p:extLst>
  </p:cSld>
  <p:clrMapOvr>
    <a:masterClrMapping/>
  </p:clrMapOvr>
  <p:transition spd="slow">
    <p:wip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8571" y="531345"/>
            <a:ext cx="8911687" cy="768006"/>
          </a:xfrm>
        </p:spPr>
        <p:txBody>
          <a:bodyPr/>
          <a:lstStyle/>
          <a:p>
            <a:pPr algn="ctr"/>
            <a:r>
              <a:rPr lang="ru-RU" b="1" dirty="0">
                <a:solidFill>
                  <a:srgbClr val="FF0000"/>
                </a:solidFill>
              </a:rPr>
              <a:t>Спасибо за внимание!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14843" y="1392116"/>
            <a:ext cx="8400757" cy="52504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8760757"/>
      </p:ext>
    </p:extLst>
  </p:cSld>
  <p:clrMapOvr>
    <a:masterClrMapping/>
  </p:clrMapOvr>
  <p:transition spd="slow"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60447" y="204454"/>
            <a:ext cx="3923518" cy="976312"/>
          </a:xfrm>
        </p:spPr>
        <p:txBody>
          <a:bodyPr>
            <a:normAutofit/>
          </a:bodyPr>
          <a:lstStyle/>
          <a:p>
            <a:r>
              <a:rPr lang="ru-RU" sz="2800" b="1" dirty="0">
                <a:solidFill>
                  <a:srgbClr val="FF0000"/>
                </a:solidFill>
              </a:rPr>
              <a:t>Составляющие факторы ЗОЖ</a:t>
            </a: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6094412" y="815927"/>
            <a:ext cx="5623976" cy="4164036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91427" y="1369712"/>
            <a:ext cx="3505199" cy="4262436"/>
          </a:xfrm>
        </p:spPr>
        <p:txBody>
          <a:bodyPr>
            <a:norm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2000" dirty="0">
                <a:solidFill>
                  <a:srgbClr val="002060"/>
                </a:solidFill>
              </a:rPr>
              <a:t>Режим дня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2000" dirty="0">
                <a:solidFill>
                  <a:srgbClr val="002060"/>
                </a:solidFill>
              </a:rPr>
              <a:t>Сон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2000" dirty="0">
                <a:solidFill>
                  <a:srgbClr val="002060"/>
                </a:solidFill>
              </a:rPr>
              <a:t>Питание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2000" dirty="0">
                <a:solidFill>
                  <a:srgbClr val="002060"/>
                </a:solidFill>
              </a:rPr>
              <a:t>Движение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2000" dirty="0">
                <a:solidFill>
                  <a:srgbClr val="002060"/>
                </a:solidFill>
              </a:rPr>
              <a:t>Гигиенические навыки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2000" dirty="0">
                <a:solidFill>
                  <a:srgbClr val="002060"/>
                </a:solidFill>
              </a:rPr>
              <a:t>Эмоциональное состояние</a:t>
            </a:r>
          </a:p>
        </p:txBody>
      </p:sp>
    </p:spTree>
    <p:extLst>
      <p:ext uri="{BB962C8B-B14F-4D97-AF65-F5344CB8AC3E}">
        <p14:creationId xmlns:p14="http://schemas.microsoft.com/office/powerpoint/2010/main" val="3958849201"/>
      </p:ext>
    </p:extLst>
  </p:cSld>
  <p:clrMapOvr>
    <a:masterClrMapping/>
  </p:clrMapOvr>
  <p:transition spd="slow"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2290" y="128036"/>
            <a:ext cx="3505199" cy="976312"/>
          </a:xfrm>
        </p:spPr>
        <p:txBody>
          <a:bodyPr>
            <a:normAutofit/>
          </a:bodyPr>
          <a:lstStyle/>
          <a:p>
            <a:r>
              <a:rPr lang="ru-RU" sz="2800" b="1" dirty="0">
                <a:solidFill>
                  <a:srgbClr val="FF0000"/>
                </a:solidFill>
              </a:rPr>
              <a:t>Режим дня </a:t>
            </a: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6739311" y="717452"/>
            <a:ext cx="5361645" cy="4473526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54797" y="1104348"/>
            <a:ext cx="6164299" cy="5753652"/>
          </a:xfrm>
        </p:spPr>
        <p:txBody>
          <a:bodyPr>
            <a:noAutofit/>
          </a:bodyPr>
          <a:lstStyle/>
          <a:p>
            <a:r>
              <a:rPr lang="ru-RU" sz="1800" dirty="0">
                <a:solidFill>
                  <a:srgbClr val="002060"/>
                </a:solidFill>
              </a:rPr>
              <a:t>Режим дня - это чёткий распорядок жизни в течение суток, предусматривающий чередование бодрствования и сна, а так же рациональную организацию различных видов деятельности. Правильный, соответствующий возрастным возможностям ребёнка режим укрепляет здоровье, обеспечивает работоспособность, успешное осуществление разнообразной деятельности, предохраняет от переутомления.</a:t>
            </a:r>
          </a:p>
          <a:p>
            <a:r>
              <a:rPr lang="ru-RU" sz="1800" dirty="0">
                <a:solidFill>
                  <a:srgbClr val="002060"/>
                </a:solidFill>
              </a:rPr>
              <a:t>Один из немаловажных отличительных признаков воспитания в детском саду от домашнего – это режим в детском саду. В детском саду все подчинено заранее установленному распорядку</a:t>
            </a:r>
            <a:r>
              <a:rPr lang="ru-RU" sz="1800" dirty="0">
                <a:solidFill>
                  <a:schemeClr val="tx1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631233995"/>
      </p:ext>
    </p:extLst>
  </p:cSld>
  <p:clrMapOvr>
    <a:masterClrMapping/>
  </p:clrMapOvr>
  <p:transition spd="slow"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65143" y="313566"/>
            <a:ext cx="3505199" cy="976312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>
                <a:solidFill>
                  <a:srgbClr val="FF0000"/>
                </a:solidFill>
              </a:rPr>
              <a:t>Движение</a:t>
            </a: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6094412" y="1502082"/>
            <a:ext cx="5287314" cy="382529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067340" y="1598613"/>
            <a:ext cx="4027072" cy="3728761"/>
          </a:xfrm>
        </p:spPr>
        <p:txBody>
          <a:bodyPr>
            <a:norm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2000" dirty="0">
                <a:solidFill>
                  <a:srgbClr val="002060"/>
                </a:solidFill>
              </a:rPr>
              <a:t>Ежедневная утренняя гимнастика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2000" dirty="0">
                <a:solidFill>
                  <a:srgbClr val="002060"/>
                </a:solidFill>
              </a:rPr>
              <a:t>Подвижные игры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2000" dirty="0">
                <a:solidFill>
                  <a:srgbClr val="002060"/>
                </a:solidFill>
              </a:rPr>
              <a:t>Физкультминутки во время занятий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2000" dirty="0">
                <a:solidFill>
                  <a:srgbClr val="002060"/>
                </a:solidFill>
              </a:rPr>
              <a:t>Ежедневная прогулка</a:t>
            </a:r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652604590"/>
      </p:ext>
    </p:extLst>
  </p:cSld>
  <p:clrMapOvr>
    <a:masterClrMapping/>
  </p:clrMapOvr>
  <p:transition spd="slow"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77279" y="119271"/>
            <a:ext cx="4336773" cy="901148"/>
          </a:xfrm>
        </p:spPr>
        <p:txBody>
          <a:bodyPr>
            <a:noAutofit/>
          </a:bodyPr>
          <a:lstStyle/>
          <a:p>
            <a:r>
              <a:rPr lang="ru-RU" sz="2800" b="1" dirty="0">
                <a:solidFill>
                  <a:srgbClr val="FF0000"/>
                </a:solidFill>
              </a:rPr>
              <a:t>Утренняя гимнастика</a:t>
            </a:r>
            <a:endParaRPr lang="ru-RU" sz="2800" b="1" i="1" u="sng" dirty="0">
              <a:solidFill>
                <a:srgbClr val="FF0000"/>
              </a:solidFill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6937611" y="1522795"/>
            <a:ext cx="4601228" cy="358678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74645" y="1353149"/>
            <a:ext cx="5910468" cy="5115339"/>
          </a:xfrm>
        </p:spPr>
        <p:txBody>
          <a:bodyPr>
            <a:noAutofit/>
          </a:bodyPr>
          <a:lstStyle/>
          <a:p>
            <a:r>
              <a:rPr lang="ru-RU" sz="2000" dirty="0">
                <a:solidFill>
                  <a:srgbClr val="002060"/>
                </a:solidFill>
              </a:rPr>
              <a:t>Утренняя гимнастика хотя  и непродолжительна по времени, однако оказывает огромное оздоровительное влияние. Утреннюю гимнастику можно назвать еще вводной, поскольку она ускоряет вхождение организма в деятельность. Перед утренней гимнастикой стоят совершенно особенные задачи: «разбудить» организм ребенка, настроить его на действенный лад, способствовать формированию правильной осанки, хорошей походки, предупреждать возникновение плоскостопия.</a:t>
            </a:r>
          </a:p>
        </p:txBody>
      </p:sp>
    </p:spTree>
    <p:extLst>
      <p:ext uri="{BB962C8B-B14F-4D97-AF65-F5344CB8AC3E}">
        <p14:creationId xmlns:p14="http://schemas.microsoft.com/office/powerpoint/2010/main" val="38153997"/>
      </p:ext>
    </p:extLst>
  </p:cSld>
  <p:clrMapOvr>
    <a:masterClrMapping/>
  </p:clrMapOvr>
  <p:transition spd="slow">
    <p:wip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5044" y="624110"/>
            <a:ext cx="9001497" cy="640445"/>
          </a:xfrm>
        </p:spPr>
        <p:txBody>
          <a:bodyPr>
            <a:normAutofit/>
          </a:bodyPr>
          <a:lstStyle/>
          <a:p>
            <a:r>
              <a:rPr lang="ru-RU" sz="2800" b="1" dirty="0">
                <a:solidFill>
                  <a:srgbClr val="FF0000"/>
                </a:solidFill>
              </a:rPr>
              <a:t>Подвижные игры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789044" y="1264555"/>
            <a:ext cx="9568069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rgbClr val="002060"/>
                </a:solidFill>
              </a:rPr>
              <a:t>Подвижная игра — одно из важных средств всестороннего воспитания детей дошкольного возраста. Характерная ее особенность — комплексность воздействия на организм и на все стороны личности ребенка: в игре одновременно осуществляется физическое, умственное, нравственное, эстетическое и трудовое воспитание.</a:t>
            </a:r>
            <a:br>
              <a:rPr lang="ru-RU" sz="2000" dirty="0">
                <a:solidFill>
                  <a:srgbClr val="002060"/>
                </a:solidFill>
              </a:rPr>
            </a:br>
            <a:endParaRPr lang="ru-RU" sz="2000" dirty="0">
              <a:solidFill>
                <a:srgbClr val="00206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47282" y="3042139"/>
            <a:ext cx="6221800" cy="341493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208205724"/>
      </p:ext>
    </p:extLst>
  </p:cSld>
  <p:clrMapOvr>
    <a:masterClrMapping/>
  </p:clrMapOvr>
  <p:transition spd="slow">
    <p:wip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70661" y="198817"/>
            <a:ext cx="9191500" cy="1280890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>
                <a:solidFill>
                  <a:srgbClr val="FF0000"/>
                </a:solidFill>
              </a:rPr>
              <a:t>Физкультминутка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604116" y="1147198"/>
            <a:ext cx="1009815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rgbClr val="002060"/>
                </a:solidFill>
              </a:rPr>
              <a:t>Цель проведения физкультминуток – способствовать оздоровлению детей.</a:t>
            </a:r>
            <a:br>
              <a:rPr lang="ru-RU" sz="2000" dirty="0">
                <a:solidFill>
                  <a:srgbClr val="002060"/>
                </a:solidFill>
              </a:rPr>
            </a:br>
            <a:r>
              <a:rPr lang="ru-RU" sz="2000" dirty="0">
                <a:solidFill>
                  <a:srgbClr val="002060"/>
                </a:solidFill>
              </a:rPr>
              <a:t>Исследования свидетельствуют о необходимости смены деятельности через каждые 20 мин. Физические упражнения улучшают кровообращение, работу сердца, легких, способствуют восстановлению положительно-эмоционального состояния.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30436" y="2581472"/>
            <a:ext cx="3366655" cy="40548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2257925"/>
      </p:ext>
    </p:extLst>
  </p:cSld>
  <p:clrMapOvr>
    <a:masterClrMapping/>
  </p:clrMapOvr>
  <p:transition spd="slow">
    <p:wip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2693" y="190005"/>
            <a:ext cx="3505199" cy="1270660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>
                <a:solidFill>
                  <a:srgbClr val="FF0000"/>
                </a:solidFill>
              </a:rPr>
              <a:t>Ежедневные прогулки</a:t>
            </a: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5182394" y="942975"/>
            <a:ext cx="5991225" cy="451485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6592" y="1545605"/>
            <a:ext cx="4517402" cy="4262436"/>
          </a:xfrm>
        </p:spPr>
        <p:txBody>
          <a:bodyPr>
            <a:noAutofit/>
          </a:bodyPr>
          <a:lstStyle/>
          <a:p>
            <a:r>
              <a:rPr lang="ru-RU" sz="2000" dirty="0">
                <a:solidFill>
                  <a:srgbClr val="002060"/>
                </a:solidFill>
              </a:rPr>
              <a:t>Прогулка является первым и наиболее доступным средством закаливания детского организма. Она способствует повышению его выносливости и устойчивости к неблагоприятным воздействиям внешней среды, особенно к простудным заболеваниям.</a:t>
            </a:r>
          </a:p>
        </p:txBody>
      </p:sp>
    </p:spTree>
    <p:extLst>
      <p:ext uri="{BB962C8B-B14F-4D97-AF65-F5344CB8AC3E}">
        <p14:creationId xmlns:p14="http://schemas.microsoft.com/office/powerpoint/2010/main" val="497631134"/>
      </p:ext>
    </p:extLst>
  </p:cSld>
  <p:clrMapOvr>
    <a:masterClrMapping/>
  </p:clrMapOvr>
  <p:transition spd="slow">
    <p:wip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12436" y="221004"/>
            <a:ext cx="3505199" cy="1287161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>
                <a:solidFill>
                  <a:srgbClr val="FF0000"/>
                </a:solidFill>
              </a:rPr>
              <a:t>Культурно - Гигиенические навыки</a:t>
            </a: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6144332" y="1242759"/>
            <a:ext cx="5795877" cy="432315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232452" y="1598613"/>
            <a:ext cx="4861959" cy="4262436"/>
          </a:xfrm>
        </p:spPr>
        <p:txBody>
          <a:bodyPr>
            <a:noAutofit/>
          </a:bodyPr>
          <a:lstStyle/>
          <a:p>
            <a:r>
              <a:rPr lang="ru-RU" sz="2000" dirty="0">
                <a:solidFill>
                  <a:srgbClr val="002060"/>
                </a:solidFill>
              </a:rPr>
              <a:t>Формирование КГН – это основной компонент ЗОЖ, неотъемлемая часть культуры поведения будущей личности. Необходимо раннее обучение и формирование привычек ЗОЖ через развитие у детей потребности к чистоте и аккуратности, адекватному поведению.</a:t>
            </a:r>
          </a:p>
        </p:txBody>
      </p:sp>
    </p:spTree>
    <p:extLst>
      <p:ext uri="{BB962C8B-B14F-4D97-AF65-F5344CB8AC3E}">
        <p14:creationId xmlns:p14="http://schemas.microsoft.com/office/powerpoint/2010/main" val="4205299772"/>
      </p:ext>
    </p:extLst>
  </p:cSld>
  <p:clrMapOvr>
    <a:masterClrMapping/>
  </p:clrMapOvr>
  <p:transition spd="slow">
    <p:wipe/>
  </p:transition>
</p:sld>
</file>

<file path=ppt/theme/theme1.xml><?xml version="1.0" encoding="utf-8"?>
<a:theme xmlns:a="http://schemas.openxmlformats.org/drawingml/2006/main" name="Капля">
  <a:themeElements>
    <a:clrScheme name="Капля">
      <a:dk1>
        <a:sysClr val="windowText" lastClr="000000"/>
      </a:dk1>
      <a:lt1>
        <a:sysClr val="window" lastClr="FFFFFF"/>
      </a:lt1>
      <a:dk2>
        <a:srgbClr val="27537E"/>
      </a:dk2>
      <a:lt2>
        <a:srgbClr val="AABED7"/>
      </a:lt2>
      <a:accent1>
        <a:srgbClr val="E34B7A"/>
      </a:accent1>
      <a:accent2>
        <a:srgbClr val="AC339A"/>
      </a:accent2>
      <a:accent3>
        <a:srgbClr val="6953B7"/>
      </a:accent3>
      <a:accent4>
        <a:srgbClr val="1D7EAB"/>
      </a:accent4>
      <a:accent5>
        <a:srgbClr val="43AFD6"/>
      </a:accent5>
      <a:accent6>
        <a:srgbClr val="DE85E1"/>
      </a:accent6>
      <a:hlink>
        <a:srgbClr val="ED87A6"/>
      </a:hlink>
      <a:folHlink>
        <a:srgbClr val="C99EAC"/>
      </a:folHlink>
    </a:clrScheme>
    <a:fontScheme name="Капля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апля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8000"/>
                <a:shade val="100000"/>
                <a:hueMod val="136000"/>
                <a:satMod val="160000"/>
                <a:lumMod val="105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C71B277C-C29A-4BA0-A7BA-43502DF21AB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Капля</Template>
  <TotalTime>155</TotalTime>
  <Words>467</Words>
  <Application>Microsoft Office PowerPoint</Application>
  <PresentationFormat>Широкоэкранный</PresentationFormat>
  <Paragraphs>50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0" baseType="lpstr">
      <vt:lpstr>Arial</vt:lpstr>
      <vt:lpstr>Tw Cen MT</vt:lpstr>
      <vt:lpstr>Wingdings</vt:lpstr>
      <vt:lpstr>Капля</vt:lpstr>
      <vt:lpstr>Составляющие факторы здорового образа жизни детей  в ДОУ </vt:lpstr>
      <vt:lpstr>Составляющие факторы ЗОЖ</vt:lpstr>
      <vt:lpstr>Режим дня </vt:lpstr>
      <vt:lpstr>Движение</vt:lpstr>
      <vt:lpstr>Утренняя гимнастика</vt:lpstr>
      <vt:lpstr>Подвижные игры</vt:lpstr>
      <vt:lpstr>Физкультминутка</vt:lpstr>
      <vt:lpstr>Ежедневные прогулки</vt:lpstr>
      <vt:lpstr>Культурно - Гигиенические навыки</vt:lpstr>
      <vt:lpstr>Питание</vt:lpstr>
      <vt:lpstr>Сон</vt:lpstr>
      <vt:lpstr>Условия сна</vt:lpstr>
      <vt:lpstr>Пробуждающая гимнастика</vt:lpstr>
      <vt:lpstr>Пробуждающая гимнастика</vt:lpstr>
      <vt:lpstr>Эмоциональное состояние</vt:lpstr>
      <vt:lpstr>Спасибо за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МДК  01.01. Раздел «Социальные основы здоровья» Студентки очно-заочного отделения группа 11 г  Корытко Юлии Сергеевны Преподаватель  Коробова Татьяна Владимировна</dc:title>
  <dc:creator>Юлия Корытко</dc:creator>
  <cp:lastModifiedBy>Юлия Корытко</cp:lastModifiedBy>
  <cp:revision>34</cp:revision>
  <dcterms:created xsi:type="dcterms:W3CDTF">2017-03-12T20:14:03Z</dcterms:created>
  <dcterms:modified xsi:type="dcterms:W3CDTF">2017-08-30T20:25:23Z</dcterms:modified>
</cp:coreProperties>
</file>