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60" r:id="rId5"/>
    <p:sldId id="261" r:id="rId6"/>
    <p:sldId id="262" r:id="rId7"/>
    <p:sldId id="263" r:id="rId8"/>
    <p:sldId id="264" r:id="rId9"/>
    <p:sldId id="265" r:id="rId10"/>
    <p:sldId id="271" r:id="rId11"/>
    <p:sldId id="270" r:id="rId12"/>
    <p:sldId id="266" r:id="rId13"/>
    <p:sldId id="267" r:id="rId14"/>
    <p:sldId id="268" r:id="rId15"/>
    <p:sldId id="269"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0CA2F5-C2ED-411C-9040-550F51C47A83}" type="datetimeFigureOut">
              <a:rPr lang="ru-RU" smtClean="0"/>
              <a:t>30.08.2017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89489C-CD9A-44F8-93DC-377089C263C1}"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589489C-CD9A-44F8-93DC-377089C263C1}" type="slidenum">
              <a:rPr lang="ru-RU" smtClean="0"/>
              <a:t>21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CD81A1D-4420-4E76-A58E-CA6B1F18FA29}" type="datetimeFigureOut">
              <a:rPr lang="ru-RU" smtClean="0"/>
              <a:t>30.08.2017</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910DE81-DFA1-4E7D-9B9C-FEEB6E47966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CD81A1D-4420-4E76-A58E-CA6B1F18FA29}" type="datetimeFigureOut">
              <a:rPr lang="ru-RU" smtClean="0"/>
              <a:t>30.08.2017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10DE81-DFA1-4E7D-9B9C-FEEB6E47966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CD81A1D-4420-4E76-A58E-CA6B1F18FA29}" type="datetimeFigureOut">
              <a:rPr lang="ru-RU" smtClean="0"/>
              <a:t>30.08.2017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10DE81-DFA1-4E7D-9B9C-FEEB6E47966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CD81A1D-4420-4E76-A58E-CA6B1F18FA29}" type="datetimeFigureOut">
              <a:rPr lang="ru-RU" smtClean="0"/>
              <a:t>30.08.2017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10DE81-DFA1-4E7D-9B9C-FEEB6E47966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CD81A1D-4420-4E76-A58E-CA6B1F18FA29}" type="datetimeFigureOut">
              <a:rPr lang="ru-RU" smtClean="0"/>
              <a:t>30.08.2017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10DE81-DFA1-4E7D-9B9C-FEEB6E47966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CD81A1D-4420-4E76-A58E-CA6B1F18FA29}" type="datetimeFigureOut">
              <a:rPr lang="ru-RU" smtClean="0"/>
              <a:t>30.08.2017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10DE81-DFA1-4E7D-9B9C-FEEB6E47966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CD81A1D-4420-4E76-A58E-CA6B1F18FA29}" type="datetimeFigureOut">
              <a:rPr lang="ru-RU" smtClean="0"/>
              <a:t>30.08.2017</a:t>
            </a:fld>
            <a:endParaRPr lang="ru-RU"/>
          </a:p>
        </p:txBody>
      </p:sp>
      <p:sp>
        <p:nvSpPr>
          <p:cNvPr id="27" name="Номер слайда 26"/>
          <p:cNvSpPr>
            <a:spLocks noGrp="1"/>
          </p:cNvSpPr>
          <p:nvPr>
            <p:ph type="sldNum" sz="quarter" idx="11"/>
          </p:nvPr>
        </p:nvSpPr>
        <p:spPr/>
        <p:txBody>
          <a:bodyPr rtlCol="0"/>
          <a:lstStyle/>
          <a:p>
            <a:fld id="{4910DE81-DFA1-4E7D-9B9C-FEEB6E479660}" type="slidenum">
              <a:rPr lang="ru-RU" smtClean="0"/>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CD81A1D-4420-4E76-A58E-CA6B1F18FA29}" type="datetimeFigureOut">
              <a:rPr lang="ru-RU" smtClean="0"/>
              <a:t>30.08.2017</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4910DE81-DFA1-4E7D-9B9C-FEEB6E47966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CD81A1D-4420-4E76-A58E-CA6B1F18FA29}" type="datetimeFigureOut">
              <a:rPr lang="ru-RU" smtClean="0"/>
              <a:t>30.08.2017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910DE81-DFA1-4E7D-9B9C-FEEB6E47966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CD81A1D-4420-4E76-A58E-CA6B1F18FA29}" type="datetimeFigureOut">
              <a:rPr lang="ru-RU" smtClean="0"/>
              <a:t>30.08.2017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10DE81-DFA1-4E7D-9B9C-FEEB6E47966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CD81A1D-4420-4E76-A58E-CA6B1F18FA29}" type="datetimeFigureOut">
              <a:rPr lang="ru-RU" smtClean="0"/>
              <a:t>30.08.2017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10DE81-DFA1-4E7D-9B9C-FEEB6E47966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CD81A1D-4420-4E76-A58E-CA6B1F18FA29}" type="datetimeFigureOut">
              <a:rPr lang="ru-RU" smtClean="0"/>
              <a:t>30.08.2017</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910DE81-DFA1-4E7D-9B9C-FEEB6E47966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lf-english.ru/goto/http:/www.bbc.co.uk/worldservice/learningenglish/language/wordsinthenews/" TargetMode="External"/><Relationship Id="rId2" Type="http://schemas.openxmlformats.org/officeDocument/2006/relationships/hyperlink" Target="http://elf-english.ru/goto/http:/www.cdlponline.or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breakingnewsenglish.com/1708/170814-swimming-to-work-1.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washingtontimes.com/" TargetMode="External"/><Relationship Id="rId3" Type="http://schemas.openxmlformats.org/officeDocument/2006/relationships/hyperlink" Target="http://www.baltimoresun.com/" TargetMode="External"/><Relationship Id="rId7" Type="http://schemas.openxmlformats.org/officeDocument/2006/relationships/hyperlink" Target="http://www.washingtonpost.com/" TargetMode="External"/><Relationship Id="rId2" Type="http://schemas.openxmlformats.org/officeDocument/2006/relationships/hyperlink" Target="http://nypost.com/" TargetMode="External"/><Relationship Id="rId1" Type="http://schemas.openxmlformats.org/officeDocument/2006/relationships/slideLayout" Target="../slideLayouts/slideLayout2.xml"/><Relationship Id="rId6" Type="http://schemas.openxmlformats.org/officeDocument/2006/relationships/hyperlink" Target="http://www.wsj.com/" TargetMode="External"/><Relationship Id="rId5" Type="http://schemas.openxmlformats.org/officeDocument/2006/relationships/hyperlink" Target="http://www.nytimes.com/" TargetMode="External"/><Relationship Id="rId4" Type="http://schemas.openxmlformats.org/officeDocument/2006/relationships/hyperlink" Target="http://www.denverpost.com/" TargetMode="External"/><Relationship Id="rId9" Type="http://schemas.openxmlformats.org/officeDocument/2006/relationships/hyperlink" Target="http://www.usatoday.com/"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www.guardian.co.uk/" TargetMode="External"/><Relationship Id="rId3" Type="http://schemas.openxmlformats.org/officeDocument/2006/relationships/hyperlink" Target="http://www.ft.com/" TargetMode="External"/><Relationship Id="rId7" Type="http://schemas.openxmlformats.org/officeDocument/2006/relationships/hyperlink" Target="http://www.telegraph.co.uk/" TargetMode="External"/><Relationship Id="rId12" Type="http://schemas.openxmlformats.org/officeDocument/2006/relationships/hyperlink" Target="http://www.timesonline.co.uk/" TargetMode="External"/><Relationship Id="rId2" Type="http://schemas.openxmlformats.org/officeDocument/2006/relationships/hyperlink" Target="http://www.standard.co.uk/" TargetMode="External"/><Relationship Id="rId1" Type="http://schemas.openxmlformats.org/officeDocument/2006/relationships/slideLayout" Target="../slideLayouts/slideLayout2.xml"/><Relationship Id="rId6" Type="http://schemas.openxmlformats.org/officeDocument/2006/relationships/hyperlink" Target="http://www.mirror.co.uk/" TargetMode="External"/><Relationship Id="rId11" Type="http://schemas.openxmlformats.org/officeDocument/2006/relationships/hyperlink" Target="http://www.thesun.co.uk/" TargetMode="External"/><Relationship Id="rId5" Type="http://schemas.openxmlformats.org/officeDocument/2006/relationships/hyperlink" Target="http://www.bigissue.com/" TargetMode="External"/><Relationship Id="rId10" Type="http://schemas.openxmlformats.org/officeDocument/2006/relationships/hyperlink" Target="https://www.theguardian.com/observer" TargetMode="External"/><Relationship Id="rId4" Type="http://schemas.openxmlformats.org/officeDocument/2006/relationships/hyperlink" Target="http://www.morningstaronline.co.uk/" TargetMode="External"/><Relationship Id="rId9" Type="http://schemas.openxmlformats.org/officeDocument/2006/relationships/hyperlink" Target="http://www.independent.co.uk/"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edmontonsun.com/" TargetMode="External"/><Relationship Id="rId2" Type="http://schemas.openxmlformats.org/officeDocument/2006/relationships/hyperlink" Target="http://calgaryherald.com/" TargetMode="External"/><Relationship Id="rId1" Type="http://schemas.openxmlformats.org/officeDocument/2006/relationships/slideLayout" Target="../slideLayouts/slideLayout2.xml"/><Relationship Id="rId5" Type="http://schemas.openxmlformats.org/officeDocument/2006/relationships/hyperlink" Target="http://www.kelownadailycourier.ca/" TargetMode="External"/><Relationship Id="rId4" Type="http://schemas.openxmlformats.org/officeDocument/2006/relationships/hyperlink" Target="http://www.nationalpost.com/index.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heraldsun.com.au/" TargetMode="External"/><Relationship Id="rId2" Type="http://schemas.openxmlformats.org/officeDocument/2006/relationships/hyperlink" Target="http://www.capebretonpost.com/" TargetMode="External"/><Relationship Id="rId1" Type="http://schemas.openxmlformats.org/officeDocument/2006/relationships/slideLayout" Target="../slideLayouts/slideLayout2.xml"/><Relationship Id="rId6" Type="http://schemas.openxmlformats.org/officeDocument/2006/relationships/hyperlink" Target="http://www.canberratimes.com.au/" TargetMode="External"/><Relationship Id="rId5" Type="http://schemas.openxmlformats.org/officeDocument/2006/relationships/hyperlink" Target="http://www.theaustralian.com.au/" TargetMode="External"/><Relationship Id="rId4" Type="http://schemas.openxmlformats.org/officeDocument/2006/relationships/hyperlink" Target="http://koorimail.com/"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indianexpress.com/" TargetMode="External"/><Relationship Id="rId3" Type="http://schemas.openxmlformats.org/officeDocument/2006/relationships/hyperlink" Target="http://www.helsinkitimes.fi/" TargetMode="External"/><Relationship Id="rId7" Type="http://schemas.openxmlformats.org/officeDocument/2006/relationships/hyperlink" Target="https://www.nst.com.my/" TargetMode="External"/><Relationship Id="rId12" Type="http://schemas.openxmlformats.org/officeDocument/2006/relationships/hyperlink" Target="http://www.iol.co.za/thepost" TargetMode="External"/><Relationship Id="rId2" Type="http://schemas.openxmlformats.org/officeDocument/2006/relationships/hyperlink" Target="http://www.chinadaily.com.cn/" TargetMode="External"/><Relationship Id="rId1" Type="http://schemas.openxmlformats.org/officeDocument/2006/relationships/slideLayout" Target="../slideLayouts/slideLayout2.xml"/><Relationship Id="rId6" Type="http://schemas.openxmlformats.org/officeDocument/2006/relationships/hyperlink" Target="http://www.kyivpost.com/" TargetMode="External"/><Relationship Id="rId11" Type="http://schemas.openxmlformats.org/officeDocument/2006/relationships/hyperlink" Target="http://www.jpost.com/" TargetMode="External"/><Relationship Id="rId5" Type="http://schemas.openxmlformats.org/officeDocument/2006/relationships/hyperlink" Target="http://www.independent.ie/" TargetMode="External"/><Relationship Id="rId10" Type="http://schemas.openxmlformats.org/officeDocument/2006/relationships/hyperlink" Target="http://www.japantimes.co.jp/" TargetMode="External"/><Relationship Id="rId4" Type="http://schemas.openxmlformats.org/officeDocument/2006/relationships/hyperlink" Target="http://hindustantimes.com/" TargetMode="External"/><Relationship Id="rId9" Type="http://schemas.openxmlformats.org/officeDocument/2006/relationships/hyperlink" Target="http://www.irishtimes.co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themoscowtimes.com/" TargetMode="External"/><Relationship Id="rId2" Type="http://schemas.openxmlformats.org/officeDocument/2006/relationships/hyperlink" Target="http://kazanherald.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404664"/>
            <a:ext cx="8458200" cy="1470025"/>
          </a:xfrm>
        </p:spPr>
        <p:txBody>
          <a:bodyPr>
            <a:normAutofit fontScale="90000"/>
          </a:bodyPr>
          <a:lstStyle/>
          <a:p>
            <a:pPr algn="l"/>
            <a:r>
              <a:rPr lang="ru-RU" dirty="0" smtClean="0"/>
              <a:t>Использование газеты для подготовки обучающихся к экзаменам и олимпиадам</a:t>
            </a:r>
            <a:endParaRPr lang="ru-RU" dirty="0"/>
          </a:p>
        </p:txBody>
      </p:sp>
      <p:sp>
        <p:nvSpPr>
          <p:cNvPr id="3" name="Подзаголовок 2"/>
          <p:cNvSpPr>
            <a:spLocks noGrp="1"/>
          </p:cNvSpPr>
          <p:nvPr>
            <p:ph type="subTitle" idx="1"/>
          </p:nvPr>
        </p:nvSpPr>
        <p:spPr>
          <a:xfrm>
            <a:off x="4191000" y="5105400"/>
            <a:ext cx="4953000" cy="1752600"/>
          </a:xfrm>
        </p:spPr>
        <p:txBody>
          <a:bodyPr/>
          <a:lstStyle/>
          <a:p>
            <a:pPr algn="r"/>
            <a:r>
              <a:rPr lang="ru-RU" dirty="0" smtClean="0"/>
              <a:t>ГАПОУ МОК Им. В. Талалихина</a:t>
            </a:r>
          </a:p>
          <a:p>
            <a:pPr algn="r"/>
            <a:r>
              <a:rPr lang="ru-RU" dirty="0" smtClean="0"/>
              <a:t>Учитель английского языка</a:t>
            </a:r>
          </a:p>
          <a:p>
            <a:pPr algn="r"/>
            <a:r>
              <a:rPr lang="ru-RU" dirty="0" smtClean="0"/>
              <a:t>Крылов А.А.</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29600" cy="1066800"/>
          </a:xfrm>
        </p:spPr>
        <p:txBody>
          <a:bodyPr>
            <a:normAutofit fontScale="90000"/>
          </a:bodyPr>
          <a:lstStyle/>
          <a:p>
            <a:r>
              <a:rPr lang="ru-RU" dirty="0" smtClean="0"/>
              <a:t>Чтение газет на </a:t>
            </a:r>
            <a:r>
              <a:rPr lang="ru-RU" dirty="0" smtClean="0"/>
              <a:t>английском ВАЖНО:</a:t>
            </a:r>
            <a:endParaRPr lang="ru-RU" dirty="0"/>
          </a:p>
        </p:txBody>
      </p:sp>
      <p:sp>
        <p:nvSpPr>
          <p:cNvPr id="3" name="Содержимое 2"/>
          <p:cNvSpPr>
            <a:spLocks noGrp="1"/>
          </p:cNvSpPr>
          <p:nvPr>
            <p:ph idx="1"/>
          </p:nvPr>
        </p:nvSpPr>
        <p:spPr>
          <a:xfrm>
            <a:off x="467544" y="2060848"/>
            <a:ext cx="8229600" cy="4325112"/>
          </a:xfrm>
        </p:spPr>
        <p:txBody>
          <a:bodyPr>
            <a:noAutofit/>
          </a:bodyPr>
          <a:lstStyle/>
          <a:p>
            <a:r>
              <a:rPr lang="ru-RU" sz="2400" dirty="0" smtClean="0"/>
              <a:t>газеты отражают современный разговорный язык</a:t>
            </a:r>
          </a:p>
          <a:p>
            <a:r>
              <a:rPr lang="ru-RU" sz="2400" dirty="0" smtClean="0"/>
              <a:t>это — источник информации о новостях в мире</a:t>
            </a:r>
          </a:p>
          <a:p>
            <a:r>
              <a:rPr lang="ru-RU" sz="2400" dirty="0" smtClean="0"/>
              <a:t>возможность почерпнуть знания в конкретной сфере</a:t>
            </a:r>
          </a:p>
          <a:p>
            <a:r>
              <a:rPr lang="ru-RU" sz="2400" dirty="0" smtClean="0"/>
              <a:t>практическая </a:t>
            </a:r>
            <a:r>
              <a:rPr lang="ru-RU" sz="2400" dirty="0" smtClean="0"/>
              <a:t>ценность</a:t>
            </a:r>
          </a:p>
          <a:p>
            <a:r>
              <a:rPr lang="ru-RU" sz="2400" dirty="0" smtClean="0"/>
              <a:t>Поднятие уровня владения языком, расширение словарного запаса</a:t>
            </a:r>
          </a:p>
          <a:p>
            <a:r>
              <a:rPr lang="ru-RU" sz="2400" dirty="0" smtClean="0"/>
              <a:t>Запоминание аутентичных клише, грамматических конструкций, усвоение лексических единиц</a:t>
            </a:r>
          </a:p>
          <a:p>
            <a:r>
              <a:rPr lang="ru-RU" sz="2400" dirty="0" smtClean="0"/>
              <a:t>Подготовка к ЕГЭ и </a:t>
            </a:r>
            <a:r>
              <a:rPr lang="ru-RU" sz="2400" dirty="0" smtClean="0"/>
              <a:t> </a:t>
            </a:r>
            <a:r>
              <a:rPr lang="ru-RU" sz="2400" dirty="0" smtClean="0"/>
              <a:t>международным экзаменам </a:t>
            </a:r>
            <a:r>
              <a:rPr lang="ru-RU" sz="2400" dirty="0" smtClean="0"/>
              <a:t>по английскому (IELTS / TOEFL / FCE / CAE) </a:t>
            </a:r>
            <a:endParaRPr lang="ru-RU"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4578" name="Picture 2" descr="http://elf-english.ru/wp-content/uploads/newspapers4.png"/>
          <p:cNvPicPr>
            <a:picLocks noChangeAspect="1" noChangeArrowheads="1"/>
          </p:cNvPicPr>
          <p:nvPr/>
        </p:nvPicPr>
        <p:blipFill>
          <a:blip r:embed="rId2" cstate="print"/>
          <a:srcRect/>
          <a:stretch>
            <a:fillRect/>
          </a:stretch>
        </p:blipFill>
        <p:spPr bwMode="auto">
          <a:xfrm>
            <a:off x="395536" y="1556792"/>
            <a:ext cx="8591550" cy="2971801"/>
          </a:xfrm>
          <a:prstGeom prst="rect">
            <a:avLst/>
          </a:prstGeom>
          <a:noFill/>
        </p:spPr>
      </p:pic>
      <p:sp>
        <p:nvSpPr>
          <p:cNvPr id="5" name="Прямоугольник 4"/>
          <p:cNvSpPr/>
          <p:nvPr/>
        </p:nvSpPr>
        <p:spPr>
          <a:xfrm>
            <a:off x="2411760" y="4797152"/>
            <a:ext cx="4572000" cy="1754326"/>
          </a:xfrm>
          <a:prstGeom prst="rect">
            <a:avLst/>
          </a:prstGeom>
        </p:spPr>
        <p:txBody>
          <a:bodyPr>
            <a:spAutoFit/>
          </a:bodyPr>
          <a:lstStyle/>
          <a:p>
            <a:r>
              <a:rPr lang="de-DE" b="1" dirty="0"/>
              <a:t>World News in </a:t>
            </a:r>
            <a:r>
              <a:rPr lang="de-DE" b="1" dirty="0" smtClean="0"/>
              <a:t>English</a:t>
            </a:r>
            <a:endParaRPr lang="ru-RU" b="1" dirty="0" smtClean="0"/>
          </a:p>
          <a:p>
            <a:r>
              <a:rPr lang="ru-RU" dirty="0"/>
              <a:t>каталог </a:t>
            </a:r>
            <a:r>
              <a:rPr lang="ru-RU" dirty="0" err="1"/>
              <a:t>онлайн</a:t>
            </a:r>
            <a:r>
              <a:rPr lang="ru-RU" dirty="0"/>
              <a:t> газет, рассортированным по странам.</a:t>
            </a:r>
            <a:endParaRPr lang="ru-RU" dirty="0" smtClean="0"/>
          </a:p>
          <a:p>
            <a:r>
              <a:rPr lang="en-US" dirty="0" smtClean="0"/>
              <a:t>URL: [</a:t>
            </a:r>
            <a:r>
              <a:rPr lang="de-DE" dirty="0" smtClean="0"/>
              <a:t>http://www.thebigproject.co.uk/news/#.WaXlcshJaUk]</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8229600" cy="1066800"/>
          </a:xfrm>
        </p:spPr>
        <p:txBody>
          <a:bodyPr/>
          <a:lstStyle/>
          <a:p>
            <a:r>
              <a:rPr lang="ru-RU" dirty="0" smtClean="0"/>
              <a:t>Практическое применение</a:t>
            </a:r>
            <a:endParaRPr lang="ru-RU" dirty="0"/>
          </a:p>
        </p:txBody>
      </p:sp>
      <p:sp>
        <p:nvSpPr>
          <p:cNvPr id="3" name="Содержимое 2"/>
          <p:cNvSpPr>
            <a:spLocks noGrp="1"/>
          </p:cNvSpPr>
          <p:nvPr>
            <p:ph idx="1"/>
          </p:nvPr>
        </p:nvSpPr>
        <p:spPr>
          <a:xfrm>
            <a:off x="251520" y="1628800"/>
            <a:ext cx="8229600" cy="4325112"/>
          </a:xfrm>
        </p:spPr>
        <p:txBody>
          <a:bodyPr>
            <a:normAutofit lnSpcReduction="10000"/>
          </a:bodyPr>
          <a:lstStyle/>
          <a:p>
            <a:r>
              <a:rPr lang="ru-RU" dirty="0" smtClean="0"/>
              <a:t>Цель: Использовать газету в качестве материала к подготовке обучающихся к экзаменам/олимпиадам, развить навык изучающего и ознакомительного чтения</a:t>
            </a:r>
          </a:p>
          <a:p>
            <a:r>
              <a:rPr lang="ru-RU" dirty="0" smtClean="0"/>
              <a:t>Актуальность: Чрезвычайная важность публицистического стиля в современном образовательном </a:t>
            </a:r>
            <a:r>
              <a:rPr lang="ru-RU" dirty="0" err="1" smtClean="0"/>
              <a:t>дискурсе</a:t>
            </a:r>
            <a:endParaRPr lang="ru-RU" dirty="0" smtClean="0"/>
          </a:p>
          <a:p>
            <a:r>
              <a:rPr lang="ru-RU" dirty="0" smtClean="0"/>
              <a:t>Целевая аудитория: обучающиеся 9-11 классов (</a:t>
            </a:r>
            <a:r>
              <a:rPr lang="ru-RU" dirty="0" err="1" smtClean="0"/>
              <a:t>ур</a:t>
            </a:r>
            <a:r>
              <a:rPr lang="ru-RU" dirty="0" smtClean="0"/>
              <a:t>. владения </a:t>
            </a:r>
            <a:r>
              <a:rPr lang="en-US" dirty="0" smtClean="0"/>
              <a:t>A2</a:t>
            </a:r>
            <a:r>
              <a:rPr lang="ru-RU" dirty="0" smtClean="0"/>
              <a:t>+</a:t>
            </a:r>
            <a:r>
              <a:rPr lang="en-US" dirty="0" smtClean="0"/>
              <a:t>)</a:t>
            </a:r>
            <a:r>
              <a:rPr lang="ru-RU" dirty="0" smtClean="0"/>
              <a:t> </a:t>
            </a:r>
          </a:p>
          <a:p>
            <a:r>
              <a:rPr lang="ru-RU" dirty="0" smtClean="0"/>
              <a:t>Словарный </a:t>
            </a:r>
            <a:r>
              <a:rPr lang="ru-RU" dirty="0" smtClean="0"/>
              <a:t>запас</a:t>
            </a:r>
            <a:r>
              <a:rPr lang="ru-RU" dirty="0" smtClean="0"/>
              <a:t>:≈2500+ </a:t>
            </a:r>
            <a:r>
              <a:rPr lang="ru-RU" dirty="0" smtClean="0"/>
              <a:t>слов</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165104" y="5633864"/>
            <a:ext cx="4978896" cy="1224136"/>
          </a:xfrm>
        </p:spPr>
        <p:txBody>
          <a:bodyPr>
            <a:normAutofit fontScale="55000" lnSpcReduction="20000"/>
          </a:bodyPr>
          <a:lstStyle/>
          <a:p>
            <a:pPr>
              <a:buNone/>
            </a:pPr>
            <a:r>
              <a:rPr lang="en-US" dirty="0" smtClean="0"/>
              <a:t>The Moscow Times URL: [</a:t>
            </a:r>
            <a:r>
              <a:rPr lang="de-DE" dirty="0" smtClean="0"/>
              <a:t>https</a:t>
            </a:r>
            <a:r>
              <a:rPr lang="de-DE" dirty="0" smtClean="0"/>
              <a:t>://</a:t>
            </a:r>
            <a:r>
              <a:rPr lang="de-DE" dirty="0" smtClean="0"/>
              <a:t>themoscowtimes.com/news/the-battles-of-borodino-coming-soon-to-a-field-near-you-58789]</a:t>
            </a:r>
          </a:p>
          <a:p>
            <a:pPr>
              <a:buNone/>
            </a:pPr>
            <a:r>
              <a:rPr lang="ru-RU" dirty="0" smtClean="0"/>
              <a:t>Дата обращения: 29.08.17 23:35</a:t>
            </a:r>
            <a:endParaRPr lang="ru-RU" dirty="0"/>
          </a:p>
        </p:txBody>
      </p:sp>
      <p:pic>
        <p:nvPicPr>
          <p:cNvPr id="1028" name="Picture 4" descr="Картинки по запросу moscow times"/>
          <p:cNvPicPr>
            <a:picLocks noChangeAspect="1" noChangeArrowheads="1"/>
          </p:cNvPicPr>
          <p:nvPr/>
        </p:nvPicPr>
        <p:blipFill>
          <a:blip r:embed="rId2" cstate="print"/>
          <a:srcRect/>
          <a:stretch>
            <a:fillRect/>
          </a:stretch>
        </p:blipFill>
        <p:spPr bwMode="auto">
          <a:xfrm>
            <a:off x="0" y="0"/>
            <a:ext cx="9144000" cy="5014158"/>
          </a:xfrm>
          <a:prstGeom prst="rect">
            <a:avLst/>
          </a:prstGeom>
          <a:noFill/>
        </p:spPr>
      </p:pic>
      <p:sp>
        <p:nvSpPr>
          <p:cNvPr id="6" name="Прямоугольник 5"/>
          <p:cNvSpPr/>
          <p:nvPr/>
        </p:nvSpPr>
        <p:spPr>
          <a:xfrm>
            <a:off x="2286000" y="3105835"/>
            <a:ext cx="4950296" cy="1384995"/>
          </a:xfrm>
          <a:prstGeom prst="rect">
            <a:avLst/>
          </a:prstGeom>
        </p:spPr>
        <p:txBody>
          <a:bodyPr wrap="square">
            <a:spAutoFit/>
          </a:bodyPr>
          <a:lstStyle/>
          <a:p>
            <a:pPr algn="ctr" fontAlgn="base"/>
            <a:r>
              <a:rPr lang="en-US" sz="2800" b="1" dirty="0"/>
              <a:t>The Battles of Borodino: Coming Soon to a Field Near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76672"/>
            <a:ext cx="8686800" cy="6097864"/>
          </a:xfrm>
        </p:spPr>
        <p:txBody>
          <a:bodyPr>
            <a:normAutofit fontScale="92500" lnSpcReduction="10000"/>
          </a:bodyPr>
          <a:lstStyle/>
          <a:p>
            <a:pPr fontAlgn="base"/>
            <a:r>
              <a:rPr lang="en-US" dirty="0" smtClean="0"/>
              <a:t>The </a:t>
            </a:r>
            <a:r>
              <a:rPr lang="en-US" dirty="0" err="1" smtClean="0"/>
              <a:t>Akhtyrskiye</a:t>
            </a:r>
            <a:r>
              <a:rPr lang="en-US" dirty="0" smtClean="0"/>
              <a:t> Hussars on the attack at a Borodino Battle of 1812 reenactment. Archive International Military Historical Association</a:t>
            </a:r>
          </a:p>
          <a:p>
            <a:pPr fontAlgn="base"/>
            <a:r>
              <a:rPr lang="en-US" dirty="0" smtClean="0">
                <a:solidFill>
                  <a:srgbClr val="FF0000"/>
                </a:solidFill>
              </a:rPr>
              <a:t>Not far from </a:t>
            </a:r>
            <a:r>
              <a:rPr lang="en-US" dirty="0" smtClean="0"/>
              <a:t>Moscow are </a:t>
            </a:r>
            <a:r>
              <a:rPr lang="en-US" dirty="0" smtClean="0">
                <a:solidFill>
                  <a:srgbClr val="FF0000"/>
                </a:solidFill>
              </a:rPr>
              <a:t>vast fields </a:t>
            </a:r>
            <a:r>
              <a:rPr lang="en-US" dirty="0" smtClean="0"/>
              <a:t>that don’t look much different than the other land around them. But here the course of history was decided — twice.</a:t>
            </a:r>
          </a:p>
          <a:p>
            <a:pPr fontAlgn="base"/>
            <a:r>
              <a:rPr lang="en-US" dirty="0" smtClean="0"/>
              <a:t>These fields are in Borodino, a small village to the west of the Russian capital. Borodino is best known as the site of Napoleon’s </a:t>
            </a:r>
            <a:r>
              <a:rPr lang="en-US" dirty="0" smtClean="0">
                <a:solidFill>
                  <a:srgbClr val="FF0000"/>
                </a:solidFill>
              </a:rPr>
              <a:t>pyrrhic</a:t>
            </a:r>
            <a:r>
              <a:rPr lang="en-US" dirty="0" smtClean="0"/>
              <a:t> victory during the French invasion of Russia — known in Russia as </a:t>
            </a:r>
            <a:r>
              <a:rPr lang="en-US" dirty="0" smtClean="0">
                <a:solidFill>
                  <a:srgbClr val="FF0000"/>
                </a:solidFill>
              </a:rPr>
              <a:t>the Patriotic War of 1812 </a:t>
            </a:r>
            <a:r>
              <a:rPr lang="en-US" dirty="0" smtClean="0"/>
              <a:t>— which was immortalized in Leo Tolstoy’s “War and Peace.” But during World War II — called </a:t>
            </a:r>
            <a:r>
              <a:rPr lang="en-US" dirty="0" smtClean="0">
                <a:solidFill>
                  <a:srgbClr val="FF0000"/>
                </a:solidFill>
              </a:rPr>
              <a:t>the Great Patriotic War </a:t>
            </a:r>
            <a:r>
              <a:rPr lang="en-US" dirty="0" smtClean="0"/>
              <a:t>— the fields of Borodino again played a major role in history as a strong point on the </a:t>
            </a:r>
            <a:r>
              <a:rPr lang="en-US" dirty="0" err="1" smtClean="0"/>
              <a:t>Mozhaisk</a:t>
            </a:r>
            <a:r>
              <a:rPr lang="en-US" dirty="0" smtClean="0"/>
              <a:t> Defense Line – the last Soviet </a:t>
            </a:r>
            <a:r>
              <a:rPr lang="en-US" dirty="0" smtClean="0">
                <a:solidFill>
                  <a:srgbClr val="FF0000"/>
                </a:solidFill>
              </a:rPr>
              <a:t>fortified line </a:t>
            </a:r>
            <a:r>
              <a:rPr lang="en-US" dirty="0" smtClean="0"/>
              <a:t>before Moscow </a:t>
            </a:r>
            <a:r>
              <a:rPr lang="en-US" dirty="0" smtClean="0">
                <a:solidFill>
                  <a:srgbClr val="FF0000"/>
                </a:solidFill>
              </a:rPr>
              <a:t>proper</a:t>
            </a:r>
            <a:r>
              <a:rPr lang="en-US" dirty="0" smtClean="0"/>
              <a:t>.</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r>
              <a:rPr lang="ru-RU"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tooltip="http://www.cdlponline.org/"/>
              </a:rPr>
              <a:t>Adult</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tooltip="http://www.cdlponline.org/"/>
              </a:rPr>
              <a:t> </a:t>
            </a:r>
            <a:r>
              <a:rPr lang="ru-RU"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tooltip="http://www.cdlponline.org/"/>
              </a:rPr>
              <a:t>Learning</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tooltip="http://www.cdlponline.org/"/>
              </a:rPr>
              <a:t> </a:t>
            </a:r>
            <a:r>
              <a:rPr lang="ru-RU"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2" tooltip="http://www.cdlponline.org/"/>
              </a:rPr>
              <a:t>Activities</a:t>
            </a:r>
            <a:r>
              <a:rPr lang="ru-RU" dirty="0" smtClean="0"/>
              <a:t> </a:t>
            </a:r>
            <a:r>
              <a:rPr lang="ru-RU" dirty="0" smtClean="0"/>
              <a:t>—Статьи </a:t>
            </a:r>
            <a:r>
              <a:rPr lang="ru-RU" dirty="0" smtClean="0"/>
              <a:t>разбиты по рубрикам </a:t>
            </a:r>
            <a:r>
              <a:rPr lang="ru-RU" i="1" dirty="0" smtClean="0"/>
              <a:t>(</a:t>
            </a:r>
            <a:r>
              <a:rPr lang="ru-RU" i="1" dirty="0" err="1" smtClean="0"/>
              <a:t>Working</a:t>
            </a:r>
            <a:r>
              <a:rPr lang="ru-RU" i="1" dirty="0" smtClean="0"/>
              <a:t>, </a:t>
            </a:r>
            <a:r>
              <a:rPr lang="ru-RU" i="1" dirty="0" err="1" smtClean="0"/>
              <a:t>Law</a:t>
            </a:r>
            <a:r>
              <a:rPr lang="ru-RU" i="1" dirty="0" smtClean="0"/>
              <a:t>, </a:t>
            </a:r>
            <a:r>
              <a:rPr lang="ru-RU" i="1" dirty="0" err="1" smtClean="0"/>
              <a:t>Family</a:t>
            </a:r>
            <a:r>
              <a:rPr lang="ru-RU" i="1" dirty="0" smtClean="0"/>
              <a:t>, </a:t>
            </a:r>
            <a:r>
              <a:rPr lang="ru-RU" i="1" dirty="0" err="1" smtClean="0"/>
              <a:t>School</a:t>
            </a:r>
            <a:r>
              <a:rPr lang="ru-RU" i="1" dirty="0" smtClean="0"/>
              <a:t>, </a:t>
            </a:r>
            <a:r>
              <a:rPr lang="ru-RU" i="1" dirty="0" err="1" smtClean="0"/>
              <a:t>Health</a:t>
            </a:r>
            <a:r>
              <a:rPr lang="ru-RU" i="1" dirty="0" smtClean="0"/>
              <a:t>, </a:t>
            </a:r>
            <a:r>
              <a:rPr lang="ru-RU" i="1" dirty="0" err="1" smtClean="0"/>
              <a:t>Housing</a:t>
            </a:r>
            <a:r>
              <a:rPr lang="ru-RU" i="1" dirty="0" smtClean="0"/>
              <a:t>, </a:t>
            </a:r>
            <a:r>
              <a:rPr lang="ru-RU" i="1" dirty="0" err="1" smtClean="0"/>
              <a:t>money</a:t>
            </a:r>
            <a:r>
              <a:rPr lang="ru-RU" i="1" dirty="0" smtClean="0"/>
              <a:t>, </a:t>
            </a:r>
            <a:r>
              <a:rPr lang="ru-RU" i="1" dirty="0" err="1" smtClean="0"/>
              <a:t>Science</a:t>
            </a:r>
            <a:r>
              <a:rPr lang="ru-RU" i="1" dirty="0" smtClean="0"/>
              <a:t>, </a:t>
            </a:r>
            <a:r>
              <a:rPr lang="ru-RU" i="1" dirty="0" err="1" smtClean="0"/>
              <a:t>Services</a:t>
            </a:r>
            <a:r>
              <a:rPr lang="ru-RU" i="1" dirty="0" smtClean="0"/>
              <a:t>, </a:t>
            </a:r>
            <a:r>
              <a:rPr lang="ru-RU" i="1" dirty="0" err="1" smtClean="0"/>
              <a:t>Travelling</a:t>
            </a:r>
            <a:r>
              <a:rPr lang="ru-RU" i="1" dirty="0" smtClean="0"/>
              <a:t>, </a:t>
            </a:r>
            <a:r>
              <a:rPr lang="ru-RU" i="1" dirty="0" err="1" smtClean="0"/>
              <a:t>Nature</a:t>
            </a:r>
            <a:r>
              <a:rPr lang="ru-RU" i="1" dirty="0" smtClean="0"/>
              <a:t>) </a:t>
            </a:r>
            <a:r>
              <a:rPr lang="ru-RU" dirty="0" smtClean="0"/>
              <a:t>уровень </a:t>
            </a:r>
            <a:r>
              <a:rPr lang="ru-RU" dirty="0" err="1" smtClean="0"/>
              <a:t>Pre-Intermediate-Intermediate</a:t>
            </a:r>
            <a:r>
              <a:rPr lang="ru-RU" dirty="0" smtClean="0"/>
              <a:t> </a:t>
            </a:r>
            <a:r>
              <a:rPr lang="en-US" dirty="0" smtClean="0"/>
              <a:t>A2-B1</a:t>
            </a:r>
            <a:r>
              <a:rPr lang="ru-RU" dirty="0" smtClean="0"/>
              <a:t>. </a:t>
            </a:r>
            <a:r>
              <a:rPr lang="ru-RU" dirty="0" smtClean="0"/>
              <a:t>После каждой статьи есть интерактивные упражнения на закрепление ключевых слов из статьи и понимание </a:t>
            </a:r>
            <a:r>
              <a:rPr lang="ru-RU" dirty="0" smtClean="0"/>
              <a:t>информации</a:t>
            </a:r>
            <a:endParaRPr lang="ru-RU" dirty="0" smtClean="0"/>
          </a:p>
          <a:p>
            <a:r>
              <a:rPr lang="ru-RU"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tooltip="http://www.bbc.co.uk/worldservice/learningenglish/language/wordsinthenews/"/>
              </a:rPr>
              <a:t>Words</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tooltip="http://www.bbc.co.uk/worldservice/learningenglish/language/wordsinthenews/"/>
              </a:rPr>
              <a:t> </a:t>
            </a:r>
            <a:r>
              <a:rPr lang="ru-RU"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tooltip="http://www.bbc.co.uk/worldservice/learningenglish/language/wordsinthenews/"/>
              </a:rPr>
              <a:t>in</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tooltip="http://www.bbc.co.uk/worldservice/learningenglish/language/wordsinthenews/"/>
              </a:rPr>
              <a:t> </a:t>
            </a:r>
            <a:r>
              <a:rPr lang="ru-RU"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tooltip="http://www.bbc.co.uk/worldservice/learningenglish/language/wordsinthenews/"/>
              </a:rPr>
              <a:t>the</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tooltip="http://www.bbc.co.uk/worldservice/learningenglish/language/wordsinthenews/"/>
              </a:rPr>
              <a:t> </a:t>
            </a:r>
            <a:r>
              <a:rPr lang="ru-RU"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hlinkClick r:id="rId3" tooltip="http://www.bbc.co.uk/worldservice/learningenglish/language/wordsinthenews/"/>
              </a:rPr>
              <a:t>News</a:t>
            </a:r>
            <a:r>
              <a:rPr lang="ru-RU" dirty="0" smtClean="0"/>
              <a:t> — проект от BBC </a:t>
            </a:r>
            <a:r>
              <a:rPr lang="ru-RU" dirty="0" err="1" smtClean="0"/>
              <a:t>Learning</a:t>
            </a:r>
            <a:r>
              <a:rPr lang="ru-RU" dirty="0" smtClean="0"/>
              <a:t> </a:t>
            </a:r>
            <a:r>
              <a:rPr lang="ru-RU" dirty="0" err="1" smtClean="0"/>
              <a:t>English</a:t>
            </a:r>
            <a:r>
              <a:rPr lang="ru-RU" dirty="0" smtClean="0"/>
              <a:t> — озвученные статьи, которые можно скачать в mp3″ и </a:t>
            </a:r>
            <a:r>
              <a:rPr lang="ru-RU" dirty="0" err="1" smtClean="0"/>
              <a:t>pdf</a:t>
            </a:r>
            <a:r>
              <a:rPr lang="ru-RU" dirty="0" smtClean="0"/>
              <a:t> форматах, с объяснениями слов.</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23528" y="692696"/>
            <a:ext cx="8363272" cy="5881840"/>
          </a:xfrm>
        </p:spPr>
        <p:txBody>
          <a:bodyPr>
            <a:normAutofit fontScale="77500" lnSpcReduction="20000"/>
          </a:bodyPr>
          <a:lstStyle/>
          <a:p>
            <a:r>
              <a:rPr lang="en-US" b="1" dirty="0" smtClean="0"/>
              <a:t>The Reading / Listening - Swimming to Work - Level 1</a:t>
            </a:r>
          </a:p>
          <a:p>
            <a:r>
              <a:rPr lang="en-US" dirty="0" smtClean="0"/>
              <a:t>A man started swimming to work. He got fed up with commuting and being stuck in traffic. Benjamin David beats the traffic by swimming 2km down a river in Germany. He drags his laptop, phone and his suit in a waterproof bag behind him. David realized the river outside his apartment went past his office. He decided to swim to work and get some exercise. This was better than battling commuters on buses or breathing fumes while cycling.</a:t>
            </a:r>
          </a:p>
          <a:p>
            <a:pPr>
              <a:buNone/>
            </a:pPr>
            <a:r>
              <a:rPr lang="en-US" dirty="0" smtClean="0"/>
              <a:t/>
            </a:r>
            <a:br>
              <a:rPr lang="en-US" dirty="0" smtClean="0"/>
            </a:br>
            <a:r>
              <a:rPr lang="en-US" dirty="0" smtClean="0"/>
              <a:t>David's river commute has made him fitter and less stressed. He said: "When I was on my bike, I would yell at cars. When I was on foot, I would yell at cyclists, and so on." He added: "Just a few </a:t>
            </a:r>
            <a:r>
              <a:rPr lang="en-US" dirty="0" err="1" smtClean="0"/>
              <a:t>metres</a:t>
            </a:r>
            <a:r>
              <a:rPr lang="en-US" dirty="0" smtClean="0"/>
              <a:t> to the side of [all the traffic] is the river, and if you just swim down that, it's completely relaxing." David said river swimming can be dangerous. He always checks the water temperature. In some cities it is illegal to swim in rivers.</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7650" name="Picture 2"/>
          <p:cNvPicPr>
            <a:picLocks noChangeAspect="1" noChangeArrowheads="1"/>
          </p:cNvPicPr>
          <p:nvPr/>
        </p:nvPicPr>
        <p:blipFill>
          <a:blip r:embed="rId2" cstate="print"/>
          <a:srcRect/>
          <a:stretch>
            <a:fillRect/>
          </a:stretch>
        </p:blipFill>
        <p:spPr bwMode="auto">
          <a:xfrm>
            <a:off x="0" y="104775"/>
            <a:ext cx="9210675" cy="664845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r>
              <a:rPr lang="en-US" b="1" dirty="0" smtClean="0"/>
              <a:t>Listening — Listen and fill in the gaps</a:t>
            </a:r>
          </a:p>
          <a:p>
            <a:r>
              <a:rPr lang="en-US" dirty="0" smtClean="0"/>
              <a:t>A man started swimming to work. He (1) ___________________ with commuting and being (2) __________________. Benjamin David (3) ___________________ by swimming 2km down a river in Germany. He drags his laptop, phone (4) ___________________ a waterproof bag behind him. David realized the (5) ___________________ apartment went past his office. He decided to swim to work and get some exercise. This was better than battling (6) ___________________ or breathing fumes while cycling.</a:t>
            </a:r>
          </a:p>
          <a:p>
            <a:r>
              <a:rPr lang="en-US" dirty="0" smtClean="0"/>
              <a:t>David's river commute has made him (7) ___________________ stressed. He said: "(8) ___________________ my bike, I would yell at cars. When I was on foot, I (9) ___________________ cyclists, and so on." He added: "Just a few </a:t>
            </a:r>
            <a:r>
              <a:rPr lang="en-US" dirty="0" err="1" smtClean="0"/>
              <a:t>metres</a:t>
            </a:r>
            <a:r>
              <a:rPr lang="en-US" dirty="0" smtClean="0"/>
              <a:t> to the side of (10) ___________________ is the river, and if you just swim down that, it's completely relaxing." David said river swimming can be dangerous. (11) ___________________ the water temperature. In some cities it is illegal (12) ___________________ rivers.</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de-DE" b="1" dirty="0" err="1" smtClean="0"/>
              <a:t>Put</a:t>
            </a:r>
            <a:r>
              <a:rPr lang="de-DE" b="1" dirty="0" smtClean="0"/>
              <a:t> a </a:t>
            </a:r>
            <a:r>
              <a:rPr lang="de-DE" b="1" dirty="0" err="1" smtClean="0"/>
              <a:t>slash</a:t>
            </a:r>
            <a:r>
              <a:rPr lang="de-DE" b="1" dirty="0" smtClean="0"/>
              <a:t> (/) </a:t>
            </a:r>
            <a:r>
              <a:rPr lang="de-DE" b="1" dirty="0" err="1" smtClean="0"/>
              <a:t>where</a:t>
            </a:r>
            <a:r>
              <a:rPr lang="de-DE" b="1" dirty="0" smtClean="0"/>
              <a:t> </a:t>
            </a:r>
            <a:r>
              <a:rPr lang="de-DE" b="1" dirty="0" err="1" smtClean="0"/>
              <a:t>the</a:t>
            </a:r>
            <a:r>
              <a:rPr lang="de-DE" b="1" dirty="0" smtClean="0"/>
              <a:t> </a:t>
            </a:r>
            <a:r>
              <a:rPr lang="de-DE" b="1" dirty="0" err="1" smtClean="0"/>
              <a:t>spaces</a:t>
            </a:r>
            <a:r>
              <a:rPr lang="de-DE" b="1" dirty="0" smtClean="0"/>
              <a:t> </a:t>
            </a:r>
            <a:r>
              <a:rPr lang="de-DE" b="1" dirty="0" err="1" smtClean="0"/>
              <a:t>are</a:t>
            </a:r>
            <a:endParaRPr lang="de-DE" b="1" dirty="0" smtClean="0"/>
          </a:p>
          <a:p>
            <a:r>
              <a:rPr lang="de-DE" dirty="0" err="1" smtClean="0"/>
              <a:t>Amanstartedswimmingtowork.Hegotfedupwithcommutingandbein</a:t>
            </a:r>
            <a:r>
              <a:rPr lang="de-DE" dirty="0" smtClean="0"/>
              <a:t/>
            </a:r>
            <a:br>
              <a:rPr lang="de-DE" dirty="0" smtClean="0"/>
            </a:br>
            <a:r>
              <a:rPr lang="de-DE" dirty="0" smtClean="0"/>
              <a:t>gstuckintraffic.BenjaminDavidbeatsthetrafficbyswimming2kmdow</a:t>
            </a:r>
            <a:br>
              <a:rPr lang="de-DE" dirty="0" smtClean="0"/>
            </a:br>
            <a:r>
              <a:rPr lang="de-DE" dirty="0" err="1" smtClean="0"/>
              <a:t>nariverinGermany.Hedragshislaptop,phoneandhissuitinawaterproo</a:t>
            </a:r>
            <a:r>
              <a:rPr lang="de-DE" dirty="0" smtClean="0"/>
              <a:t/>
            </a:r>
            <a:br>
              <a:rPr lang="de-DE" dirty="0" smtClean="0"/>
            </a:br>
            <a:r>
              <a:rPr lang="de-DE" dirty="0" err="1" smtClean="0"/>
              <a:t>fbagbehindhim.Davidrealizedtheriveroutsidehisapartmentwentpas</a:t>
            </a:r>
            <a:r>
              <a:rPr lang="de-DE" dirty="0" smtClean="0"/>
              <a:t/>
            </a:r>
            <a:br>
              <a:rPr lang="de-DE" dirty="0" smtClean="0"/>
            </a:br>
            <a:r>
              <a:rPr lang="de-DE" dirty="0" err="1" smtClean="0"/>
              <a:t>thisoffice.Hedecidedtoswimtoworkandgetsomeexercise.Thiswasbet</a:t>
            </a:r>
            <a:r>
              <a:rPr lang="de-DE" dirty="0" smtClean="0"/>
              <a:t/>
            </a:r>
            <a:br>
              <a:rPr lang="de-DE" dirty="0" smtClean="0"/>
            </a:br>
            <a:r>
              <a:rPr lang="de-DE" dirty="0" err="1" smtClean="0"/>
              <a:t>terthanbattlingcommutersonbusesorbreathingfumeswhilecycling.D</a:t>
            </a:r>
            <a:r>
              <a:rPr lang="de-DE" dirty="0" smtClean="0"/>
              <a:t/>
            </a:r>
            <a:br>
              <a:rPr lang="de-DE" dirty="0" smtClean="0"/>
            </a:br>
            <a:r>
              <a:rPr lang="de-DE" dirty="0" err="1" smtClean="0"/>
              <a:t>avid'srivercommutehasmadehimfitterandlessstressed.Hesaid</a:t>
            </a:r>
            <a:r>
              <a:rPr lang="de-DE" dirty="0" smtClean="0"/>
              <a:t>:"</a:t>
            </a:r>
            <a:r>
              <a:rPr lang="de-DE" dirty="0" err="1" smtClean="0"/>
              <a:t>Wh</a:t>
            </a:r>
            <a:r>
              <a:rPr lang="de-DE" dirty="0" smtClean="0"/>
              <a:t/>
            </a:r>
            <a:br>
              <a:rPr lang="de-DE" dirty="0" smtClean="0"/>
            </a:br>
            <a:r>
              <a:rPr lang="de-DE" dirty="0" err="1" smtClean="0"/>
              <a:t>enIwasonmybike,Iwouldyellatcars.WhenIwasonfoot,Iwouldyellatcy</a:t>
            </a:r>
            <a:r>
              <a:rPr lang="de-DE" dirty="0" smtClean="0"/>
              <a:t/>
            </a:r>
            <a:br>
              <a:rPr lang="de-DE" dirty="0" smtClean="0"/>
            </a:br>
            <a:r>
              <a:rPr lang="de-DE" dirty="0" err="1" smtClean="0"/>
              <a:t>clists,andsoon</a:t>
            </a:r>
            <a:r>
              <a:rPr lang="de-DE" dirty="0" smtClean="0"/>
              <a:t>."</a:t>
            </a:r>
            <a:r>
              <a:rPr lang="de-DE" dirty="0" err="1" smtClean="0"/>
              <a:t>Headded</a:t>
            </a:r>
            <a:r>
              <a:rPr lang="de-DE" dirty="0" smtClean="0"/>
              <a:t>:"</a:t>
            </a:r>
            <a:r>
              <a:rPr lang="de-DE" dirty="0" err="1" smtClean="0"/>
              <a:t>Justafewmetrestothesideof</a:t>
            </a:r>
            <a:r>
              <a:rPr lang="de-DE" dirty="0" smtClean="0"/>
              <a:t>[</a:t>
            </a:r>
            <a:r>
              <a:rPr lang="de-DE" dirty="0" err="1" smtClean="0"/>
              <a:t>allthetraffic</a:t>
            </a:r>
            <a:r>
              <a:rPr lang="de-DE" dirty="0" smtClean="0"/>
              <a:t>]</a:t>
            </a:r>
            <a:br>
              <a:rPr lang="de-DE" dirty="0" smtClean="0"/>
            </a:br>
            <a:r>
              <a:rPr lang="de-DE" dirty="0" err="1" smtClean="0"/>
              <a:t>istheriver,andifyoujustswimdownthat,it'scompletelyrelaxing</a:t>
            </a:r>
            <a:r>
              <a:rPr lang="de-DE" dirty="0" smtClean="0"/>
              <a:t>."</a:t>
            </a:r>
            <a:r>
              <a:rPr lang="de-DE" dirty="0" err="1" smtClean="0"/>
              <a:t>Davi</a:t>
            </a:r>
            <a:r>
              <a:rPr lang="de-DE" dirty="0" smtClean="0"/>
              <a:t/>
            </a:r>
            <a:br>
              <a:rPr lang="de-DE" dirty="0" smtClean="0"/>
            </a:br>
            <a:r>
              <a:rPr lang="de-DE" dirty="0" err="1" smtClean="0"/>
              <a:t>dsaidriverswimmingcanbedangerous.Healwayschecksthewatertem</a:t>
            </a:r>
            <a:r>
              <a:rPr lang="de-DE" dirty="0" smtClean="0"/>
              <a:t/>
            </a:r>
            <a:br>
              <a:rPr lang="de-DE" dirty="0" smtClean="0"/>
            </a:br>
            <a:r>
              <a:rPr lang="de-DE" dirty="0" err="1" smtClean="0"/>
              <a:t>perature.Insomecitiesitisillegaltoswiminrivers</a:t>
            </a:r>
            <a:r>
              <a:rPr lang="de-DE" dirty="0" smtClean="0"/>
              <a:t>.</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Газета</a:t>
            </a:r>
            <a:endParaRPr lang="ru-RU" dirty="0"/>
          </a:p>
        </p:txBody>
      </p:sp>
      <p:sp>
        <p:nvSpPr>
          <p:cNvPr id="3" name="Содержимое 2"/>
          <p:cNvSpPr>
            <a:spLocks noGrp="1"/>
          </p:cNvSpPr>
          <p:nvPr>
            <p:ph idx="1"/>
          </p:nvPr>
        </p:nvSpPr>
        <p:spPr/>
        <p:txBody>
          <a:bodyPr/>
          <a:lstStyle/>
          <a:p>
            <a:r>
              <a:rPr lang="ru-RU" dirty="0" smtClean="0"/>
              <a:t>Периодическое издание в виде больших листов, обычно ежедневное, посвящённое событиям текущей общественно-политической жизни.</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style>
          <a:lnRef idx="2">
            <a:schemeClr val="accent6"/>
          </a:lnRef>
          <a:fillRef idx="1">
            <a:schemeClr val="lt1"/>
          </a:fillRef>
          <a:effectRef idx="0">
            <a:schemeClr val="accent6"/>
          </a:effectRef>
          <a:fontRef idx="minor">
            <a:schemeClr val="dk1"/>
          </a:fontRef>
        </p:style>
        <p:txBody>
          <a:bodyPr/>
          <a:lstStyle/>
          <a:p>
            <a:r>
              <a:rPr lang="en-US" b="1" dirty="0" smtClean="0"/>
              <a:t>Student survey</a:t>
            </a:r>
          </a:p>
          <a:p>
            <a:r>
              <a:rPr lang="en-US" dirty="0" smtClean="0"/>
              <a:t>Write five GOOD questions about this topic in the table. Do this in pairs. Each student must write the questions on his / her own paper. When you have finished, interview other students. Write down their answers.</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07504" y="476672"/>
            <a:ext cx="8579296" cy="6169872"/>
          </a:xfrm>
        </p:spPr>
        <p:style>
          <a:lnRef idx="2">
            <a:schemeClr val="accent6"/>
          </a:lnRef>
          <a:fillRef idx="1">
            <a:schemeClr val="lt1"/>
          </a:fillRef>
          <a:effectRef idx="0">
            <a:schemeClr val="accent6"/>
          </a:effectRef>
          <a:fontRef idx="minor">
            <a:schemeClr val="dk1"/>
          </a:fontRef>
        </p:style>
        <p:txBody>
          <a:bodyPr>
            <a:noAutofit/>
          </a:bodyPr>
          <a:lstStyle/>
          <a:p>
            <a:pPr>
              <a:buNone/>
            </a:pPr>
            <a:r>
              <a:rPr lang="en-US" sz="2000" b="1" dirty="0" smtClean="0"/>
              <a:t>Free writing</a:t>
            </a:r>
          </a:p>
          <a:p>
            <a:pPr>
              <a:buNone/>
            </a:pPr>
            <a:r>
              <a:rPr lang="en-US" sz="2000" dirty="0" smtClean="0"/>
              <a:t>Write about this topic for 10 minutes. Comment on your partner’s paper.</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_____________________________________________________________________________</a:t>
            </a:r>
          </a:p>
          <a:p>
            <a:pPr>
              <a:buNone/>
            </a:pPr>
            <a:r>
              <a:rPr lang="en-US" sz="1200" dirty="0" smtClean="0"/>
              <a:t>___________________________________________________________________________</a:t>
            </a:r>
            <a:endParaRPr lang="en-US" sz="1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04664"/>
            <a:ext cx="8229600" cy="1066800"/>
          </a:xfrm>
        </p:spPr>
        <p:txBody>
          <a:bodyPr/>
          <a:lstStyle/>
          <a:p>
            <a:r>
              <a:rPr lang="ru-RU" dirty="0" smtClean="0"/>
              <a:t>Список литературы</a:t>
            </a:r>
            <a:endParaRPr lang="ru-RU" dirty="0"/>
          </a:p>
        </p:txBody>
      </p:sp>
      <p:sp>
        <p:nvSpPr>
          <p:cNvPr id="3" name="Содержимое 2"/>
          <p:cNvSpPr>
            <a:spLocks noGrp="1"/>
          </p:cNvSpPr>
          <p:nvPr>
            <p:ph idx="1"/>
          </p:nvPr>
        </p:nvSpPr>
        <p:spPr>
          <a:xfrm>
            <a:off x="323528" y="1844824"/>
            <a:ext cx="8363272" cy="4729712"/>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r>
              <a:rPr lang="de-DE" dirty="0" smtClean="0"/>
              <a:t>World News in </a:t>
            </a:r>
            <a:r>
              <a:rPr lang="de-DE" dirty="0" smtClean="0"/>
              <a:t>English</a:t>
            </a:r>
            <a:r>
              <a:rPr lang="ru-RU" dirty="0" smtClean="0"/>
              <a:t> </a:t>
            </a:r>
            <a:r>
              <a:rPr lang="en-US" dirty="0" smtClean="0"/>
              <a:t>URL</a:t>
            </a:r>
            <a:r>
              <a:rPr lang="en-US" dirty="0" smtClean="0"/>
              <a:t>: [</a:t>
            </a:r>
            <a:r>
              <a:rPr lang="de-DE" dirty="0" smtClean="0"/>
              <a:t>http://www.thebigproject.co.uk/news/#.WaXlcshJaUk]</a:t>
            </a:r>
            <a:endParaRPr lang="ru-RU" dirty="0" smtClean="0"/>
          </a:p>
          <a:p>
            <a:r>
              <a:rPr lang="en-US" dirty="0" smtClean="0"/>
              <a:t>The </a:t>
            </a:r>
            <a:r>
              <a:rPr lang="en-US" dirty="0" smtClean="0"/>
              <a:t>Moscow Times URL: [</a:t>
            </a:r>
            <a:r>
              <a:rPr lang="de-DE" dirty="0" smtClean="0"/>
              <a:t>https://themoscowtimes.com/news/the-battles-of-borodino-coming-soon-to-a-field-near-you-58789</a:t>
            </a:r>
            <a:r>
              <a:rPr lang="de-DE" dirty="0" smtClean="0"/>
              <a:t>]</a:t>
            </a:r>
            <a:endParaRPr lang="ru-RU" dirty="0" smtClean="0"/>
          </a:p>
          <a:p>
            <a:r>
              <a:rPr lang="de-DE" dirty="0" smtClean="0">
                <a:hlinkClick r:id="rId2"/>
              </a:rPr>
              <a:t>http://</a:t>
            </a:r>
            <a:r>
              <a:rPr lang="de-DE" dirty="0" smtClean="0">
                <a:hlinkClick r:id="rId2"/>
              </a:rPr>
              <a:t>www.breakingnewsenglish.com/1708/170814-swimming-to-work-1.html</a:t>
            </a:r>
            <a:endParaRPr lang="ru-RU" dirty="0" smtClean="0"/>
          </a:p>
          <a:p>
            <a:r>
              <a:rPr lang="de-DE" dirty="0" smtClean="0"/>
              <a:t>http://</a:t>
            </a:r>
            <a:r>
              <a:rPr lang="de-DE" b="1" dirty="0" smtClean="0"/>
              <a:t>metro.co.uk</a:t>
            </a:r>
            <a:r>
              <a:rPr lang="de-DE" dirty="0" smtClean="0"/>
              <a:t>/2017/08/07/man-swims-to-work-every-day-with-his-laptop-suit-and-phone-6832657/</a:t>
            </a:r>
          </a:p>
          <a:p>
            <a:r>
              <a:rPr lang="de-DE" dirty="0" smtClean="0"/>
              <a:t>http://www.</a:t>
            </a:r>
            <a:r>
              <a:rPr lang="de-DE" b="1" dirty="0" smtClean="0"/>
              <a:t>dailymail.co.uk</a:t>
            </a:r>
            <a:r>
              <a:rPr lang="de-DE" dirty="0" smtClean="0"/>
              <a:t>/news/article-4767864/German-David-Hasselhoff-SWIMS-2km-work-day.html</a:t>
            </a:r>
          </a:p>
          <a:p>
            <a:r>
              <a:rPr lang="de-DE" dirty="0" smtClean="0"/>
              <a:t>http://</a:t>
            </a:r>
            <a:r>
              <a:rPr lang="de-DE" b="1" dirty="0" smtClean="0"/>
              <a:t>zeenews.india.com</a:t>
            </a:r>
            <a:r>
              <a:rPr lang="de-DE" dirty="0" smtClean="0"/>
              <a:t>/world/how-fitness-conscious-are-you-this-german-swims-a-mile-to-work-every-day-2030950.html</a:t>
            </a:r>
          </a:p>
          <a:p>
            <a:r>
              <a:rPr lang="de-DE" dirty="0" smtClean="0"/>
              <a:t>http://elf-english.ru/2010/05/gazety-na-anglijskom-zachem-ix-chitat/</a:t>
            </a:r>
          </a:p>
          <a:p>
            <a:endParaRPr lang="ru-RU" dirty="0" smtClean="0"/>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style>
          <a:lnRef idx="2">
            <a:schemeClr val="accent6"/>
          </a:lnRef>
          <a:fillRef idx="1">
            <a:schemeClr val="lt1"/>
          </a:fillRef>
          <a:effectRef idx="0">
            <a:schemeClr val="accent6"/>
          </a:effectRef>
          <a:fontRef idx="minor">
            <a:schemeClr val="dk1"/>
          </a:fontRef>
        </p:style>
        <p:txBody>
          <a:bodyPr/>
          <a:lstStyle/>
          <a:p>
            <a:pPr algn="ctr">
              <a:buNone/>
            </a:pP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Спасибо за внимание!</a:t>
            </a:r>
          </a:p>
          <a:p>
            <a:pPr algn="ctr">
              <a:buNone/>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Thank you for your attention!</a:t>
            </a:r>
          </a:p>
          <a:p>
            <a:pPr algn="ctr">
              <a:buNone/>
            </a:pP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Danke</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f</a:t>
            </a:r>
            <a:r>
              <a:rPr lang="de-DE"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ür</a:t>
            </a:r>
            <a:r>
              <a:rPr lang="de-DE"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Ihre Aufmerksamkeit!</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55000" lnSpcReduction="20000"/>
          </a:bodyPr>
          <a:lstStyle/>
          <a:p>
            <a:pPr algn="ctr">
              <a:buNone/>
            </a:pPr>
            <a:r>
              <a:rPr lang="ru-RU" b="1" dirty="0" smtClean="0"/>
              <a:t>различные </a:t>
            </a:r>
            <a:r>
              <a:rPr lang="ru-RU" b="1" dirty="0" smtClean="0"/>
              <a:t>жанры и </a:t>
            </a:r>
            <a:r>
              <a:rPr lang="ru-RU" b="1" dirty="0" smtClean="0"/>
              <a:t>формы </a:t>
            </a:r>
          </a:p>
          <a:p>
            <a:pPr>
              <a:buFont typeface="Wingdings" pitchFamily="2" charset="2"/>
              <a:buChar char="q"/>
            </a:pPr>
            <a:r>
              <a:rPr lang="ru-RU" b="1" dirty="0" smtClean="0">
                <a:latin typeface="Arial Black" pitchFamily="34" charset="0"/>
              </a:rPr>
              <a:t>О</a:t>
            </a:r>
            <a:r>
              <a:rPr lang="ru-RU" b="1" dirty="0" smtClean="0">
                <a:latin typeface="Arial Black" pitchFamily="34" charset="0"/>
              </a:rPr>
              <a:t>перативная</a:t>
            </a:r>
            <a:r>
              <a:rPr lang="ru-RU" b="1" dirty="0" smtClean="0">
                <a:latin typeface="Arial Black" pitchFamily="34" charset="0"/>
              </a:rPr>
              <a:t> информация </a:t>
            </a:r>
            <a:endParaRPr lang="ru-RU" b="1" dirty="0" smtClean="0">
              <a:latin typeface="Arial Black" pitchFamily="34" charset="0"/>
            </a:endParaRPr>
          </a:p>
          <a:p>
            <a:pPr>
              <a:buFont typeface="Wingdings" pitchFamily="2" charset="2"/>
              <a:buChar char="q"/>
            </a:pPr>
            <a:r>
              <a:rPr lang="ru-RU" b="1" dirty="0" smtClean="0">
                <a:latin typeface="Arial Black" pitchFamily="34" charset="0"/>
              </a:rPr>
              <a:t>П</a:t>
            </a:r>
            <a:r>
              <a:rPr lang="ru-RU" b="1" dirty="0" smtClean="0">
                <a:latin typeface="Arial Black" pitchFamily="34" charset="0"/>
              </a:rPr>
              <a:t>ублицистические произведения</a:t>
            </a:r>
          </a:p>
          <a:p>
            <a:pPr>
              <a:buFont typeface="Wingdings" pitchFamily="2" charset="2"/>
              <a:buChar char="q"/>
            </a:pPr>
            <a:r>
              <a:rPr lang="ru-RU" b="1" dirty="0" smtClean="0">
                <a:latin typeface="Arial Black" pitchFamily="34" charset="0"/>
              </a:rPr>
              <a:t>О</a:t>
            </a:r>
            <a:r>
              <a:rPr lang="ru-RU" b="1" dirty="0" smtClean="0">
                <a:latin typeface="Arial Black" pitchFamily="34" charset="0"/>
              </a:rPr>
              <a:t>фициальные сообщения партийных </a:t>
            </a:r>
            <a:r>
              <a:rPr lang="ru-RU" b="1" dirty="0" smtClean="0">
                <a:latin typeface="Arial Black" pitchFamily="34" charset="0"/>
              </a:rPr>
              <a:t>и государственных </a:t>
            </a:r>
            <a:r>
              <a:rPr lang="ru-RU" b="1" dirty="0" smtClean="0">
                <a:latin typeface="Arial Black" pitchFamily="34" charset="0"/>
              </a:rPr>
              <a:t>органов</a:t>
            </a:r>
          </a:p>
          <a:p>
            <a:pPr>
              <a:buFont typeface="Wingdings" pitchFamily="2" charset="2"/>
              <a:buChar char="q"/>
            </a:pPr>
            <a:r>
              <a:rPr lang="ru-RU" b="1" dirty="0" smtClean="0">
                <a:latin typeface="Arial Black" pitchFamily="34" charset="0"/>
              </a:rPr>
              <a:t>Отчёт</a:t>
            </a:r>
          </a:p>
          <a:p>
            <a:pPr>
              <a:buFont typeface="Wingdings" pitchFamily="2" charset="2"/>
              <a:buChar char="q"/>
            </a:pPr>
            <a:r>
              <a:rPr lang="ru-RU" b="1" dirty="0" smtClean="0">
                <a:latin typeface="Arial Black" pitchFamily="34" charset="0"/>
              </a:rPr>
              <a:t>Хроника</a:t>
            </a:r>
          </a:p>
          <a:p>
            <a:pPr>
              <a:buFont typeface="Wingdings" pitchFamily="2" charset="2"/>
              <a:buChar char="q"/>
            </a:pPr>
            <a:r>
              <a:rPr lang="ru-RU" b="1" dirty="0" smtClean="0">
                <a:latin typeface="Arial Black" pitchFamily="34" charset="0"/>
              </a:rPr>
              <a:t>Заметка</a:t>
            </a:r>
          </a:p>
          <a:p>
            <a:pPr>
              <a:buFont typeface="Wingdings" pitchFamily="2" charset="2"/>
              <a:buChar char="q"/>
            </a:pPr>
            <a:r>
              <a:rPr lang="ru-RU" b="1" dirty="0" smtClean="0">
                <a:latin typeface="Arial Black" pitchFamily="34" charset="0"/>
              </a:rPr>
              <a:t>Репортаж</a:t>
            </a:r>
            <a:endParaRPr lang="ru-RU" b="1" dirty="0" smtClean="0">
              <a:latin typeface="Arial Black" pitchFamily="34" charset="0"/>
            </a:endParaRPr>
          </a:p>
          <a:p>
            <a:pPr>
              <a:buFont typeface="Wingdings" pitchFamily="2" charset="2"/>
              <a:buChar char="q"/>
            </a:pPr>
            <a:r>
              <a:rPr lang="ru-RU" b="1" dirty="0" smtClean="0">
                <a:latin typeface="Arial Black" pitchFamily="34" charset="0"/>
              </a:rPr>
              <a:t>Комментарий</a:t>
            </a:r>
            <a:endParaRPr lang="ru-RU" b="1" dirty="0" smtClean="0">
              <a:latin typeface="Arial Black" pitchFamily="34" charset="0"/>
            </a:endParaRPr>
          </a:p>
          <a:p>
            <a:pPr>
              <a:buFont typeface="Wingdings" pitchFamily="2" charset="2"/>
              <a:buChar char="q"/>
            </a:pPr>
            <a:r>
              <a:rPr lang="ru-RU" b="1" dirty="0" smtClean="0">
                <a:latin typeface="Arial Black" pitchFamily="34" charset="0"/>
              </a:rPr>
              <a:t>Корреспонденция</a:t>
            </a:r>
            <a:endParaRPr lang="ru-RU" b="1" dirty="0" smtClean="0">
              <a:latin typeface="Arial Black" pitchFamily="34" charset="0"/>
            </a:endParaRPr>
          </a:p>
          <a:p>
            <a:pPr>
              <a:buFont typeface="Wingdings" pitchFamily="2" charset="2"/>
              <a:buChar char="q"/>
            </a:pPr>
            <a:r>
              <a:rPr lang="ru-RU" b="1" dirty="0" smtClean="0">
                <a:latin typeface="Arial Black" pitchFamily="34" charset="0"/>
              </a:rPr>
              <a:t>Интервью</a:t>
            </a:r>
            <a:endParaRPr lang="ru-RU" b="1" dirty="0" smtClean="0">
              <a:latin typeface="Arial Black" pitchFamily="34" charset="0"/>
            </a:endParaRPr>
          </a:p>
          <a:p>
            <a:pPr>
              <a:buFont typeface="Wingdings" pitchFamily="2" charset="2"/>
              <a:buChar char="q"/>
            </a:pPr>
            <a:r>
              <a:rPr lang="ru-RU" b="1" dirty="0" smtClean="0">
                <a:latin typeface="Arial Black" pitchFamily="34" charset="0"/>
              </a:rPr>
              <a:t>Рецензия</a:t>
            </a:r>
          </a:p>
          <a:p>
            <a:pPr>
              <a:buFont typeface="Wingdings" pitchFamily="2" charset="2"/>
              <a:buChar char="q"/>
            </a:pPr>
            <a:r>
              <a:rPr lang="ru-RU" b="1" dirty="0" smtClean="0">
                <a:latin typeface="Arial Black" pitchFamily="34" charset="0"/>
              </a:rPr>
              <a:t> </a:t>
            </a:r>
            <a:r>
              <a:rPr lang="ru-RU" b="1" dirty="0" smtClean="0">
                <a:latin typeface="Arial Black" pitchFamily="34" charset="0"/>
              </a:rPr>
              <a:t>Статья</a:t>
            </a:r>
          </a:p>
          <a:p>
            <a:pPr>
              <a:buFont typeface="Wingdings" pitchFamily="2" charset="2"/>
              <a:buChar char="q"/>
            </a:pPr>
            <a:r>
              <a:rPr lang="ru-RU" b="1" dirty="0" smtClean="0">
                <a:latin typeface="Arial Black" pitchFamily="34" charset="0"/>
              </a:rPr>
              <a:t>Обозрение</a:t>
            </a:r>
          </a:p>
          <a:p>
            <a:pPr>
              <a:buFont typeface="Wingdings" pitchFamily="2" charset="2"/>
              <a:buChar char="q"/>
            </a:pPr>
            <a:r>
              <a:rPr lang="ru-RU" b="1" dirty="0" smtClean="0">
                <a:latin typeface="Arial Black" pitchFamily="34" charset="0"/>
              </a:rPr>
              <a:t>Очерк</a:t>
            </a:r>
            <a:endParaRPr lang="ru-RU" b="1" dirty="0" smtClean="0">
              <a:latin typeface="Arial Black" pitchFamily="34" charset="0"/>
            </a:endParaRPr>
          </a:p>
          <a:p>
            <a:pPr>
              <a:buFont typeface="Wingdings" pitchFamily="2" charset="2"/>
              <a:buChar char="q"/>
            </a:pPr>
            <a:r>
              <a:rPr lang="ru-RU" b="1" dirty="0" smtClean="0">
                <a:latin typeface="Arial Black" pitchFamily="34" charset="0"/>
              </a:rPr>
              <a:t>Фельетон</a:t>
            </a:r>
          </a:p>
          <a:p>
            <a:pPr algn="ctr">
              <a:buNone/>
            </a:pPr>
            <a:r>
              <a:rPr lang="ru-RU" dirty="0" smtClean="0"/>
              <a:t>В </a:t>
            </a:r>
            <a:r>
              <a:rPr lang="ru-RU" dirty="0" smtClean="0"/>
              <a:t>Г. публикуются также политические документы, художественные, научно-популярные, художественно-документальные произведения, письма читателей и т.д.</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Газеты США</a:t>
            </a:r>
          </a:p>
          <a:p>
            <a:r>
              <a:rPr lang="de-DE" dirty="0" smtClean="0">
                <a:hlinkClick r:id="rId2"/>
              </a:rPr>
              <a:t>New York Post</a:t>
            </a:r>
            <a:endParaRPr lang="de-DE" dirty="0" smtClean="0"/>
          </a:p>
          <a:p>
            <a:r>
              <a:rPr lang="de-DE" dirty="0" smtClean="0">
                <a:hlinkClick r:id="rId3"/>
              </a:rPr>
              <a:t>The Baltimore Sun</a:t>
            </a:r>
            <a:endParaRPr lang="de-DE" dirty="0" smtClean="0"/>
          </a:p>
          <a:p>
            <a:r>
              <a:rPr lang="de-DE" dirty="0" smtClean="0">
                <a:hlinkClick r:id="rId4"/>
              </a:rPr>
              <a:t>The Denver Post</a:t>
            </a:r>
            <a:endParaRPr lang="de-DE" dirty="0" smtClean="0"/>
          </a:p>
          <a:p>
            <a:r>
              <a:rPr lang="de-DE" dirty="0" smtClean="0">
                <a:hlinkClick r:id="rId5"/>
              </a:rPr>
              <a:t>The New York Times</a:t>
            </a:r>
            <a:endParaRPr lang="de-DE" dirty="0" smtClean="0"/>
          </a:p>
          <a:p>
            <a:r>
              <a:rPr lang="de-DE" dirty="0" smtClean="0">
                <a:hlinkClick r:id="rId6"/>
              </a:rPr>
              <a:t>The Wall Street Journal</a:t>
            </a:r>
            <a:endParaRPr lang="de-DE" dirty="0" smtClean="0"/>
          </a:p>
          <a:p>
            <a:r>
              <a:rPr lang="de-DE" dirty="0" smtClean="0">
                <a:hlinkClick r:id="rId7"/>
              </a:rPr>
              <a:t>The Washington Post</a:t>
            </a:r>
            <a:endParaRPr lang="de-DE" dirty="0" smtClean="0"/>
          </a:p>
          <a:p>
            <a:r>
              <a:rPr lang="de-DE" dirty="0" smtClean="0">
                <a:hlinkClick r:id="rId8"/>
              </a:rPr>
              <a:t>The Washington Times</a:t>
            </a:r>
            <a:endParaRPr lang="de-DE" dirty="0" smtClean="0"/>
          </a:p>
          <a:p>
            <a:r>
              <a:rPr lang="de-DE" dirty="0" smtClean="0">
                <a:hlinkClick r:id="rId9"/>
              </a:rPr>
              <a:t>USA Today</a:t>
            </a:r>
            <a:endParaRPr lang="de-DE"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ru-RU" b="1" dirty="0" smtClean="0"/>
              <a:t>Газеты Великобритании</a:t>
            </a:r>
          </a:p>
          <a:p>
            <a:r>
              <a:rPr lang="de-DE" dirty="0" err="1" smtClean="0">
                <a:hlinkClick r:id="rId2"/>
              </a:rPr>
              <a:t>Evening</a:t>
            </a:r>
            <a:r>
              <a:rPr lang="de-DE" dirty="0" smtClean="0">
                <a:hlinkClick r:id="rId2"/>
              </a:rPr>
              <a:t> Standard</a:t>
            </a:r>
            <a:endParaRPr lang="de-DE" dirty="0" smtClean="0"/>
          </a:p>
          <a:p>
            <a:r>
              <a:rPr lang="de-DE" dirty="0" smtClean="0">
                <a:hlinkClick r:id="rId3"/>
              </a:rPr>
              <a:t>Financial Times</a:t>
            </a:r>
            <a:endParaRPr lang="de-DE" dirty="0" smtClean="0"/>
          </a:p>
          <a:p>
            <a:r>
              <a:rPr lang="de-DE" dirty="0" smtClean="0">
                <a:hlinkClick r:id="rId4"/>
              </a:rPr>
              <a:t>Morning Star</a:t>
            </a:r>
            <a:endParaRPr lang="de-DE" dirty="0" smtClean="0"/>
          </a:p>
          <a:p>
            <a:r>
              <a:rPr lang="de-DE" dirty="0" smtClean="0">
                <a:hlinkClick r:id="rId5"/>
              </a:rPr>
              <a:t>The Big </a:t>
            </a:r>
            <a:r>
              <a:rPr lang="de-DE" dirty="0" err="1" smtClean="0">
                <a:hlinkClick r:id="rId5"/>
              </a:rPr>
              <a:t>Issue</a:t>
            </a:r>
            <a:endParaRPr lang="de-DE" dirty="0" smtClean="0"/>
          </a:p>
          <a:p>
            <a:r>
              <a:rPr lang="de-DE" dirty="0" smtClean="0">
                <a:hlinkClick r:id="rId6"/>
              </a:rPr>
              <a:t>The Daily </a:t>
            </a:r>
            <a:r>
              <a:rPr lang="de-DE" dirty="0" err="1" smtClean="0">
                <a:hlinkClick r:id="rId6"/>
              </a:rPr>
              <a:t>Mirror</a:t>
            </a:r>
            <a:endParaRPr lang="de-DE" dirty="0" smtClean="0"/>
          </a:p>
          <a:p>
            <a:r>
              <a:rPr lang="de-DE" dirty="0" smtClean="0">
                <a:hlinkClick r:id="rId7"/>
              </a:rPr>
              <a:t>The Daily Telegraph</a:t>
            </a:r>
            <a:endParaRPr lang="de-DE" dirty="0" smtClean="0"/>
          </a:p>
          <a:p>
            <a:r>
              <a:rPr lang="de-DE" dirty="0" smtClean="0">
                <a:hlinkClick r:id="rId8"/>
              </a:rPr>
              <a:t>The Guardian</a:t>
            </a:r>
            <a:endParaRPr lang="de-DE" dirty="0" smtClean="0"/>
          </a:p>
          <a:p>
            <a:r>
              <a:rPr lang="de-DE" dirty="0" smtClean="0">
                <a:hlinkClick r:id="rId9"/>
              </a:rPr>
              <a:t>The Independent</a:t>
            </a:r>
            <a:endParaRPr lang="de-DE" dirty="0" smtClean="0"/>
          </a:p>
          <a:p>
            <a:r>
              <a:rPr lang="de-DE" dirty="0" smtClean="0">
                <a:hlinkClick r:id="rId10"/>
              </a:rPr>
              <a:t>The </a:t>
            </a:r>
            <a:r>
              <a:rPr lang="de-DE" dirty="0" err="1" smtClean="0">
                <a:hlinkClick r:id="rId10"/>
              </a:rPr>
              <a:t>Observer</a:t>
            </a:r>
            <a:endParaRPr lang="de-DE" dirty="0" smtClean="0"/>
          </a:p>
          <a:p>
            <a:r>
              <a:rPr lang="de-DE" dirty="0" smtClean="0">
                <a:hlinkClick r:id="rId11"/>
              </a:rPr>
              <a:t>The Sun</a:t>
            </a:r>
            <a:endParaRPr lang="de-DE" dirty="0" smtClean="0"/>
          </a:p>
          <a:p>
            <a:r>
              <a:rPr lang="de-DE" dirty="0" smtClean="0">
                <a:hlinkClick r:id="rId12"/>
              </a:rPr>
              <a:t>The Times</a:t>
            </a:r>
            <a:endParaRPr lang="de-DE"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Газеты Канады</a:t>
            </a:r>
          </a:p>
          <a:p>
            <a:r>
              <a:rPr lang="de-DE" dirty="0" smtClean="0">
                <a:hlinkClick r:id="rId2"/>
              </a:rPr>
              <a:t>Calgary </a:t>
            </a:r>
            <a:r>
              <a:rPr lang="de-DE" dirty="0" err="1" smtClean="0">
                <a:hlinkClick r:id="rId2"/>
              </a:rPr>
              <a:t>Herald</a:t>
            </a:r>
            <a:endParaRPr lang="de-DE" dirty="0" smtClean="0"/>
          </a:p>
          <a:p>
            <a:r>
              <a:rPr lang="de-DE" dirty="0" smtClean="0">
                <a:hlinkClick r:id="rId3"/>
              </a:rPr>
              <a:t>Edmonton Sun</a:t>
            </a:r>
            <a:endParaRPr lang="de-DE" dirty="0" smtClean="0"/>
          </a:p>
          <a:p>
            <a:r>
              <a:rPr lang="de-DE" dirty="0" smtClean="0">
                <a:hlinkClick r:id="rId4"/>
              </a:rPr>
              <a:t>National Post</a:t>
            </a:r>
            <a:endParaRPr lang="de-DE" dirty="0" smtClean="0"/>
          </a:p>
          <a:p>
            <a:r>
              <a:rPr lang="de-DE" dirty="0" smtClean="0">
                <a:hlinkClick r:id="rId5"/>
              </a:rPr>
              <a:t>The Daily Courier</a:t>
            </a:r>
            <a:endParaRPr lang="de-DE"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Газеты Австралии и Новой Зеландии</a:t>
            </a:r>
          </a:p>
          <a:p>
            <a:r>
              <a:rPr lang="de-DE" dirty="0" smtClean="0">
                <a:hlinkClick r:id="rId2"/>
              </a:rPr>
              <a:t>Cape Breton Post</a:t>
            </a:r>
            <a:endParaRPr lang="de-DE" dirty="0" smtClean="0"/>
          </a:p>
          <a:p>
            <a:r>
              <a:rPr lang="de-DE" dirty="0" err="1" smtClean="0">
                <a:hlinkClick r:id="rId3"/>
              </a:rPr>
              <a:t>Herald</a:t>
            </a:r>
            <a:r>
              <a:rPr lang="de-DE" dirty="0" smtClean="0">
                <a:hlinkClick r:id="rId3"/>
              </a:rPr>
              <a:t> Sun</a:t>
            </a:r>
            <a:endParaRPr lang="de-DE" dirty="0" smtClean="0"/>
          </a:p>
          <a:p>
            <a:r>
              <a:rPr lang="de-DE" dirty="0" err="1" smtClean="0">
                <a:hlinkClick r:id="rId4"/>
              </a:rPr>
              <a:t>Koori</a:t>
            </a:r>
            <a:r>
              <a:rPr lang="de-DE" dirty="0" smtClean="0">
                <a:hlinkClick r:id="rId4"/>
              </a:rPr>
              <a:t> Mail</a:t>
            </a:r>
            <a:endParaRPr lang="de-DE" dirty="0" smtClean="0"/>
          </a:p>
          <a:p>
            <a:r>
              <a:rPr lang="de-DE" dirty="0" smtClean="0">
                <a:hlinkClick r:id="rId5"/>
              </a:rPr>
              <a:t>The </a:t>
            </a:r>
            <a:r>
              <a:rPr lang="de-DE" dirty="0" err="1" smtClean="0">
                <a:hlinkClick r:id="rId5"/>
              </a:rPr>
              <a:t>Australian</a:t>
            </a:r>
            <a:endParaRPr lang="de-DE" dirty="0" smtClean="0"/>
          </a:p>
          <a:p>
            <a:r>
              <a:rPr lang="de-DE" dirty="0" smtClean="0">
                <a:hlinkClick r:id="rId6"/>
              </a:rPr>
              <a:t>The Canberra Times</a:t>
            </a:r>
            <a:endParaRPr lang="de-DE"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ru-RU" b="1" dirty="0" smtClean="0"/>
              <a:t>Англоязычные газеты других стран</a:t>
            </a:r>
          </a:p>
          <a:p>
            <a:r>
              <a:rPr lang="de-DE" dirty="0" smtClean="0">
                <a:hlinkClick r:id="rId2"/>
              </a:rPr>
              <a:t>China Daily</a:t>
            </a:r>
            <a:endParaRPr lang="de-DE" dirty="0" smtClean="0"/>
          </a:p>
          <a:p>
            <a:r>
              <a:rPr lang="de-DE" dirty="0" smtClean="0">
                <a:hlinkClick r:id="rId3"/>
              </a:rPr>
              <a:t>Helsinki Times</a:t>
            </a:r>
            <a:endParaRPr lang="de-DE" dirty="0" smtClean="0"/>
          </a:p>
          <a:p>
            <a:r>
              <a:rPr lang="de-DE" dirty="0" smtClean="0">
                <a:hlinkClick r:id="rId4"/>
              </a:rPr>
              <a:t>Hindustan Times</a:t>
            </a:r>
            <a:endParaRPr lang="de-DE" dirty="0" smtClean="0"/>
          </a:p>
          <a:p>
            <a:r>
              <a:rPr lang="de-DE" dirty="0" err="1" smtClean="0">
                <a:hlinkClick r:id="rId5"/>
              </a:rPr>
              <a:t>Irish</a:t>
            </a:r>
            <a:r>
              <a:rPr lang="de-DE" dirty="0" smtClean="0">
                <a:hlinkClick r:id="rId5"/>
              </a:rPr>
              <a:t> Independent</a:t>
            </a:r>
            <a:endParaRPr lang="de-DE" dirty="0" smtClean="0"/>
          </a:p>
          <a:p>
            <a:r>
              <a:rPr lang="de-DE" dirty="0" err="1" smtClean="0">
                <a:hlinkClick r:id="rId6"/>
              </a:rPr>
              <a:t>Kyiv</a:t>
            </a:r>
            <a:r>
              <a:rPr lang="de-DE" dirty="0" smtClean="0">
                <a:hlinkClick r:id="rId6"/>
              </a:rPr>
              <a:t> Post</a:t>
            </a:r>
            <a:endParaRPr lang="de-DE" dirty="0" smtClean="0"/>
          </a:p>
          <a:p>
            <a:r>
              <a:rPr lang="de-DE" dirty="0" smtClean="0">
                <a:hlinkClick r:id="rId7"/>
              </a:rPr>
              <a:t>New </a:t>
            </a:r>
            <a:r>
              <a:rPr lang="de-DE" dirty="0" err="1" smtClean="0">
                <a:hlinkClick r:id="rId7"/>
              </a:rPr>
              <a:t>Straits</a:t>
            </a:r>
            <a:r>
              <a:rPr lang="de-DE" dirty="0" smtClean="0">
                <a:hlinkClick r:id="rId7"/>
              </a:rPr>
              <a:t> Times</a:t>
            </a:r>
            <a:endParaRPr lang="de-DE" dirty="0" smtClean="0"/>
          </a:p>
          <a:p>
            <a:r>
              <a:rPr lang="de-DE" dirty="0" smtClean="0">
                <a:hlinkClick r:id="rId8"/>
              </a:rPr>
              <a:t>The Indian Express</a:t>
            </a:r>
            <a:endParaRPr lang="de-DE" dirty="0" smtClean="0"/>
          </a:p>
          <a:p>
            <a:r>
              <a:rPr lang="de-DE" dirty="0" smtClean="0">
                <a:hlinkClick r:id="rId9"/>
              </a:rPr>
              <a:t>The </a:t>
            </a:r>
            <a:r>
              <a:rPr lang="de-DE" dirty="0" err="1" smtClean="0">
                <a:hlinkClick r:id="rId9"/>
              </a:rPr>
              <a:t>Irish</a:t>
            </a:r>
            <a:r>
              <a:rPr lang="de-DE" dirty="0" smtClean="0">
                <a:hlinkClick r:id="rId9"/>
              </a:rPr>
              <a:t> Times</a:t>
            </a:r>
            <a:endParaRPr lang="de-DE" dirty="0" smtClean="0"/>
          </a:p>
          <a:p>
            <a:r>
              <a:rPr lang="de-DE" dirty="0" smtClean="0">
                <a:hlinkClick r:id="rId10"/>
              </a:rPr>
              <a:t>The Japan Times</a:t>
            </a:r>
            <a:endParaRPr lang="de-DE" dirty="0" smtClean="0"/>
          </a:p>
          <a:p>
            <a:r>
              <a:rPr lang="de-DE" dirty="0" smtClean="0">
                <a:hlinkClick r:id="rId11"/>
              </a:rPr>
              <a:t>The Jerusalem Post</a:t>
            </a:r>
            <a:endParaRPr lang="de-DE" dirty="0" smtClean="0"/>
          </a:p>
          <a:p>
            <a:r>
              <a:rPr lang="de-DE" dirty="0" smtClean="0">
                <a:hlinkClick r:id="rId12"/>
              </a:rPr>
              <a:t>The Post</a:t>
            </a:r>
            <a:endParaRPr lang="de-DE"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Российские </a:t>
            </a:r>
            <a:r>
              <a:rPr lang="ru-RU" b="1" dirty="0" smtClean="0"/>
              <a:t>газеты на английском языке</a:t>
            </a:r>
          </a:p>
          <a:p>
            <a:r>
              <a:rPr lang="de-DE" dirty="0" smtClean="0">
                <a:hlinkClick r:id="rId2"/>
              </a:rPr>
              <a:t>The Kazan </a:t>
            </a:r>
            <a:r>
              <a:rPr lang="de-DE" dirty="0" err="1" smtClean="0">
                <a:hlinkClick r:id="rId2"/>
              </a:rPr>
              <a:t>Herald</a:t>
            </a:r>
            <a:endParaRPr lang="de-DE" dirty="0" smtClean="0"/>
          </a:p>
          <a:p>
            <a:r>
              <a:rPr lang="de-DE" dirty="0" smtClean="0">
                <a:hlinkClick r:id="rId3"/>
              </a:rPr>
              <a:t>The </a:t>
            </a:r>
            <a:r>
              <a:rPr lang="de-DE" dirty="0" err="1" smtClean="0">
                <a:hlinkClick r:id="rId3"/>
              </a:rPr>
              <a:t>Moscow</a:t>
            </a:r>
            <a:r>
              <a:rPr lang="de-DE" dirty="0" smtClean="0">
                <a:hlinkClick r:id="rId3"/>
              </a:rPr>
              <a:t> Times</a:t>
            </a:r>
            <a:endParaRPr lang="de-DE" dirty="0" smtClean="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44</TotalTime>
  <Words>577</Words>
  <Application>Microsoft Office PowerPoint</Application>
  <PresentationFormat>Экран (4:3)</PresentationFormat>
  <Paragraphs>134</Paragraphs>
  <Slides>23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Городская</vt:lpstr>
      <vt:lpstr>Использование газеты для подготовки обучающихся к экзаменам и олимпиадам</vt:lpstr>
      <vt:lpstr>Газета</vt:lpstr>
      <vt:lpstr>Слайд 3</vt:lpstr>
      <vt:lpstr>Слайд 4</vt:lpstr>
      <vt:lpstr>Слайд 5</vt:lpstr>
      <vt:lpstr>Слайд 6</vt:lpstr>
      <vt:lpstr>Слайд 7</vt:lpstr>
      <vt:lpstr>Слайд 8</vt:lpstr>
      <vt:lpstr>Слайд 9</vt:lpstr>
      <vt:lpstr>Чтение газет на английском ВАЖНО:</vt:lpstr>
      <vt:lpstr>Слайд 11</vt:lpstr>
      <vt:lpstr>Практическое применение</vt:lpstr>
      <vt:lpstr>Слайд 13</vt:lpstr>
      <vt:lpstr>Слайд 14</vt:lpstr>
      <vt:lpstr>Слайд 15</vt:lpstr>
      <vt:lpstr>Слайд 16</vt:lpstr>
      <vt:lpstr>Слайд 17</vt:lpstr>
      <vt:lpstr>Слайд 18</vt:lpstr>
      <vt:lpstr>Слайд 19</vt:lpstr>
      <vt:lpstr>Слайд 20</vt:lpstr>
      <vt:lpstr>Слайд 21</vt:lpstr>
      <vt:lpstr>Список литературы</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Использование газеты для подготовки обучающихся к экзаменам и олимпиадам</dc:title>
  <dc:creator>Пользователь Windows</dc:creator>
  <cp:lastModifiedBy>Пользователь Windows</cp:lastModifiedBy>
  <cp:revision>6</cp:revision>
  <dcterms:created xsi:type="dcterms:W3CDTF">2017-08-29T21:39:15Z</dcterms:created>
  <dcterms:modified xsi:type="dcterms:W3CDTF">2017-08-29T22:24:07Z</dcterms:modified>
</cp:coreProperties>
</file>