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2" r:id="rId6"/>
    <p:sldId id="271" r:id="rId7"/>
    <p:sldId id="262" r:id="rId8"/>
    <p:sldId id="274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67BFF-2830-426B-AA9B-1B6371AF9B0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9CE4-6B44-4FF1-8D2A-27D5CB3721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67BFF-2830-426B-AA9B-1B6371AF9B0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9CE4-6B44-4FF1-8D2A-27D5CB3721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67BFF-2830-426B-AA9B-1B6371AF9B0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9CE4-6B44-4FF1-8D2A-27D5CB3721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67BFF-2830-426B-AA9B-1B6371AF9B0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9CE4-6B44-4FF1-8D2A-27D5CB3721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67BFF-2830-426B-AA9B-1B6371AF9B0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9CE4-6B44-4FF1-8D2A-27D5CB3721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67BFF-2830-426B-AA9B-1B6371AF9B0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9CE4-6B44-4FF1-8D2A-27D5CB3721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67BFF-2830-426B-AA9B-1B6371AF9B0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9CE4-6B44-4FF1-8D2A-27D5CB3721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67BFF-2830-426B-AA9B-1B6371AF9B0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9CE4-6B44-4FF1-8D2A-27D5CB3721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67BFF-2830-426B-AA9B-1B6371AF9B0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9CE4-6B44-4FF1-8D2A-27D5CB3721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67BFF-2830-426B-AA9B-1B6371AF9B0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9CE4-6B44-4FF1-8D2A-27D5CB3721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67BFF-2830-426B-AA9B-1B6371AF9B0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9CE4-6B44-4FF1-8D2A-27D5CB3721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67BFF-2830-426B-AA9B-1B6371AF9B0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99CE4-6B44-4FF1-8D2A-27D5CB3721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ikiwhat.ru/%D0%A7%D0%B5%D0%BB%D0%BE%D0%B2%D0%B5%D0%BA" TargetMode="External"/><Relationship Id="rId2" Type="http://schemas.openxmlformats.org/officeDocument/2006/relationships/hyperlink" Target="http://wikiwhat.ru/%D0%96%D0%B8%D0%B7%D0%BD%D1%8C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ikiwhat.ru/%D0%90%D1%80%D1%85%D0%B5%D0%BE%D0%BB%D0%BE%D0%B3%D0%B8%D1%8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ikiwhat.ru/%D0%94%D1%80%D0%B5%D0%B2%D0%BD%D0%BE%D1%81%D1%82%D1%8C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ikiwhat.ru/%D0%9F%D0%BE%D1%87%D0%B2%D0%B0" TargetMode="External"/><Relationship Id="rId2" Type="http://schemas.openxmlformats.org/officeDocument/2006/relationships/hyperlink" Target="http://wikiwhat.ru/%D0%92%D0%BD%D0%B8%D0%BC%D0%B0%D0%BD%D0%B8%D0%B5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k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250"/>
            <a:ext cx="2700337" cy="2571750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k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429391" y="4272656"/>
            <a:ext cx="2714609" cy="2585344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ov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3" y="0"/>
            <a:ext cx="3714775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user\Рабочий стол\shield-swords-helm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2786050" cy="3980253"/>
          </a:xfrm>
          <a:prstGeom prst="rect">
            <a:avLst/>
          </a:prstGeom>
          <a:noFill/>
        </p:spPr>
      </p:pic>
      <p:pic>
        <p:nvPicPr>
          <p:cNvPr id="6" name="Picture 3" descr="C:\Documents and Settings\user\Рабочий стол\shield-swords-helme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343773" y="0"/>
            <a:ext cx="2800225" cy="400050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71802" y="2571744"/>
            <a:ext cx="30718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b="1" dirty="0" smtClean="0"/>
              <a:t>Исторические</a:t>
            </a:r>
          </a:p>
          <a:p>
            <a:r>
              <a:rPr lang="ru-RU" sz="3600" b="1" dirty="0" smtClean="0"/>
              <a:t>    источники</a:t>
            </a:r>
          </a:p>
          <a:p>
            <a:r>
              <a:rPr lang="ru-RU" sz="3600" b="1" dirty="0" smtClean="0"/>
              <a:t>       5 класс</a:t>
            </a:r>
          </a:p>
          <a:p>
            <a:r>
              <a:rPr lang="ru-RU" sz="3600" b="1" dirty="0" smtClean="0"/>
              <a:t>       </a:t>
            </a:r>
            <a:r>
              <a:rPr lang="ru-RU" b="1" dirty="0" err="1" smtClean="0"/>
              <a:t>Курносов</a:t>
            </a:r>
            <a:r>
              <a:rPr lang="ru-RU" b="1" dirty="0" smtClean="0"/>
              <a:t> Ю. Б.</a:t>
            </a:r>
            <a:endParaRPr lang="ru-RU" sz="3600" b="1" dirty="0"/>
          </a:p>
        </p:txBody>
      </p:sp>
      <p:pic>
        <p:nvPicPr>
          <p:cNvPr id="7" name="Picture 2" descr="C:\Documents and Settings\user\Рабочий стол\02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5194039"/>
            <a:ext cx="2309812" cy="1663961"/>
          </a:xfrm>
          <a:prstGeom prst="rect">
            <a:avLst/>
          </a:prstGeom>
          <a:noFill/>
        </p:spPr>
      </p:pic>
      <p:pic>
        <p:nvPicPr>
          <p:cNvPr id="8" name="Picture 2" descr="C:\Documents and Settings\user\Рабочий стол\1080x72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2" y="0"/>
            <a:ext cx="2185986" cy="16178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"/>
            <a:ext cx="807249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          Термины                                                                                                                                                        </a:t>
            </a:r>
            <a:r>
              <a:rPr lang="ru-RU" dirty="0" smtClean="0"/>
              <a:t> </a:t>
            </a:r>
            <a:r>
              <a:rPr lang="ru-RU" sz="2400" b="1" dirty="0" smtClean="0"/>
              <a:t>палеография – изучает </a:t>
            </a:r>
            <a:r>
              <a:rPr lang="ru-RU" sz="2400" b="1" dirty="0" err="1" smtClean="0"/>
              <a:t>видоизмененность</a:t>
            </a:r>
            <a:r>
              <a:rPr lang="ru-RU" sz="2400" b="1" dirty="0" smtClean="0"/>
              <a:t> букв по разным историческим эпохам и странам, а также занимается изучением рукописей, в основном их внешней стороны (способы написания и формы букв);</a:t>
            </a:r>
          </a:p>
          <a:p>
            <a:r>
              <a:rPr lang="ru-RU" sz="2400" b="1" dirty="0" smtClean="0"/>
              <a:t>·   сфрагистика – изучает печати;</a:t>
            </a:r>
          </a:p>
          <a:p>
            <a:r>
              <a:rPr lang="ru-RU" sz="2400" b="1" dirty="0" smtClean="0"/>
              <a:t>·   дипломатика – изучает исторические документы, акты, грамоты, определяет их происхождение, даты, подлинность и степень достоверности;</a:t>
            </a:r>
          </a:p>
          <a:p>
            <a:r>
              <a:rPr lang="ru-RU" sz="2400" b="1" dirty="0" smtClean="0"/>
              <a:t>·   эпиграфика – изучает древние неписьменные надписи;</a:t>
            </a:r>
          </a:p>
          <a:p>
            <a:r>
              <a:rPr lang="ru-RU" sz="2400" b="1" dirty="0" smtClean="0"/>
              <a:t>·   нумизматика – изучает монеты и медали как памятники истории и культуры;</a:t>
            </a:r>
          </a:p>
          <a:p>
            <a:r>
              <a:rPr lang="ru-RU" sz="2400" b="1" dirty="0" smtClean="0"/>
              <a:t>·   метрология – описывает и изучает различные системы мер и весов, а также способы определения их образцов.</a:t>
            </a:r>
            <a:endParaRPr lang="ru-RU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59810" y="3332607"/>
          <a:ext cx="2024380" cy="192786"/>
        </p:xfrm>
        <a:graphic>
          <a:graphicData uri="http://schemas.openxmlformats.org/drawingml/2006/table">
            <a:tbl>
              <a:tblPr/>
              <a:tblGrid>
                <a:gridCol w="202438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81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476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Археология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это наука, которая изучает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102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жизнь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102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людей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древности по сохранившимся вещественным памятникам. Греческое слово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архайос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означает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древний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Единственный способ узнать, как жили люди в прошлом,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это изучать оставленные ими после себя предметы. Специалистов, которые обнаруживают в земле и изучают остатки жизнедеятельности человека, называют археологами. Время от времени открывается что-то новое, поэтому наши представления о прошлом постоянно меняются.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Содержание (план)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6102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Что изучает археология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6102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Как работают археологи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2.1.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6102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Раскопки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2.2.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6102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Изучение находок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6102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Примеры археологических раскопок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60016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81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изучает археология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Многие предметы, которыми пользовались люди в древности, теперь находятся под толстым слоем земли. Чтобы их найти, необходимо провести раскопки. Орудия труда, украшения, оружие, клады, древние захоронения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все эти и другие вещественные источники помогают восстановить жизнь людей в далёком прошлом, о котором часто нет никаких письменных сведений.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работают археологи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Археология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самостоятельная наука. Главное занятие археологов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раскопки, позволяющие извлечь из земли вещественные памятники жизни людей в древности.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Без научных открытий археологов невозможно представить жизнь людей в далёком прошлом. Найденные предметы переходят в собственность музеев и становятся доступными для людей.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747897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81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Раскопки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Раскопки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очень тяжёлая работа. Археологи бук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­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вально по крупицам перебирают большие массы земли в поисках памятников прошлого. Иногда для обследования местности используют авиацию. Археологам приходится вести работы в самых разных условиях. Раскапывать могильник, обследовать обжитую в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6102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древности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пещеру, работать в местах, где ведётся строительство, спускаться на морское дно в затонувший город или корабль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это далеко не всё, что их может ожидать.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Археологи не выбирают места раскопок наугад. Они знают, какие территории могли использовать люди для своих поселений в древности. Подсказки можно найти и в трудах древних писателей. В них могут быть сведения о том, где проходили сражения, строились крепости, располагались не существующие теперь города. </a:t>
            </a:r>
            <a:r>
              <a:rPr kumimoji="0" lang="ru-RU" sz="2400" b="1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помогает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археологам определить, где проводить раскопки.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71096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81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Изучение находок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Поиск остатков прошлого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только начало работы, затем археологи приступают к изучению находок. Важнейшая задача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определить, к какому времени относятся те или иные археологические находки. При исследовании учёные обращают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6102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внимание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всё: форму, цвет, возраст предмета, материал, из которого он изготовлен, и другие характеристики. Анализ предметов и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6102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почвы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 которой они находились, проводят в лаборатории. Там же принимают меры к сохранению находок.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81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Важные сведения можно получить, сравнивая предметы, найденные в одном месте, с подобными им. Необходимо сделать всё, чтобы находки стали такими историческими источниками, которые помогают раскрывать тайны прошлого. Например, найденные археологами каменные наконечники стрел позволяют судить и об орудиях охоты, и о местах расселения древних охотников.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8847"/>
            <a:ext cx="4572000" cy="40626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Вопросы для самоконтроля:</a:t>
            </a:r>
          </a:p>
          <a:p>
            <a:r>
              <a:rPr lang="ru-RU" sz="2400" b="1" dirty="0" smtClean="0"/>
              <a:t>1. Что такое история? Дайте определение понятия «история».</a:t>
            </a:r>
          </a:p>
          <a:p>
            <a:r>
              <a:rPr lang="ru-RU" sz="2400" b="1" dirty="0" smtClean="0"/>
              <a:t>2. Докажите, что история является фундаментом гуманитарного образования.</a:t>
            </a:r>
          </a:p>
          <a:p>
            <a:r>
              <a:rPr lang="ru-RU" sz="2400" b="1" dirty="0" smtClean="0"/>
              <a:t>3. Дайте определение понятия «исторические источники» и охарактеризуйте их.</a:t>
            </a:r>
          </a:p>
          <a:p>
            <a:endParaRPr lang="ru-RU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857628"/>
            <a:ext cx="9144000" cy="2554545"/>
          </a:xfrm>
          <a:prstGeom prst="rect">
            <a:avLst/>
          </a:prstGeom>
          <a:solidFill>
            <a:srgbClr val="F0FF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Чем важно делать археологические раскопки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Основные понятия и дисциплины по всеобщей истории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Какие исторические источники изучают археологи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Термин археология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Археологические раскопки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4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изучает наука археология?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Почему городские власти разрешают проводить земляные работы, как правило, только в присутствии археологов?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color-00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0"/>
            <a:ext cx="2595564" cy="2595564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color-00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00570"/>
            <a:ext cx="2357430" cy="2357430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color-00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4500546"/>
            <a:ext cx="2357454" cy="2357454"/>
          </a:xfrm>
          <a:prstGeom prst="rect">
            <a:avLst/>
          </a:prstGeom>
          <a:noFill/>
        </p:spPr>
      </p:pic>
      <p:pic>
        <p:nvPicPr>
          <p:cNvPr id="1029" name="Picture 5" descr="C:\Documents and Settings\user\Рабочий стол\color-00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2750" y="4476750"/>
            <a:ext cx="2381250" cy="2381250"/>
          </a:xfrm>
          <a:prstGeom prst="rect">
            <a:avLst/>
          </a:prstGeom>
          <a:noFill/>
        </p:spPr>
      </p:pic>
      <p:pic>
        <p:nvPicPr>
          <p:cNvPr id="1030" name="Picture 6" descr="C:\Documents and Settings\user\Рабочий стол\color-00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4476750"/>
            <a:ext cx="2381250" cy="23812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86182" y="428604"/>
            <a:ext cx="15716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виды</a:t>
            </a:r>
          </a:p>
          <a:p>
            <a:r>
              <a:rPr lang="ru-RU" sz="2000" b="1" dirty="0" smtClean="0"/>
              <a:t>  </a:t>
            </a:r>
            <a:r>
              <a:rPr lang="ru-RU" sz="2000" b="1" dirty="0" err="1" smtClean="0"/>
              <a:t>историчес</a:t>
            </a:r>
            <a:r>
              <a:rPr lang="ru-RU" sz="2000" b="1" dirty="0" smtClean="0"/>
              <a:t>- </a:t>
            </a:r>
            <a:r>
              <a:rPr lang="ru-RU" sz="2000" b="1" dirty="0" err="1" smtClean="0"/>
              <a:t>ких</a:t>
            </a:r>
            <a:r>
              <a:rPr lang="ru-RU" sz="2000" b="1" dirty="0" smtClean="0"/>
              <a:t>      источников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5357826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Веществе-нные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14612" y="542926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Устные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929190" y="550070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Письменные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286644" y="542926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Здания</a:t>
            </a:r>
            <a:endParaRPr lang="ru-RU" b="1" dirty="0"/>
          </a:p>
        </p:txBody>
      </p:sp>
      <p:pic>
        <p:nvPicPr>
          <p:cNvPr id="2" name="Picture 2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786058"/>
            <a:ext cx="2881306" cy="1680762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modern-concept-ancient-greek-temples-with-ancient-greek-temple-graphics-code-ancient-greek-temple-comments-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3829" y="2786058"/>
            <a:ext cx="2190171" cy="1643074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c00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2786058"/>
            <a:ext cx="1144690" cy="1737890"/>
          </a:xfrm>
          <a:prstGeom prst="rect">
            <a:avLst/>
          </a:prstGeom>
          <a:noFill/>
        </p:spPr>
      </p:pic>
      <p:pic>
        <p:nvPicPr>
          <p:cNvPr id="5" name="Picture 2" descr="C:\Documents and Settings\user\Рабочий стол\89701_html_m4d137eb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2786058"/>
            <a:ext cx="978863" cy="1631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0005-006-Pervobytnaja-istor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38538" y="1785938"/>
            <a:ext cx="2066925" cy="3286125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file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5143512"/>
            <a:ext cx="2518817" cy="1714489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file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572264" y="5107491"/>
            <a:ext cx="2571736" cy="175050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488" y="357166"/>
            <a:ext cx="33575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Первобытный</a:t>
            </a:r>
          </a:p>
          <a:p>
            <a:r>
              <a:rPr lang="ru-RU" sz="2800" b="1" dirty="0" smtClean="0"/>
              <a:t>             человек</a:t>
            </a:r>
          </a:p>
          <a:p>
            <a:r>
              <a:rPr lang="ru-RU" sz="2800" b="1" dirty="0" smtClean="0"/>
              <a:t>       внешний вид </a:t>
            </a:r>
          </a:p>
          <a:p>
            <a:endParaRPr lang="ru-RU" sz="2800" b="1" dirty="0"/>
          </a:p>
        </p:txBody>
      </p:sp>
      <p:pic>
        <p:nvPicPr>
          <p:cNvPr id="3" name="Picture 2" descr="C:\Documents and Settings\user\Рабочий стол\Неандер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14488"/>
            <a:ext cx="3373453" cy="3386135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1698389"/>
            <a:ext cx="3000364" cy="33784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asiatic_steppe_mammoth__songhua_river_mammoth__by_jagroar-d6t1zu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643050"/>
            <a:ext cx="4994141" cy="3671909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Knight_Mastod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15417"/>
            <a:ext cx="3214678" cy="1942584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Knight_Mastod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 flipV="1">
            <a:off x="5880691" y="4886029"/>
            <a:ext cx="3263309" cy="1971971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LongHu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1"/>
            <a:ext cx="3428991" cy="2263134"/>
          </a:xfrm>
          <a:prstGeom prst="rect">
            <a:avLst/>
          </a:prstGeom>
          <a:noFill/>
        </p:spPr>
      </p:pic>
      <p:pic>
        <p:nvPicPr>
          <p:cNvPr id="4" name="Picture 3" descr="C:\Documents and Settings\user\Рабочий стол\LongHu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 flipV="1">
            <a:off x="5652234" y="0"/>
            <a:ext cx="3491766" cy="230456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00430" y="285728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Мамонт</a:t>
            </a:r>
            <a:endParaRPr lang="ru-RU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bse_img_images_02736_0629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7000" y="1968500"/>
            <a:ext cx="6350000" cy="292100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каменный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73600"/>
            <a:ext cx="3556000" cy="2184400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каменный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 flipV="1">
            <a:off x="5583773" y="4671002"/>
            <a:ext cx="3560227" cy="2186998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14308-57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"/>
            <a:ext cx="2539773" cy="2357430"/>
          </a:xfrm>
          <a:prstGeom prst="rect">
            <a:avLst/>
          </a:prstGeom>
          <a:noFill/>
        </p:spPr>
      </p:pic>
      <p:pic>
        <p:nvPicPr>
          <p:cNvPr id="4" name="Picture 3" descr="C:\Documents and Settings\user\Рабочий стол\14308-57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643670" y="0"/>
            <a:ext cx="2500330" cy="232082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43174" y="214290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Плот , топоры и кинжал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mgs5878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amazons_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4267606"/>
            <a:ext cx="1857356" cy="2590393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amazons_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1237" y="4357694"/>
            <a:ext cx="1792763" cy="2500306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72101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714480" cy="2489908"/>
          </a:xfrm>
          <a:prstGeom prst="rect">
            <a:avLst/>
          </a:prstGeom>
          <a:noFill/>
        </p:spPr>
      </p:pic>
      <p:pic>
        <p:nvPicPr>
          <p:cNvPr id="4" name="Picture 3" descr="C:\Documents and Settings\user\Рабочий стол\72101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2361" y="0"/>
            <a:ext cx="1721639" cy="250030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71670" y="0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Керамика – посуда из глины</a:t>
            </a:r>
            <a:endParaRPr lang="ru-RU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mg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52463"/>
            <a:ext cx="7620000" cy="55530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28992" y="0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Украшение  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yalta-skazka-3-f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6138" y="1524000"/>
            <a:ext cx="2371725" cy="381000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LongBPersian-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36"/>
            <a:ext cx="2484319" cy="5429264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LongBPersian-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659683" y="1428736"/>
            <a:ext cx="2484317" cy="54292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28926" y="357166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Идол и древний воин</a:t>
            </a:r>
            <a:endParaRPr lang="ru-RU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serbiya_lepenskij_vir_shalas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142852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Шалаш – древнее жилище</a:t>
            </a:r>
            <a:endParaRPr lang="ru-RU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332</Words>
  <Application>Microsoft Office PowerPoint</Application>
  <PresentationFormat>Экран (4:3)</PresentationFormat>
  <Paragraphs>55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mou</dc:creator>
  <cp:lastModifiedBy>mou</cp:lastModifiedBy>
  <cp:revision>52</cp:revision>
  <dcterms:created xsi:type="dcterms:W3CDTF">2017-08-28T06:15:21Z</dcterms:created>
  <dcterms:modified xsi:type="dcterms:W3CDTF">2017-08-30T09:11:46Z</dcterms:modified>
</cp:coreProperties>
</file>