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7" r:id="rId2"/>
    <p:sldId id="269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15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47CCC5-AB8C-43E2-98F5-E6B3B2579A7B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AFB319-9BAD-41CE-BCB8-C092EEA2A0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997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FB319-9BAD-41CE-BCB8-C092EEA2A07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8995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FB319-9BAD-41CE-BCB8-C092EEA2A073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292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B5F205BD-96D0-440F-B3AD-759C6AC3D5F7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9086821-AD94-4E3F-8A47-4C185C320F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6769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205BD-96D0-440F-B3AD-759C6AC3D5F7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86821-AD94-4E3F-8A47-4C185C320F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227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205BD-96D0-440F-B3AD-759C6AC3D5F7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86821-AD94-4E3F-8A47-4C185C320F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2478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205BD-96D0-440F-B3AD-759C6AC3D5F7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86821-AD94-4E3F-8A47-4C185C320F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18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B5F205BD-96D0-440F-B3AD-759C6AC3D5F7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59086821-AD94-4E3F-8A47-4C185C320F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913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205BD-96D0-440F-B3AD-759C6AC3D5F7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86821-AD94-4E3F-8A47-4C185C320F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888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205BD-96D0-440F-B3AD-759C6AC3D5F7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86821-AD94-4E3F-8A47-4C185C320F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872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205BD-96D0-440F-B3AD-759C6AC3D5F7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86821-AD94-4E3F-8A47-4C185C320F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757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205BD-96D0-440F-B3AD-759C6AC3D5F7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86821-AD94-4E3F-8A47-4C185C320F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46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205BD-96D0-440F-B3AD-759C6AC3D5F7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9086821-AD94-4E3F-8A47-4C185C320FC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76497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B5F205BD-96D0-440F-B3AD-759C6AC3D5F7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9086821-AD94-4E3F-8A47-4C185C320FC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14804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5F205BD-96D0-440F-B3AD-759C6AC3D5F7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9086821-AD94-4E3F-8A47-4C185C320F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6429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www.chefsfood.ru/hadqided/207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505" y="190006"/>
            <a:ext cx="11768446" cy="6439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www.metod-kopilka.ru/images/doc/32/26655/hello_html_m53a027b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1943" y="190006"/>
            <a:ext cx="2857500" cy="2447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176487" y="3479698"/>
            <a:ext cx="236154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2 класс</a:t>
            </a:r>
            <a:endParaRPr lang="ru-RU" sz="4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92451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1640" y="178419"/>
            <a:ext cx="1153036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  <a:buSzPts val="1600"/>
            </a:pPr>
            <a:r>
              <a:rPr lang="ru-RU" sz="6000" dirty="0">
                <a:ln>
                  <a:solidFill>
                    <a:srgbClr val="00B05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Уменьшаемое разложу на сумму удобных слагаемых, одно из которых 10.</a:t>
            </a:r>
            <a:endParaRPr lang="ru-RU" sz="6000" dirty="0" smtClean="0">
              <a:ln>
                <a:solidFill>
                  <a:srgbClr val="00B050"/>
                </a:solidFill>
              </a:ln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spcAft>
                <a:spcPts val="0"/>
              </a:spcAft>
            </a:pPr>
            <a:r>
              <a:rPr lang="ru-RU" sz="6000" dirty="0">
                <a:ln>
                  <a:solidFill>
                    <a:srgbClr val="00B05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Из 10 вычитаю единицы.</a:t>
            </a:r>
            <a:endParaRPr lang="ru-RU" sz="6000" dirty="0" smtClean="0">
              <a:ln>
                <a:solidFill>
                  <a:srgbClr val="00B050"/>
                </a:solidFill>
              </a:ln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spcAft>
                <a:spcPts val="0"/>
              </a:spcAft>
            </a:pPr>
            <a:r>
              <a:rPr lang="ru-RU" sz="6000" dirty="0">
                <a:ln>
                  <a:solidFill>
                    <a:srgbClr val="00B05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 десяткам прибавляю разность.</a:t>
            </a:r>
            <a:endParaRPr lang="ru-RU" sz="6000" dirty="0" smtClean="0">
              <a:ln>
                <a:solidFill>
                  <a:srgbClr val="00B050"/>
                </a:solidFill>
              </a:ln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spcAft>
                <a:spcPts val="0"/>
              </a:spcAft>
            </a:pPr>
            <a:r>
              <a:rPr lang="ru-RU" sz="6000" dirty="0">
                <a:ln>
                  <a:solidFill>
                    <a:srgbClr val="00B05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Получится…</a:t>
            </a:r>
            <a:endParaRPr lang="ru-RU" sz="6000" dirty="0">
              <a:ln>
                <a:solidFill>
                  <a:srgbClr val="00B050"/>
                </a:solidFill>
              </a:ln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11514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s://fs00.infourok.ru/images/doc/225/29726/2/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478" y="234175"/>
            <a:ext cx="11708781" cy="6518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63567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im3-tub-ru.yandex.net/i?id=ae095009f42a474a1b39439af029954d&amp;n=33&amp;h=225&amp;w=35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9" t="2435" r="6089" b="6037"/>
          <a:stretch/>
        </p:blipFill>
        <p:spPr bwMode="auto">
          <a:xfrm>
            <a:off x="5361932" y="1393902"/>
            <a:ext cx="6514118" cy="437579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72613" y="1147905"/>
            <a:ext cx="6004977" cy="45243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9600" dirty="0">
                <a:ln>
                  <a:solidFill>
                    <a:srgbClr val="00B05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знаю… </a:t>
            </a:r>
            <a:endParaRPr lang="ru-RU" sz="9600" dirty="0" smtClean="0">
              <a:ln>
                <a:solidFill>
                  <a:srgbClr val="00B050"/>
                </a:solidFill>
              </a:ln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9600" dirty="0" smtClean="0">
                <a:ln>
                  <a:solidFill>
                    <a:srgbClr val="00B05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</a:t>
            </a:r>
            <a:r>
              <a:rPr lang="ru-RU" sz="9600" dirty="0">
                <a:ln>
                  <a:solidFill>
                    <a:srgbClr val="00B05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умею…  </a:t>
            </a:r>
            <a:endParaRPr lang="ru-RU" sz="9600" dirty="0" smtClean="0">
              <a:ln>
                <a:solidFill>
                  <a:srgbClr val="00B050"/>
                </a:solidFill>
              </a:ln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9600" dirty="0" smtClean="0">
                <a:ln>
                  <a:solidFill>
                    <a:srgbClr val="00B05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</a:t>
            </a:r>
            <a:r>
              <a:rPr lang="ru-RU" sz="9600" dirty="0">
                <a:ln>
                  <a:solidFill>
                    <a:srgbClr val="00B05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могу…</a:t>
            </a:r>
            <a:endParaRPr lang="ru-RU" sz="9600" dirty="0">
              <a:ln>
                <a:solidFill>
                  <a:srgbClr val="00B050"/>
                </a:solidFill>
              </a:ln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790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6838" y="332745"/>
            <a:ext cx="1151921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4800" b="1" dirty="0">
                <a:ln>
                  <a:solidFill>
                    <a:srgbClr val="00B05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Домашнее задание.</a:t>
            </a:r>
            <a:r>
              <a:rPr lang="ru-RU" sz="4800" dirty="0">
                <a:ln>
                  <a:solidFill>
                    <a:srgbClr val="00B05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4800" dirty="0" smtClean="0">
              <a:ln>
                <a:solidFill>
                  <a:srgbClr val="00B050"/>
                </a:solidFill>
              </a:ln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ru-RU" sz="4800" dirty="0" smtClean="0">
              <a:ln>
                <a:solidFill>
                  <a:srgbClr val="00B050"/>
                </a:solidFill>
              </a:ln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4800" b="1" u="sng" dirty="0" smtClean="0">
                <a:ln>
                  <a:solidFill>
                    <a:srgbClr val="00B05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</a:t>
            </a:r>
            <a:r>
              <a:rPr lang="ru-RU" sz="4800" b="1" u="sng" dirty="0">
                <a:ln>
                  <a:solidFill>
                    <a:srgbClr val="00B05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уровень </a:t>
            </a:r>
            <a:r>
              <a:rPr lang="ru-RU" sz="4800" dirty="0">
                <a:ln>
                  <a:solidFill>
                    <a:srgbClr val="00B05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4800" dirty="0" smtClean="0">
                <a:ln>
                  <a:solidFill>
                    <a:srgbClr val="00B05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с.61 </a:t>
            </a:r>
            <a:r>
              <a:rPr lang="ru-RU" sz="4800" dirty="0" smtClean="0">
                <a:ln>
                  <a:solidFill>
                    <a:srgbClr val="00B05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</a:t>
            </a:r>
            <a:r>
              <a:rPr lang="ru-RU" sz="4800" dirty="0">
                <a:ln>
                  <a:solidFill>
                    <a:srgbClr val="00B05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 </a:t>
            </a:r>
            <a:r>
              <a:rPr lang="ru-RU" sz="4800" dirty="0" smtClean="0">
                <a:ln>
                  <a:solidFill>
                    <a:srgbClr val="00B05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4800" dirty="0">
                <a:ln>
                  <a:solidFill>
                    <a:srgbClr val="00B05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решить задачу одним </a:t>
            </a:r>
            <a:r>
              <a:rPr lang="ru-RU" sz="4800" dirty="0" smtClean="0">
                <a:ln>
                  <a:solidFill>
                    <a:srgbClr val="00B05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способом; </a:t>
            </a:r>
            <a:r>
              <a:rPr lang="ru-RU" sz="4800" dirty="0" smtClean="0">
                <a:ln>
                  <a:solidFill>
                    <a:srgbClr val="00B05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с.61 </a:t>
            </a:r>
            <a:r>
              <a:rPr lang="ru-RU" sz="4800" dirty="0" smtClean="0">
                <a:ln>
                  <a:solidFill>
                    <a:srgbClr val="00B05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№7.</a:t>
            </a:r>
          </a:p>
          <a:p>
            <a:pPr algn="just">
              <a:spcAft>
                <a:spcPts val="0"/>
              </a:spcAft>
            </a:pPr>
            <a:endParaRPr lang="ru-RU" sz="4800" dirty="0" smtClean="0">
              <a:ln>
                <a:solidFill>
                  <a:srgbClr val="00B050"/>
                </a:solidFill>
              </a:ln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4800" b="1" u="sng" dirty="0">
                <a:ln>
                  <a:solidFill>
                    <a:srgbClr val="00B05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2 уровень </a:t>
            </a:r>
            <a:r>
              <a:rPr lang="ru-RU" sz="4800" dirty="0">
                <a:ln>
                  <a:solidFill>
                    <a:srgbClr val="00B05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 </a:t>
            </a:r>
            <a:r>
              <a:rPr lang="ru-RU" sz="4800" dirty="0" smtClean="0">
                <a:ln>
                  <a:solidFill>
                    <a:srgbClr val="00B05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с.61 </a:t>
            </a:r>
            <a:r>
              <a:rPr lang="ru-RU" sz="4800" dirty="0" smtClean="0">
                <a:ln>
                  <a:solidFill>
                    <a:srgbClr val="00B05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№</a:t>
            </a:r>
            <a:r>
              <a:rPr lang="ru-RU" sz="4800" dirty="0">
                <a:ln>
                  <a:solidFill>
                    <a:srgbClr val="00B05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8 </a:t>
            </a:r>
            <a:r>
              <a:rPr lang="ru-RU" sz="4800" dirty="0" smtClean="0">
                <a:ln>
                  <a:solidFill>
                    <a:srgbClr val="00B05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– </a:t>
            </a:r>
            <a:r>
              <a:rPr lang="ru-RU" sz="4800" dirty="0">
                <a:ln>
                  <a:solidFill>
                    <a:srgbClr val="00B05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решить </a:t>
            </a:r>
            <a:r>
              <a:rPr lang="ru-RU" sz="4800" dirty="0" smtClean="0">
                <a:ln>
                  <a:solidFill>
                    <a:srgbClr val="00B05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задачу</a:t>
            </a:r>
          </a:p>
          <a:p>
            <a:r>
              <a:rPr lang="ru-RU" sz="4800" dirty="0" smtClean="0">
                <a:ln>
                  <a:solidFill>
                    <a:srgbClr val="00B05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4800" dirty="0">
                <a:ln>
                  <a:solidFill>
                    <a:srgbClr val="00B05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двумя </a:t>
            </a:r>
            <a:r>
              <a:rPr lang="ru-RU" sz="4800" dirty="0" smtClean="0">
                <a:ln>
                  <a:solidFill>
                    <a:srgbClr val="00B05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способами; </a:t>
            </a:r>
            <a:r>
              <a:rPr lang="ru-RU" sz="4800" dirty="0" smtClean="0">
                <a:ln>
                  <a:solidFill>
                    <a:srgbClr val="00B05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с.61</a:t>
            </a:r>
            <a:r>
              <a:rPr lang="ru-RU" sz="4800" dirty="0">
                <a:ln>
                  <a:solidFill>
                    <a:srgbClr val="00B050"/>
                  </a:solidFill>
                </a:ln>
                <a:solidFill>
                  <a:srgbClr val="0070C0"/>
                </a:solidFill>
              </a:rPr>
              <a:t> </a:t>
            </a:r>
            <a:r>
              <a:rPr lang="ru-RU" sz="4800" dirty="0" smtClean="0">
                <a:ln>
                  <a:solidFill>
                    <a:srgbClr val="00B05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№6.</a:t>
            </a:r>
            <a:endParaRPr lang="ru-RU" sz="4800" dirty="0">
              <a:ln>
                <a:solidFill>
                  <a:srgbClr val="00B050"/>
                </a:solidFill>
              </a:ln>
              <a:solidFill>
                <a:srgbClr val="0070C0"/>
              </a:solidFill>
            </a:endParaRPr>
          </a:p>
        </p:txBody>
      </p:sp>
      <p:pic>
        <p:nvPicPr>
          <p:cNvPr id="3" name="Picture 10" descr="http://zavety16.ru/images/243577514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6889" y="2928592"/>
            <a:ext cx="2754125" cy="3544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80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 descr="http://i068.radikal.ru/1209/f9/3f5d6af089f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07" t="37693" r="56034" b="16560"/>
          <a:stretch/>
        </p:blipFill>
        <p:spPr bwMode="auto">
          <a:xfrm>
            <a:off x="261255" y="730731"/>
            <a:ext cx="3503223" cy="559881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652179" y="2646701"/>
            <a:ext cx="771397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УСТНЫЙ СЧЁТ</a:t>
            </a:r>
            <a:endParaRPr lang="ru-RU" sz="8800" b="1" cap="none" spc="0" dirty="0">
              <a:ln w="9525">
                <a:solidFill>
                  <a:schemeClr val="tx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73985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40055" y="331013"/>
            <a:ext cx="768191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УКРАСЬ ЁЛОЧКУ</a:t>
            </a:r>
            <a:endParaRPr lang="ru-RU" sz="7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375065" y="2553195"/>
            <a:ext cx="34282" cy="3455719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6170071" y="2578713"/>
            <a:ext cx="15656" cy="3445616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9967318" y="2622674"/>
            <a:ext cx="5266" cy="338624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339439" y="2563298"/>
            <a:ext cx="771896" cy="91440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1567543" y="2622674"/>
            <a:ext cx="771896" cy="91440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2321626" y="3591975"/>
            <a:ext cx="789709" cy="829501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2339439" y="4538146"/>
            <a:ext cx="771896" cy="91440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1556853" y="3640329"/>
            <a:ext cx="819397" cy="777391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>
            <a:off x="1650670" y="4569606"/>
            <a:ext cx="736270" cy="915023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6138199" y="2547700"/>
            <a:ext cx="771896" cy="91440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6148731" y="3590672"/>
            <a:ext cx="771896" cy="91440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6148731" y="4538146"/>
            <a:ext cx="771896" cy="91440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9993365" y="2650101"/>
            <a:ext cx="771896" cy="91440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9972584" y="3659060"/>
            <a:ext cx="771896" cy="91440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9972584" y="4716143"/>
            <a:ext cx="771896" cy="91440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H="1">
            <a:off x="5378178" y="2524148"/>
            <a:ext cx="777162" cy="989374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H="1">
            <a:off x="5349162" y="3640329"/>
            <a:ext cx="777162" cy="989374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H="1">
            <a:off x="5366303" y="4506328"/>
            <a:ext cx="777162" cy="989374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flipH="1">
            <a:off x="9153188" y="2650955"/>
            <a:ext cx="777162" cy="989374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9173015" y="3697391"/>
            <a:ext cx="777162" cy="989374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H="1">
            <a:off x="9200688" y="4720519"/>
            <a:ext cx="777162" cy="989374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Овал 44"/>
          <p:cNvSpPr/>
          <p:nvPr/>
        </p:nvSpPr>
        <p:spPr>
          <a:xfrm>
            <a:off x="1813955" y="1481425"/>
            <a:ext cx="1122219" cy="111619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9432255" y="1505378"/>
            <a:ext cx="1122219" cy="111619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5553339" y="1445466"/>
            <a:ext cx="1122219" cy="111619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935553" y="2975336"/>
            <a:ext cx="906236" cy="93905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Овал 52"/>
          <p:cNvSpPr/>
          <p:nvPr/>
        </p:nvSpPr>
        <p:spPr>
          <a:xfrm>
            <a:off x="2940255" y="2974316"/>
            <a:ext cx="906236" cy="93905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935553" y="4001366"/>
            <a:ext cx="906236" cy="93905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935553" y="4995346"/>
            <a:ext cx="941863" cy="93905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887012" y="3990921"/>
            <a:ext cx="919663" cy="93905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2940027" y="4005025"/>
            <a:ext cx="906236" cy="93905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Овал 57"/>
          <p:cNvSpPr/>
          <p:nvPr/>
        </p:nvSpPr>
        <p:spPr>
          <a:xfrm>
            <a:off x="2940027" y="5027117"/>
            <a:ext cx="906236" cy="93905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Овал 58"/>
          <p:cNvSpPr/>
          <p:nvPr/>
        </p:nvSpPr>
        <p:spPr>
          <a:xfrm>
            <a:off x="4651045" y="2831070"/>
            <a:ext cx="906236" cy="93905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6811821" y="2809700"/>
            <a:ext cx="906236" cy="93905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4663018" y="3947251"/>
            <a:ext cx="906236" cy="93905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6824441" y="3970944"/>
            <a:ext cx="906236" cy="93905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Овал 62"/>
          <p:cNvSpPr/>
          <p:nvPr/>
        </p:nvSpPr>
        <p:spPr>
          <a:xfrm>
            <a:off x="4692006" y="5015100"/>
            <a:ext cx="906236" cy="93905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Овал 63"/>
          <p:cNvSpPr/>
          <p:nvPr/>
        </p:nvSpPr>
        <p:spPr>
          <a:xfrm>
            <a:off x="6783619" y="5069856"/>
            <a:ext cx="906236" cy="93905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Овал 64"/>
          <p:cNvSpPr/>
          <p:nvPr/>
        </p:nvSpPr>
        <p:spPr>
          <a:xfrm>
            <a:off x="10507647" y="2920780"/>
            <a:ext cx="906236" cy="93905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Овал 65"/>
          <p:cNvSpPr/>
          <p:nvPr/>
        </p:nvSpPr>
        <p:spPr>
          <a:xfrm>
            <a:off x="10600701" y="4002521"/>
            <a:ext cx="906236" cy="93905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Овал 66"/>
          <p:cNvSpPr/>
          <p:nvPr/>
        </p:nvSpPr>
        <p:spPr>
          <a:xfrm>
            <a:off x="10584374" y="5172877"/>
            <a:ext cx="906236" cy="93905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Овал 67"/>
          <p:cNvSpPr/>
          <p:nvPr/>
        </p:nvSpPr>
        <p:spPr>
          <a:xfrm>
            <a:off x="8391679" y="2920780"/>
            <a:ext cx="906236" cy="93905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Овал 68"/>
          <p:cNvSpPr/>
          <p:nvPr/>
        </p:nvSpPr>
        <p:spPr>
          <a:xfrm>
            <a:off x="8426885" y="4047872"/>
            <a:ext cx="906236" cy="93905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Овал 69"/>
          <p:cNvSpPr/>
          <p:nvPr/>
        </p:nvSpPr>
        <p:spPr>
          <a:xfrm>
            <a:off x="8463235" y="5161014"/>
            <a:ext cx="906236" cy="93905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1906680" y="1591277"/>
            <a:ext cx="9605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20</a:t>
            </a:r>
            <a:endParaRPr lang="ru-RU" sz="5400" b="1" dirty="0">
              <a:ln w="9525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5653892" y="1506115"/>
            <a:ext cx="9605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11</a:t>
            </a:r>
            <a:endParaRPr lang="ru-RU" sz="5400" b="1" cap="none" spc="0" dirty="0">
              <a:ln w="9525">
                <a:solidFill>
                  <a:schemeClr val="tx1"/>
                </a:solidFill>
                <a:prstDash val="solid"/>
              </a:ln>
              <a:solidFill>
                <a:srgbClr val="FFFF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9560234" y="1577856"/>
            <a:ext cx="9605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80</a:t>
            </a:r>
            <a:endParaRPr lang="ru-RU" sz="5400" b="1" dirty="0">
              <a:ln w="9525">
                <a:solidFill>
                  <a:schemeClr val="tx1"/>
                </a:solidFill>
                <a:prstDash val="solid"/>
              </a:ln>
              <a:solidFill>
                <a:srgbClr val="00B0F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883231" y="3023713"/>
            <a:ext cx="97766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3462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17</a:t>
            </a:r>
            <a:endParaRPr lang="ru-RU" sz="5400" b="1" cap="none" spc="0" dirty="0">
              <a:ln w="13462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912368" y="4010977"/>
            <a:ext cx="9605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19</a:t>
            </a:r>
            <a:endParaRPr lang="ru-RU" sz="5400" b="1" cap="none" spc="0" dirty="0">
              <a:ln w="9525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937272" y="4972566"/>
            <a:ext cx="9605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1</a:t>
            </a:r>
            <a:r>
              <a:rPr lang="ru-RU" sz="5400" b="1" cap="none" spc="0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4</a:t>
            </a:r>
            <a:endParaRPr lang="ru-RU" sz="5400" b="1" cap="none" spc="0" dirty="0">
              <a:ln w="9525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7020278" y="2824878"/>
            <a:ext cx="5725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8</a:t>
            </a:r>
            <a:endParaRPr lang="ru-RU" sz="5400" b="1" cap="none" spc="0" dirty="0">
              <a:ln w="9525">
                <a:solidFill>
                  <a:schemeClr val="tx1"/>
                </a:solidFill>
                <a:prstDash val="solid"/>
              </a:ln>
              <a:solidFill>
                <a:srgbClr val="FFFF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6974272" y="3918859"/>
            <a:ext cx="5725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6</a:t>
            </a:r>
            <a:endParaRPr lang="ru-RU" sz="5400" b="1" cap="none" spc="0" dirty="0">
              <a:ln w="9525">
                <a:solidFill>
                  <a:schemeClr val="tx1"/>
                </a:solidFill>
                <a:prstDash val="solid"/>
              </a:ln>
              <a:solidFill>
                <a:srgbClr val="FFFF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6962036" y="5045005"/>
            <a:ext cx="56511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4</a:t>
            </a:r>
            <a:endParaRPr lang="ru-RU" sz="5400" b="1" cap="none" spc="0" dirty="0">
              <a:ln w="9525">
                <a:solidFill>
                  <a:schemeClr val="tx1"/>
                </a:solidFill>
                <a:prstDash val="solid"/>
              </a:ln>
              <a:solidFill>
                <a:srgbClr val="FFFF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8405955" y="2938140"/>
            <a:ext cx="9605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70</a:t>
            </a:r>
            <a:endParaRPr lang="ru-RU" sz="5400" b="1" cap="none" spc="0" dirty="0">
              <a:ln w="9525">
                <a:solidFill>
                  <a:schemeClr val="tx1"/>
                </a:solidFill>
                <a:prstDash val="solid"/>
              </a:ln>
              <a:solidFill>
                <a:srgbClr val="00B0F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10595435" y="4001366"/>
            <a:ext cx="9605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40</a:t>
            </a:r>
            <a:endParaRPr lang="ru-RU" sz="5400" b="1" cap="none" spc="0" dirty="0">
              <a:ln w="9525">
                <a:solidFill>
                  <a:schemeClr val="tx1"/>
                </a:solidFill>
                <a:prstDash val="solid"/>
              </a:ln>
              <a:solidFill>
                <a:srgbClr val="00B0F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8456428" y="5129929"/>
            <a:ext cx="9605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50</a:t>
            </a:r>
            <a:endParaRPr lang="ru-RU" sz="5400" b="1" cap="none" spc="0" dirty="0">
              <a:ln w="9525">
                <a:solidFill>
                  <a:schemeClr val="tx1"/>
                </a:solidFill>
                <a:prstDash val="solid"/>
              </a:ln>
              <a:solidFill>
                <a:srgbClr val="00B0F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3137759" y="3014775"/>
            <a:ext cx="5725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3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3149397" y="4001366"/>
            <a:ext cx="5725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1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3137759" y="4995346"/>
            <a:ext cx="5725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6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4860880" y="2846798"/>
            <a:ext cx="5725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3</a:t>
            </a:r>
            <a:endParaRPr lang="ru-RU" sz="5400" b="1" cap="none" spc="0" dirty="0">
              <a:ln w="9525">
                <a:solidFill>
                  <a:schemeClr val="tx1"/>
                </a:solidFill>
                <a:prstDash val="solid"/>
              </a:ln>
              <a:solidFill>
                <a:srgbClr val="FFFF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4812475" y="3930184"/>
            <a:ext cx="5725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5</a:t>
            </a:r>
            <a:endParaRPr lang="ru-RU" sz="5400" b="1" cap="none" spc="0" dirty="0">
              <a:ln w="9525">
                <a:solidFill>
                  <a:schemeClr val="tx1"/>
                </a:solidFill>
                <a:prstDash val="solid"/>
              </a:ln>
              <a:solidFill>
                <a:srgbClr val="FFFF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4871270" y="5034037"/>
            <a:ext cx="5725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7</a:t>
            </a:r>
            <a:endParaRPr lang="ru-RU" sz="5400" b="1" cap="none" spc="0" dirty="0">
              <a:ln w="9525">
                <a:solidFill>
                  <a:schemeClr val="tx1"/>
                </a:solidFill>
                <a:prstDash val="solid"/>
              </a:ln>
              <a:solidFill>
                <a:srgbClr val="FFFF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10480720" y="2911695"/>
            <a:ext cx="9605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10</a:t>
            </a:r>
            <a:endParaRPr lang="ru-RU" sz="5400" b="1" cap="none" spc="0" dirty="0">
              <a:ln w="9525">
                <a:solidFill>
                  <a:schemeClr val="tx1"/>
                </a:solidFill>
                <a:prstDash val="solid"/>
              </a:ln>
              <a:solidFill>
                <a:srgbClr val="00B0F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8383636" y="4010977"/>
            <a:ext cx="9605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40</a:t>
            </a:r>
            <a:endParaRPr lang="ru-RU" sz="5400" b="1" cap="none" spc="0" dirty="0">
              <a:ln w="9525">
                <a:solidFill>
                  <a:schemeClr val="tx1"/>
                </a:solidFill>
                <a:prstDash val="solid"/>
              </a:ln>
              <a:solidFill>
                <a:srgbClr val="00B0F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10594073" y="5147289"/>
            <a:ext cx="9605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30</a:t>
            </a:r>
            <a:endParaRPr lang="ru-RU" sz="5400" b="1" cap="none" spc="0" dirty="0">
              <a:ln w="9525">
                <a:solidFill>
                  <a:schemeClr val="tx1"/>
                </a:solidFill>
                <a:prstDash val="solid"/>
              </a:ln>
              <a:solidFill>
                <a:srgbClr val="00B0F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01372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3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3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3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3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3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3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3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3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3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90187" y="625579"/>
            <a:ext cx="808907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АПЛОДИСМЕНТЫ</a:t>
            </a:r>
            <a:endParaRPr lang="ru-RU" sz="7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5122" name="Picture 2" descr="http://litsait.ru/upload/comments/73d1c580571f3853bc5eda642c617cea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2002" y="-146243"/>
            <a:ext cx="2343032" cy="2343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12489" y="2196791"/>
            <a:ext cx="8192429" cy="378565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just">
              <a:spcAft>
                <a:spcPts val="0"/>
              </a:spcAft>
            </a:pPr>
            <a:r>
              <a:rPr lang="ru-RU" sz="6000" b="1" dirty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12 – 4 =           </a:t>
            </a:r>
            <a:r>
              <a:rPr lang="ru-RU" sz="6000" b="1" dirty="0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7 </a:t>
            </a:r>
            <a:r>
              <a:rPr lang="ru-RU" sz="6000" b="1" dirty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+ 8 =           </a:t>
            </a:r>
            <a:r>
              <a:rPr lang="ru-RU" sz="6000" b="1" dirty="0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4 </a:t>
            </a:r>
            <a:r>
              <a:rPr lang="ru-RU" sz="6000" b="1" dirty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+ 9 =          </a:t>
            </a:r>
            <a:r>
              <a:rPr lang="ru-RU" sz="6000" b="1" dirty="0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11 </a:t>
            </a:r>
            <a:r>
              <a:rPr lang="ru-RU" sz="6000" b="1" dirty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 3 =</a:t>
            </a:r>
            <a:endParaRPr lang="ru-RU" sz="6000" b="1" dirty="0" smtClean="0">
              <a:ln>
                <a:solidFill>
                  <a:schemeClr val="tx1"/>
                </a:solidFill>
              </a:ln>
              <a:solidFill>
                <a:srgbClr val="00B05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6000" b="1" dirty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 + 6 =              18 – 9 =         13 – 6 =       </a:t>
            </a:r>
            <a:r>
              <a:rPr lang="ru-RU" sz="6000" b="1" dirty="0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</a:t>
            </a:r>
            <a:r>
              <a:rPr lang="ru-RU" sz="6000" b="1" dirty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7 + 7 </a:t>
            </a:r>
            <a:r>
              <a:rPr lang="ru-RU" sz="6000" b="1" dirty="0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= </a:t>
            </a:r>
            <a:endParaRPr lang="ru-RU" sz="6000" b="1" dirty="0">
              <a:ln>
                <a:solidFill>
                  <a:schemeClr val="tx1"/>
                </a:solidFill>
              </a:ln>
              <a:solidFill>
                <a:srgbClr val="00B05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6970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97963" y="2216784"/>
            <a:ext cx="620394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«ДА   НЕТ»</a:t>
            </a:r>
            <a:endParaRPr lang="ru-RU" sz="9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4" name="Picture 10" descr="http://zavety16.ru/images/243577514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2048" y="1066127"/>
            <a:ext cx="4015537" cy="5167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27547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://astv.ru/content/AfishaImage/ac/ab/acabe5f1-0db4-45d3-bd01-17343175e790_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86" r="19972"/>
          <a:stretch/>
        </p:blipFill>
        <p:spPr bwMode="auto">
          <a:xfrm>
            <a:off x="6947209" y="2258114"/>
            <a:ext cx="3568391" cy="375239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35620" y="475797"/>
            <a:ext cx="9712711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8000" b="1" cap="none" spc="0" dirty="0" smtClean="0">
                <a:ln w="22225">
                  <a:solidFill>
                    <a:srgbClr val="0070C0"/>
                  </a:solidFill>
                  <a:prstDash val="solid"/>
                </a:ln>
                <a:solidFill>
                  <a:srgbClr val="00B0F0"/>
                </a:solidFill>
                <a:effectLst/>
              </a:rPr>
              <a:t>Да, да, нет, нет, нет, нет, да, </a:t>
            </a:r>
          </a:p>
          <a:p>
            <a:r>
              <a:rPr lang="ru-RU" sz="8000" b="1" cap="none" spc="0" dirty="0" smtClean="0">
                <a:ln w="22225">
                  <a:solidFill>
                    <a:srgbClr val="0070C0"/>
                  </a:solidFill>
                  <a:prstDash val="solid"/>
                </a:ln>
                <a:solidFill>
                  <a:srgbClr val="00B0F0"/>
                </a:solidFill>
                <a:effectLst/>
              </a:rPr>
              <a:t>нет, да.</a:t>
            </a:r>
            <a:endParaRPr lang="ru-RU" sz="8000" b="1" cap="none" spc="0" dirty="0">
              <a:ln w="22225">
                <a:solidFill>
                  <a:srgbClr val="0070C0"/>
                </a:solidFill>
                <a:prstDash val="solid"/>
              </a:ln>
              <a:solidFill>
                <a:srgbClr val="00B0F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248141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42516" y="351485"/>
            <a:ext cx="5341433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80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56 – 4 =      48 – 5 =      30 – 7 =     </a:t>
            </a:r>
            <a:endParaRPr lang="ru-RU" sz="8000" dirty="0" smtClean="0">
              <a:ln>
                <a:solidFill>
                  <a:schemeClr val="tx1"/>
                </a:solidFill>
              </a:ln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80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99 – 7 =      87 – 2 =     </a:t>
            </a:r>
            <a:endParaRPr lang="ru-RU" sz="8000" dirty="0">
              <a:ln>
                <a:solidFill>
                  <a:schemeClr val="tx1"/>
                </a:solidFill>
              </a:ln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Picture 4" descr="https://im3-tub-ru.yandex.net/i?id=ae095009f42a474a1b39439af029954d&amp;n=33&amp;h=225&amp;w=35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4" t="3368" r="5730" b="5055"/>
          <a:stretch/>
        </p:blipFill>
        <p:spPr bwMode="auto">
          <a:xfrm>
            <a:off x="468350" y="1328807"/>
            <a:ext cx="4270918" cy="429322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05043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2283" y="893209"/>
            <a:ext cx="9909717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6000" b="1" i="1" dirty="0">
                <a:ln>
                  <a:solidFill>
                    <a:srgbClr val="00B05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уроке сегодня </a:t>
            </a:r>
            <a:endParaRPr lang="ru-RU" sz="6000" b="1" i="1" dirty="0" smtClean="0">
              <a:ln>
                <a:solidFill>
                  <a:srgbClr val="00B050"/>
                </a:solidFill>
              </a:ln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6000" b="1" i="1" dirty="0" smtClean="0">
                <a:ln>
                  <a:solidFill>
                    <a:srgbClr val="00B05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мы </a:t>
            </a:r>
            <a:r>
              <a:rPr lang="ru-RU" sz="6000" b="1" i="1" dirty="0">
                <a:ln>
                  <a:solidFill>
                    <a:srgbClr val="00B05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будем смекать!</a:t>
            </a:r>
            <a:br>
              <a:rPr lang="ru-RU" sz="6000" b="1" i="1" dirty="0">
                <a:ln>
                  <a:solidFill>
                    <a:srgbClr val="00B05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6000" b="1" i="1" dirty="0">
                <a:ln>
                  <a:solidFill>
                    <a:srgbClr val="00B05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Мы будем решать!</a:t>
            </a:r>
            <a:br>
              <a:rPr lang="ru-RU" sz="6000" b="1" i="1" dirty="0">
                <a:ln>
                  <a:solidFill>
                    <a:srgbClr val="00B05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6000" b="1" i="1" dirty="0">
                <a:ln>
                  <a:solidFill>
                    <a:srgbClr val="00B05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Новый приём вычислений будем изучать!</a:t>
            </a:r>
            <a:endParaRPr lang="ru-RU" sz="6000" dirty="0">
              <a:ln>
                <a:solidFill>
                  <a:srgbClr val="00B050"/>
                </a:solidFill>
              </a:ln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Picture 14" descr="http://i068.radikal.ru/1209/f9/3f5d6af089f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07" t="37693" r="56034" b="16560"/>
          <a:stretch/>
        </p:blipFill>
        <p:spPr bwMode="auto">
          <a:xfrm>
            <a:off x="294709" y="1226634"/>
            <a:ext cx="2662650" cy="425542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10231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www.chefsfood.ru/hadqided/207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184" y="235597"/>
            <a:ext cx="11697629" cy="6386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366199" y="3244334"/>
            <a:ext cx="34596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(Прием вычислений вида 30 – 7.)</a:t>
            </a:r>
            <a:r>
              <a:rPr lang="ru-RU" b="1" u="sng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356517" y="2514599"/>
            <a:ext cx="6077413" cy="914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879845" y="2420486"/>
            <a:ext cx="532068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Приём вычислений </a:t>
            </a:r>
          </a:p>
          <a:p>
            <a:pPr algn="ctr"/>
            <a:r>
              <a:rPr lang="ru-RU" sz="4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вида: 30 – 7.</a:t>
            </a:r>
            <a:endParaRPr lang="ru-RU" sz="40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8" name="Picture 2" descr="http://www.metod-kopilka.ru/images/doc/32/26655/hello_html_m53a027b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949" y="104078"/>
            <a:ext cx="2143463" cy="1836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68376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128</TotalTime>
  <Words>200</Words>
  <Application>Microsoft Office PowerPoint</Application>
  <PresentationFormat>Широкоэкранный</PresentationFormat>
  <Paragraphs>52</Paragraphs>
  <Slides>13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Century Gothic</vt:lpstr>
      <vt:lpstr>Garamond</vt:lpstr>
      <vt:lpstr>Times New Roman</vt:lpstr>
      <vt:lpstr>Савон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Natalia Semenova</dc:creator>
  <cp:lastModifiedBy>Natalia Semenova</cp:lastModifiedBy>
  <cp:revision>15</cp:revision>
  <dcterms:created xsi:type="dcterms:W3CDTF">2016-11-21T19:28:33Z</dcterms:created>
  <dcterms:modified xsi:type="dcterms:W3CDTF">2016-11-21T21:36:57Z</dcterms:modified>
</cp:coreProperties>
</file>