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12" r:id="rId1"/>
  </p:sldMasterIdLst>
  <p:notesMasterIdLst>
    <p:notesMasterId r:id="rId12"/>
  </p:notes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96" y="-4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0C559DC-A233-473A-9BEF-773CBD57DEAF}" type="datetimeFigureOut">
              <a:rPr lang="ru-RU" smtClean="0"/>
              <a:pPr/>
              <a:t>30.08.2017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3761302-4246-445B-9004-A9CE3765607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30.08.2017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30.08.2017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30.08.2017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30.08.2017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30.08.2017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913" r:id="rId1"/>
    <p:sldLayoutId id="2147483914" r:id="rId2"/>
    <p:sldLayoutId id="2147483915" r:id="rId3"/>
    <p:sldLayoutId id="2147483916" r:id="rId4"/>
    <p:sldLayoutId id="2147483917" r:id="rId5"/>
    <p:sldLayoutId id="2147483918" r:id="rId6"/>
    <p:sldLayoutId id="2147483919" r:id="rId7"/>
    <p:sldLayoutId id="2147483920" r:id="rId8"/>
    <p:sldLayoutId id="2147483921" r:id="rId9"/>
    <p:sldLayoutId id="2147483922" r:id="rId10"/>
    <p:sldLayoutId id="2147483923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0" y="1196975"/>
            <a:ext cx="8458200" cy="1470025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95536" y="692696"/>
            <a:ext cx="4572000" cy="5011052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0" hangingPunct="0">
              <a:lnSpc>
                <a:spcPct val="150000"/>
              </a:lnSpc>
            </a:pPr>
            <a:r>
              <a:rPr lang="ru-RU" sz="2400" dirty="0" smtClean="0">
                <a:cs typeface="Times New Roman" pitchFamily="18" charset="0"/>
              </a:rPr>
              <a:t>Жить в зеленом мире этом</a:t>
            </a:r>
            <a:br>
              <a:rPr lang="ru-RU" sz="2400" dirty="0" smtClean="0">
                <a:cs typeface="Times New Roman" pitchFamily="18" charset="0"/>
              </a:rPr>
            </a:br>
            <a:r>
              <a:rPr lang="ru-RU" sz="2400" dirty="0" smtClean="0">
                <a:cs typeface="Times New Roman" pitchFamily="18" charset="0"/>
              </a:rPr>
              <a:t>хорошо зимой и летом.</a:t>
            </a:r>
            <a:br>
              <a:rPr lang="ru-RU" sz="2400" dirty="0" smtClean="0">
                <a:cs typeface="Times New Roman" pitchFamily="18" charset="0"/>
              </a:rPr>
            </a:br>
            <a:r>
              <a:rPr lang="ru-RU" sz="2400" dirty="0" smtClean="0">
                <a:cs typeface="Times New Roman" pitchFamily="18" charset="0"/>
              </a:rPr>
              <a:t>Жизнь летает мотыльком, </a:t>
            </a:r>
            <a:br>
              <a:rPr lang="ru-RU" sz="2400" dirty="0" smtClean="0">
                <a:cs typeface="Times New Roman" pitchFamily="18" charset="0"/>
              </a:rPr>
            </a:br>
            <a:r>
              <a:rPr lang="ru-RU" sz="2400" dirty="0" smtClean="0">
                <a:cs typeface="Times New Roman" pitchFamily="18" charset="0"/>
              </a:rPr>
              <a:t>пестрым бегает зверьком,</a:t>
            </a:r>
            <a:br>
              <a:rPr lang="ru-RU" sz="2400" dirty="0" smtClean="0">
                <a:cs typeface="Times New Roman" pitchFamily="18" charset="0"/>
              </a:rPr>
            </a:br>
            <a:r>
              <a:rPr lang="ru-RU" sz="2400" dirty="0" smtClean="0">
                <a:cs typeface="Times New Roman" pitchFamily="18" charset="0"/>
              </a:rPr>
              <a:t>В облаках кружится птицей, </a:t>
            </a:r>
            <a:br>
              <a:rPr lang="ru-RU" sz="2400" dirty="0" smtClean="0">
                <a:cs typeface="Times New Roman" pitchFamily="18" charset="0"/>
              </a:rPr>
            </a:br>
            <a:r>
              <a:rPr lang="ru-RU" sz="2400" dirty="0" smtClean="0">
                <a:cs typeface="Times New Roman" pitchFamily="18" charset="0"/>
              </a:rPr>
              <a:t>шустрой бегает куницей.</a:t>
            </a:r>
            <a:br>
              <a:rPr lang="ru-RU" sz="2400" dirty="0" smtClean="0">
                <a:cs typeface="Times New Roman" pitchFamily="18" charset="0"/>
              </a:rPr>
            </a:br>
            <a:r>
              <a:rPr lang="ru-RU" sz="2400" dirty="0" smtClean="0">
                <a:cs typeface="Times New Roman" pitchFamily="18" charset="0"/>
              </a:rPr>
              <a:t>Жизнь повсюду, жизнь вокруг. </a:t>
            </a:r>
            <a:br>
              <a:rPr lang="ru-RU" sz="2400" dirty="0" smtClean="0">
                <a:cs typeface="Times New Roman" pitchFamily="18" charset="0"/>
              </a:rPr>
            </a:br>
            <a:r>
              <a:rPr lang="ru-RU" sz="2400" dirty="0" smtClean="0">
                <a:cs typeface="Times New Roman" pitchFamily="18" charset="0"/>
              </a:rPr>
              <a:t>Человек природе – друг!</a:t>
            </a:r>
            <a:endParaRPr lang="ru-RU" sz="2400" dirty="0"/>
          </a:p>
        </p:txBody>
      </p:sp>
      <p:pic>
        <p:nvPicPr>
          <p:cNvPr id="5" name="Picture 7" descr="http://www.setwalls.ru/pic/201304/640x960/setwalls.ru-1976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34925"/>
            <a:ext cx="4572000" cy="682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AutoShape 2" descr="https://ds04.infourok.ru/uploads/ex/08e9/0005e8d0-b3ade915/1/img18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7652" name="Picture 4" descr="https://ds04.infourok.ru/uploads/ex/08e9/0005e8d0-b3ade915/1/img1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974633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1069848"/>
          </a:xfrm>
        </p:spPr>
        <p:txBody>
          <a:bodyPr/>
          <a:lstStyle/>
          <a:p>
            <a:r>
              <a:rPr lang="ru-RU" dirty="0" smtClean="0"/>
              <a:t>      Экологический  </a:t>
            </a:r>
            <a:r>
              <a:rPr lang="ru-RU" dirty="0" smtClean="0"/>
              <a:t>календарь</a:t>
            </a:r>
            <a:endParaRPr lang="ru-RU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1524000" y="1397127"/>
          <a:ext cx="6096000" cy="4063746"/>
        </p:xfrm>
        <a:graphic>
          <a:graphicData uri="http://schemas.openxmlformats.org/drawingml/2006/table">
            <a:tbl>
              <a:tblPr/>
              <a:tblGrid>
                <a:gridCol w="3048000"/>
                <a:gridCol w="3048000"/>
              </a:tblGrid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16 сентября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575" marR="28575" marT="28575" marB="2857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Международный день охраны озонового слоя Земли.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575" marR="28575" marT="28575" marB="2857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20 сентября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575" marR="28575" marT="28575" marB="2857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День леса.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575" marR="28575" marT="28575" marB="2857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27 сентября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575" marR="28575" marT="28575" marB="2857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День моря.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575" marR="28575" marT="28575" marB="2857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4 октября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575" marR="28575" marT="28575" marB="2857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День защиты животных.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575" marR="28575" marT="28575" marB="2857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29 декабря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575" marR="28575" marT="28575" marB="2857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День 6иологического разноо6разия.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575" marR="28575" marT="28575" marB="2857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22 марта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575" marR="28575" marT="28575" marB="2857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Всемирный день воды.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575" marR="28575" marT="28575" marB="2857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1 апреля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575" marR="28575" marT="28575" marB="2857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День птиц.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575" marR="28575" marT="28575" marB="2857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18-22 апреля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575" marR="28575" marT="28575" marB="2857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Дни заповедников и национальных парков.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575" marR="28575" marT="28575" marB="2857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22 апреля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575" marR="28575" marT="28575" marB="2857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День Земли.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575" marR="28575" marT="28575" marB="2857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5 июня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575" marR="28575" marT="28575" marB="2857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День охраны окружающей среды.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575" marR="28575" marT="28575" marB="2857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17 июня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575" marR="28575" marT="28575" marB="2857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День борьбы с опустыниванием и засухой.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575" marR="28575" marT="28575" marB="2857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827584" y="620688"/>
          <a:ext cx="7776864" cy="5433505"/>
        </p:xfrm>
        <a:graphic>
          <a:graphicData uri="http://schemas.openxmlformats.org/drawingml/2006/table">
            <a:tbl>
              <a:tblPr/>
              <a:tblGrid>
                <a:gridCol w="7776864"/>
              </a:tblGrid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+mn-lt"/>
                          <a:ea typeface="Times New Roman"/>
                          <a:cs typeface="Times New Roman"/>
                        </a:rPr>
                        <a:t>По оценкам Всемирной Организации Здравоохранения</a:t>
                      </a:r>
                      <a:r>
                        <a:rPr lang="ru-RU" sz="2400" dirty="0" smtClean="0">
                          <a:latin typeface="+mn-lt"/>
                          <a:ea typeface="Times New Roman"/>
                          <a:cs typeface="Times New Roman"/>
                        </a:rPr>
                        <a:t>: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dirty="0"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"/>
                      </a:pPr>
                      <a:r>
                        <a:rPr lang="ru-RU" sz="2400" dirty="0">
                          <a:latin typeface="+mn-lt"/>
                          <a:ea typeface="Times New Roman"/>
                          <a:cs typeface="Times New Roman"/>
                        </a:rPr>
                        <a:t>70% населения планеты дышат воздухом, вредным для здоровья</a:t>
                      </a:r>
                      <a:r>
                        <a:rPr lang="ru-RU" sz="2400" dirty="0" smtClean="0">
                          <a:latin typeface="+mn-lt"/>
                          <a:ea typeface="Times New Roman"/>
                          <a:cs typeface="Times New Roman"/>
                        </a:rPr>
                        <a:t>.</a:t>
                      </a: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"/>
                      </a:pPr>
                      <a:endParaRPr lang="ru-RU" sz="2400" dirty="0"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"/>
                      </a:pPr>
                      <a:r>
                        <a:rPr lang="ru-RU" sz="2400" dirty="0">
                          <a:latin typeface="+mn-lt"/>
                          <a:ea typeface="Times New Roman"/>
                          <a:cs typeface="Times New Roman"/>
                        </a:rPr>
                        <a:t>Вода 75 % водоемов не пригодна для питья</a:t>
                      </a:r>
                      <a:r>
                        <a:rPr lang="ru-RU" sz="2400" dirty="0" smtClean="0">
                          <a:latin typeface="+mn-lt"/>
                          <a:ea typeface="Times New Roman"/>
                          <a:cs typeface="Times New Roman"/>
                        </a:rPr>
                        <a:t>.</a:t>
                      </a: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"/>
                      </a:pPr>
                      <a:endParaRPr lang="ru-RU" sz="2400" dirty="0"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"/>
                      </a:pPr>
                      <a:r>
                        <a:rPr lang="ru-RU" sz="2400" dirty="0">
                          <a:latin typeface="+mn-lt"/>
                          <a:ea typeface="Times New Roman"/>
                          <a:cs typeface="Times New Roman"/>
                        </a:rPr>
                        <a:t>Ежегодно от плохого качества воды умирает 25 тыс. человек</a:t>
                      </a:r>
                      <a:r>
                        <a:rPr lang="ru-RU" sz="2400" dirty="0" smtClean="0">
                          <a:latin typeface="+mn-lt"/>
                          <a:ea typeface="Times New Roman"/>
                          <a:cs typeface="Times New Roman"/>
                        </a:rPr>
                        <a:t>.</a:t>
                      </a: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None/>
                      </a:pPr>
                      <a:endParaRPr lang="ru-RU" sz="2400" dirty="0"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"/>
                      </a:pPr>
                      <a:r>
                        <a:rPr lang="ru-RU" sz="2400" dirty="0">
                          <a:latin typeface="+mn-lt"/>
                          <a:ea typeface="Times New Roman"/>
                          <a:cs typeface="Times New Roman"/>
                        </a:rPr>
                        <a:t>Ежегодно пустыня поглощает 27 </a:t>
                      </a:r>
                      <a:r>
                        <a:rPr lang="ru-RU" sz="2400" dirty="0" smtClean="0">
                          <a:latin typeface="+mn-lt"/>
                          <a:ea typeface="Times New Roman"/>
                          <a:cs typeface="Times New Roman"/>
                        </a:rPr>
                        <a:t>млн. </a:t>
                      </a:r>
                      <a:r>
                        <a:rPr lang="ru-RU" sz="2400" dirty="0">
                          <a:latin typeface="+mn-lt"/>
                          <a:ea typeface="Times New Roman"/>
                          <a:cs typeface="Times New Roman"/>
                        </a:rPr>
                        <a:t>гектар плодородных земель.</a:t>
                      </a:r>
                      <a:endParaRPr lang="ru-RU" sz="24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260648"/>
            <a:ext cx="842493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Счастье – это быть с природой, видеть ее, говорить с нею</a:t>
            </a:r>
            <a:r>
              <a:rPr lang="ru-RU" sz="2400" dirty="0" smtClean="0"/>
              <a:t>.</a:t>
            </a:r>
          </a:p>
          <a:p>
            <a:r>
              <a:rPr lang="ru-RU" sz="2400" dirty="0" smtClean="0"/>
              <a:t> </a:t>
            </a:r>
            <a:r>
              <a:rPr lang="ru-RU" sz="2400" dirty="0" smtClean="0"/>
              <a:t>                                                                                     Л.Н.Толстой.</a:t>
            </a:r>
            <a:endParaRPr lang="ru-RU" sz="2400" dirty="0" smtClean="0"/>
          </a:p>
          <a:p>
            <a:r>
              <a:rPr lang="ru-RU" sz="2400" dirty="0" smtClean="0"/>
              <a:t>                                                                                       </a:t>
            </a:r>
            <a:r>
              <a:rPr lang="ru-RU" sz="2400" dirty="0" smtClean="0"/>
              <a:t>                                        </a:t>
            </a:r>
            <a:endParaRPr lang="ru-RU" sz="2400" dirty="0"/>
          </a:p>
        </p:txBody>
      </p:sp>
      <p:pic>
        <p:nvPicPr>
          <p:cNvPr id="3" name="Picture 2" descr="http://skachat-kartinki.ru/img/picture/Dec/07/c2ca34b4c8482a0429380e85a90be4b5/mini_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388" y="1557338"/>
            <a:ext cx="4427537" cy="3303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4" descr="http://oboi.cc/640-480-100-uploads/new/big/oboik.ru_3224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1" y="3500438"/>
            <a:ext cx="4572000" cy="324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71600" y="476672"/>
            <a:ext cx="734481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Природа — дом, в котором живет человек. </a:t>
            </a:r>
          </a:p>
          <a:p>
            <a:r>
              <a:rPr lang="ru-RU" sz="2400" dirty="0" smtClean="0"/>
              <a:t>                                               Дмитрий Лихачев.</a:t>
            </a:r>
            <a:endParaRPr lang="ru-RU" sz="2400" dirty="0"/>
          </a:p>
        </p:txBody>
      </p:sp>
      <p:pic>
        <p:nvPicPr>
          <p:cNvPr id="3" name="Picture 2" descr="https://khasaia.files.wordpress.com/2015/04/2d94a54f6d04655ef6582d0e6f79393f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388" y="1484313"/>
            <a:ext cx="4537075" cy="3375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4" descr="http://i1.i.ua/prikol/pic/1/8/31018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6463" y="3213100"/>
            <a:ext cx="4427537" cy="349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476672"/>
            <a:ext cx="813690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Человечество – без облагораживания его животными и растениями – погибнет, оскудеет, впадет в злобу отчаяния, как одинокий в одиночестве. </a:t>
            </a:r>
            <a:endParaRPr lang="ru-RU" sz="2400" dirty="0" smtClean="0"/>
          </a:p>
          <a:p>
            <a:r>
              <a:rPr lang="ru-RU" sz="2400" dirty="0" smtClean="0"/>
              <a:t> </a:t>
            </a:r>
            <a:r>
              <a:rPr lang="ru-RU" sz="2400" dirty="0" smtClean="0"/>
              <a:t>                                                                    Андрей Платонов.</a:t>
            </a:r>
            <a:endParaRPr lang="ru-RU" sz="2400" dirty="0"/>
          </a:p>
        </p:txBody>
      </p:sp>
      <p:pic>
        <p:nvPicPr>
          <p:cNvPr id="21506" name="Picture 2" descr="http://uh.ru/files/a/210/4332/images/priroda_0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4" y="1700808"/>
            <a:ext cx="4464496" cy="3240360"/>
          </a:xfrm>
          <a:prstGeom prst="rect">
            <a:avLst/>
          </a:prstGeom>
          <a:noFill/>
        </p:spPr>
      </p:pic>
      <p:pic>
        <p:nvPicPr>
          <p:cNvPr id="21510" name="Picture 6" descr="http://bm.img.com.ua/nxs/img/prikol/images/large/4/5/242154_56333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23928" y="3183631"/>
            <a:ext cx="5220072" cy="3674369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15616" y="548680"/>
            <a:ext cx="748883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/>
              <a:t>Природа не храм, а мастерская, и человек в ней работник. </a:t>
            </a:r>
            <a:endParaRPr lang="ru-RU" sz="2000" dirty="0" smtClean="0"/>
          </a:p>
          <a:p>
            <a:r>
              <a:rPr lang="ru-RU" sz="2000" dirty="0" smtClean="0"/>
              <a:t> </a:t>
            </a:r>
            <a:r>
              <a:rPr lang="ru-RU" sz="2000" dirty="0" smtClean="0"/>
              <a:t>                                                                                  Иван Тургенев.</a:t>
            </a:r>
            <a:endParaRPr lang="ru-RU" sz="2000" dirty="0"/>
          </a:p>
        </p:txBody>
      </p:sp>
      <p:pic>
        <p:nvPicPr>
          <p:cNvPr id="24578" name="Picture 2" descr="https://pbs.twimg.com/media/CsKOkpFWIAAMm8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052736"/>
            <a:ext cx="4788024" cy="3738762"/>
          </a:xfrm>
          <a:prstGeom prst="rect">
            <a:avLst/>
          </a:prstGeom>
          <a:noFill/>
        </p:spPr>
      </p:pic>
      <p:pic>
        <p:nvPicPr>
          <p:cNvPr id="24580" name="Picture 4" descr="http://fon.at.ua/_ph/1/2/9730071.jpg?150212067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51920" y="3429000"/>
            <a:ext cx="5292080" cy="34290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99592" y="548680"/>
            <a:ext cx="770485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/>
              <a:t>Природа не стареет, вместо увядших произведений она рождает новые. </a:t>
            </a:r>
            <a:endParaRPr lang="ru-RU" sz="2000" dirty="0" smtClean="0"/>
          </a:p>
          <a:p>
            <a:r>
              <a:rPr lang="ru-RU" sz="2000" dirty="0" smtClean="0"/>
              <a:t> </a:t>
            </a:r>
            <a:r>
              <a:rPr lang="ru-RU" sz="2000" dirty="0" smtClean="0"/>
              <a:t>                                                          Николай Чернышевский.</a:t>
            </a:r>
            <a:endParaRPr lang="ru-RU" sz="2000" dirty="0"/>
          </a:p>
        </p:txBody>
      </p:sp>
      <p:pic>
        <p:nvPicPr>
          <p:cNvPr id="25602" name="Picture 2" descr="https://yaunikum.ru/uploads/posts/2011-05/thumbs/1305529517_1305027634_103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4" y="1556792"/>
            <a:ext cx="4320480" cy="3080396"/>
          </a:xfrm>
          <a:prstGeom prst="rect">
            <a:avLst/>
          </a:prstGeom>
          <a:noFill/>
        </p:spPr>
      </p:pic>
      <p:pic>
        <p:nvPicPr>
          <p:cNvPr id="25604" name="Picture 4" descr="https://i.7fon.org/thumb/b10699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51920" y="3861048"/>
            <a:ext cx="5292080" cy="2996952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15616" y="332656"/>
            <a:ext cx="676875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/>
              <a:t>Природа </a:t>
            </a:r>
            <a:r>
              <a:rPr lang="ru-RU" sz="2000" dirty="0" smtClean="0"/>
              <a:t>- вечный </a:t>
            </a:r>
            <a:r>
              <a:rPr lang="ru-RU" sz="2000" dirty="0" smtClean="0"/>
              <a:t>образец искусства; а </a:t>
            </a:r>
            <a:r>
              <a:rPr lang="ru-RU" sz="2000" dirty="0" smtClean="0"/>
              <a:t>величайший  </a:t>
            </a:r>
            <a:r>
              <a:rPr lang="ru-RU" sz="2000" dirty="0" smtClean="0"/>
              <a:t>и благороднейший предмет в природе – человек. </a:t>
            </a:r>
            <a:endParaRPr lang="ru-RU" sz="2000" dirty="0" smtClean="0"/>
          </a:p>
          <a:p>
            <a:r>
              <a:rPr lang="ru-RU" sz="2000" dirty="0" smtClean="0"/>
              <a:t> </a:t>
            </a:r>
            <a:r>
              <a:rPr lang="ru-RU" sz="2000" dirty="0" smtClean="0"/>
              <a:t>                                                   </a:t>
            </a:r>
            <a:r>
              <a:rPr lang="ru-RU" sz="2000" dirty="0" err="1" smtClean="0"/>
              <a:t>Виссарион</a:t>
            </a:r>
            <a:r>
              <a:rPr lang="ru-RU" sz="2000" dirty="0" smtClean="0"/>
              <a:t> Белинский.</a:t>
            </a:r>
            <a:endParaRPr lang="ru-RU" sz="2000" dirty="0"/>
          </a:p>
        </p:txBody>
      </p:sp>
      <p:pic>
        <p:nvPicPr>
          <p:cNvPr id="26626" name="Picture 2" descr="http://www.setwalls.ru/pic/201304/640x480/setwalls.ru-1255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412776"/>
            <a:ext cx="5112568" cy="3744416"/>
          </a:xfrm>
          <a:prstGeom prst="rect">
            <a:avLst/>
          </a:prstGeom>
          <a:noFill/>
        </p:spPr>
      </p:pic>
      <p:pic>
        <p:nvPicPr>
          <p:cNvPr id="26628" name="Picture 4" descr="https://pbs.twimg.com/media/CkkttSIWsAAoWJ_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9992" y="3263254"/>
            <a:ext cx="4644008" cy="3594746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228</TotalTime>
  <Words>236</Words>
  <Application>Microsoft Office PowerPoint</Application>
  <PresentationFormat>Экран (4:3)</PresentationFormat>
  <Paragraphs>47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Городская</vt:lpstr>
      <vt:lpstr> </vt:lpstr>
      <vt:lpstr>      Экологический  календарь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Фазиль Абдулович Искандер</dc:title>
  <dc:creator>Пользователь</dc:creator>
  <cp:lastModifiedBy>Пользователь</cp:lastModifiedBy>
  <cp:revision>28</cp:revision>
  <dcterms:created xsi:type="dcterms:W3CDTF">2014-05-05T12:20:30Z</dcterms:created>
  <dcterms:modified xsi:type="dcterms:W3CDTF">2017-08-30T16:38:17Z</dcterms:modified>
</cp:coreProperties>
</file>