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52" r:id="rId1"/>
  </p:sldMasterIdLst>
  <p:sldIdLst>
    <p:sldId id="256" r:id="rId2"/>
    <p:sldId id="262" r:id="rId3"/>
    <p:sldId id="258" r:id="rId4"/>
    <p:sldId id="261" r:id="rId5"/>
    <p:sldId id="257" r:id="rId6"/>
    <p:sldId id="259" r:id="rId7"/>
    <p:sldId id="273" r:id="rId8"/>
    <p:sldId id="274" r:id="rId9"/>
    <p:sldId id="275" r:id="rId10"/>
    <p:sldId id="276" r:id="rId11"/>
    <p:sldId id="280" r:id="rId12"/>
    <p:sldId id="277" r:id="rId13"/>
    <p:sldId id="278" r:id="rId14"/>
    <p:sldId id="279" r:id="rId15"/>
    <p:sldId id="260" r:id="rId16"/>
    <p:sldId id="269" r:id="rId17"/>
    <p:sldId id="263" r:id="rId18"/>
    <p:sldId id="264" r:id="rId19"/>
    <p:sldId id="265" r:id="rId20"/>
    <p:sldId id="281" r:id="rId21"/>
    <p:sldId id="268" r:id="rId22"/>
    <p:sldId id="272" r:id="rId23"/>
    <p:sldId id="266" r:id="rId24"/>
    <p:sldId id="267" r:id="rId25"/>
    <p:sldId id="270" r:id="rId26"/>
    <p:sldId id="271" r:id="rId27"/>
    <p:sldId id="282" r:id="rId28"/>
    <p:sldId id="284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3" r:id="rId1"/>
    <p:sldLayoutId id="2147484154" r:id="rId2"/>
    <p:sldLayoutId id="2147484155" r:id="rId3"/>
    <p:sldLayoutId id="2147484156" r:id="rId4"/>
    <p:sldLayoutId id="2147484157" r:id="rId5"/>
    <p:sldLayoutId id="2147484158" r:id="rId6"/>
    <p:sldLayoutId id="2147484159" r:id="rId7"/>
    <p:sldLayoutId id="2147484160" r:id="rId8"/>
    <p:sldLayoutId id="2147484161" r:id="rId9"/>
    <p:sldLayoutId id="2147484162" r:id="rId10"/>
    <p:sldLayoutId id="2147484163" r:id="rId11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Natalya\Desktop\иркутская область\CP_7bNxVEAEBuUv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285728"/>
            <a:ext cx="8572560" cy="600077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70634" y="1285860"/>
            <a:ext cx="7202741" cy="553997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МОЯ РОДИНА –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ИРКУТСКАЯ ОБЛАСТЬ</a:t>
            </a:r>
          </a:p>
          <a:p>
            <a:pPr algn="ctr"/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ВЫПОЛНИЛА КУДРЯВЦЕВА Н. В.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УЧИТЕЛЬ АНГЛИЙСКОГО ЯЗЫКА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МОУ «АЛГАТУЙСКАЯ СОШ»</a:t>
            </a:r>
          </a:p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Users\Natalya\Desktop\иркутская область\img7[2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868" y="214290"/>
            <a:ext cx="5111750" cy="3833812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3" name="Picture 3" descr="C:\Users\Natalya\Desktop\иркутская область\iSQ1R2AE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3500438"/>
            <a:ext cx="4857784" cy="321471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C:\Users\Natalya\Desktop\иркутская область\003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4810" y="214291"/>
            <a:ext cx="4500562" cy="3357586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4579" name="Picture 3" descr="C:\Users\Natalya\Desktop\иркутская область\i16K35YS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3286124"/>
            <a:ext cx="5310198" cy="3429004"/>
          </a:xfrm>
          <a:prstGeom prst="rect">
            <a:avLst/>
          </a:prstGeom>
          <a:noFill/>
        </p:spPr>
      </p:pic>
      <p:pic>
        <p:nvPicPr>
          <p:cNvPr id="24580" name="Picture 4" descr="C:\Users\Natalya\Desktop\иркутская область\iJR36XLPI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10" y="428604"/>
            <a:ext cx="3143272" cy="264320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Users\Natalya\Desktop\иркутская область\i11OBF7K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868" y="357166"/>
            <a:ext cx="5111750" cy="3833812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7" name="Picture 3" descr="C:\Users\Natalya\Desktop\иркутская область\inx960x640[2]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2643182"/>
            <a:ext cx="4786378" cy="392909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Users\Natalya\Desktop\иркутская область\i7BP1JE7P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32250" y="142852"/>
            <a:ext cx="4826030" cy="3833813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2531" name="Picture 3" descr="C:\Users\Natalya\Desktop\иркутская область\i6F9BZE1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2714620"/>
            <a:ext cx="6000792" cy="400052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Users\Natalya\Desktop\иркутская область\iNU7RM3R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4714876" y="357166"/>
            <a:ext cx="4000500" cy="5334000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5" name="Picture 3" descr="C:\Users\Natalya\Desktop\иркутская область\b855c645d845d6c568558458625f[1]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3786190"/>
            <a:ext cx="5715000" cy="2857500"/>
          </a:xfrm>
          <a:prstGeom prst="rect">
            <a:avLst/>
          </a:prstGeom>
          <a:noFill/>
        </p:spPr>
      </p:pic>
      <p:pic>
        <p:nvPicPr>
          <p:cNvPr id="23556" name="Picture 4" descr="C:\Users\Natalya\Desktop\иркутская область\inx960x640[1]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642918"/>
            <a:ext cx="4071966" cy="300039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4" name="Picture 4" descr="C:\Users\Natalya\Desktop\иркутская область\iVLODJI1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214290"/>
            <a:ext cx="5257808" cy="3678451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571480"/>
            <a:ext cx="3008313" cy="555468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Территория охватывает юг Среднесибирского плоскогорья и бассейны верхних течений Ангары, Лены и Нижней Тунгуски. На юго-западе в нее вклиниваются горные массивы Восточного </a:t>
            </a:r>
            <a:r>
              <a:rPr lang="ru-RU" sz="2000" dirty="0" err="1" smtClean="0"/>
              <a:t>Саяна</a:t>
            </a:r>
            <a:r>
              <a:rPr lang="ru-RU" sz="2000" dirty="0" smtClean="0"/>
              <a:t>, на востоке - Приморский и Байкальский хребты, Становое и </a:t>
            </a:r>
            <a:r>
              <a:rPr lang="ru-RU" sz="2000" dirty="0" err="1" smtClean="0"/>
              <a:t>Патомское</a:t>
            </a:r>
            <a:r>
              <a:rPr lang="ru-RU" sz="2000" dirty="0" smtClean="0"/>
              <a:t> нагорья. В состав Иркутской области входит часть водной поверхности озера Байкал.</a:t>
            </a:r>
          </a:p>
          <a:p>
            <a:endParaRPr lang="ru-RU" sz="2000" dirty="0"/>
          </a:p>
        </p:txBody>
      </p:sp>
      <p:pic>
        <p:nvPicPr>
          <p:cNvPr id="5126" name="Picture 6" descr="C:\Users\Natalya\Desktop\иркутская область\i96LC85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3286124"/>
            <a:ext cx="4714876" cy="328614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Natalya\Desktop\иркутская область\i[7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85720" y="214290"/>
            <a:ext cx="8572560" cy="6286544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Natalya\Desktop\иркутская область\iZY09JZY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714744" y="3214686"/>
            <a:ext cx="5111750" cy="3369495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57166"/>
            <a:ext cx="3008313" cy="5768997"/>
          </a:xfrm>
        </p:spPr>
        <p:txBody>
          <a:bodyPr>
            <a:noAutofit/>
          </a:bodyPr>
          <a:lstStyle/>
          <a:p>
            <a:r>
              <a:rPr lang="ru-RU" sz="1800" dirty="0" smtClean="0"/>
              <a:t>Главной рекой является Ангара, 64% которой протекает на территории Иркутской области. Её бассейн протягивается с юго-востока на северо-запад на 1100 км, на юге граничит с бассейном Байкала, на западе и севере — Енисея, на востоке — Лены.</a:t>
            </a:r>
          </a:p>
          <a:p>
            <a:r>
              <a:rPr lang="ru-RU" sz="1800" dirty="0" smtClean="0"/>
              <a:t>Всего по территории области протекает более 65041 рек и прочих водотоков общей протяженностью 309355 км, причём на мельчайшие реки приходится более 91% общей протяжённости. </a:t>
            </a:r>
          </a:p>
          <a:p>
            <a:r>
              <a:rPr lang="ru-RU" sz="1800" dirty="0" smtClean="0"/>
              <a:t>На территории Иркутской области располагаются 229 озер.</a:t>
            </a:r>
            <a:endParaRPr lang="ru-RU" sz="1800" dirty="0"/>
          </a:p>
        </p:txBody>
      </p:sp>
      <p:pic>
        <p:nvPicPr>
          <p:cNvPr id="8197" name="Picture 5" descr="C:\Users\Natalya\Desktop\иркутская область\iA1ZD7DQ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142852"/>
            <a:ext cx="5000660" cy="342900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Natalya\Desktop\иркутская область\img7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214290"/>
            <a:ext cx="4643470" cy="3405184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7158" y="357166"/>
            <a:ext cx="3214710" cy="5768997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 smtClean="0"/>
              <a:t>Основная часть территории Иркутской области (около 80 %) занята таежными лесами. Только в южных районах представлена лесостепная растительность.</a:t>
            </a:r>
          </a:p>
          <a:p>
            <a:r>
              <a:rPr lang="ru-RU" sz="2000" dirty="0" smtClean="0"/>
              <a:t>В лесах преобладают хвойные породы - сосна, лиственница, кедр, пихта, ель. Хвойные леса занимают свыше 90 % лесопокрытой площади Иркутской области. Лиственные леса образуют лишь небольшие очаги. В них распространены осина и береза</a:t>
            </a:r>
            <a:r>
              <a:rPr lang="ru-RU" dirty="0" smtClean="0"/>
              <a:t>. </a:t>
            </a:r>
          </a:p>
          <a:p>
            <a:r>
              <a:rPr lang="ru-RU" sz="2200" dirty="0" smtClean="0"/>
              <a:t>Всего в пределах Иркутской области известно около 1800 видов растений, из которых свыше 600 - лекарственные. </a:t>
            </a:r>
            <a:endParaRPr lang="ru-RU" sz="2200" dirty="0"/>
          </a:p>
        </p:txBody>
      </p:sp>
      <p:pic>
        <p:nvPicPr>
          <p:cNvPr id="9219" name="Picture 3" descr="C:\Users\Natalya\Desktop\иркутская область\iFYLYRH3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3286124"/>
            <a:ext cx="4643470" cy="328614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Natalya\Desktop\иркутская область\i158N6GC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286116" y="714356"/>
            <a:ext cx="5572164" cy="5286412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Богат и разнообразен животный мир области. Он представлен 68 видами млекопитающих, 322 видами птиц, 6 рептилиями и 5 видами земноводных. Значительная часть животных включена в Красную книгу России. Знаменитый эндемик Байкала – омуль.</a:t>
            </a:r>
          </a:p>
          <a:p>
            <a:r>
              <a:rPr lang="ru-RU" sz="2000" dirty="0" smtClean="0"/>
              <a:t>Климат резко континентальный</a:t>
            </a:r>
            <a:endParaRPr lang="ru-RU" sz="2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Natalya\Desktop\иркутская область\img38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285728"/>
            <a:ext cx="8643998" cy="642942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C:\Users\Natalya\Desktop\иркутская область\karta[1]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42852"/>
            <a:ext cx="8429684" cy="642942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Picture 2" descr="C:\Users\Natalya\Desktop\иркутская область\iE11UQ09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786050" y="2357430"/>
            <a:ext cx="5111750" cy="3833813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5" name="Picture 3" descr="C:\Users\Natalya\Desktop\иркутская область\102_246593563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42852"/>
            <a:ext cx="8715436" cy="6500858"/>
          </a:xfrm>
          <a:prstGeom prst="rect">
            <a:avLst/>
          </a:prstGeom>
          <a:noFill/>
        </p:spPr>
      </p:pic>
      <p:pic>
        <p:nvPicPr>
          <p:cNvPr id="9" name="Picture 2" descr="C:\Users\Natalya\Desktop\иркутская область\iE11UQ091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286116" y="2643182"/>
            <a:ext cx="5111750" cy="3833813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Natalya\Desktop\иркутская область\img9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57158" y="214290"/>
            <a:ext cx="8572560" cy="6357982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Natalya\Desktop\иркутская область\i[6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4071934" y="1142985"/>
            <a:ext cx="4429156" cy="3714776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85728"/>
            <a:ext cx="3257544" cy="5840435"/>
          </a:xfrm>
        </p:spPr>
        <p:txBody>
          <a:bodyPr>
            <a:noAutofit/>
          </a:bodyPr>
          <a:lstStyle/>
          <a:p>
            <a:r>
              <a:rPr lang="ru-RU" sz="2000" dirty="0" smtClean="0"/>
              <a:t>На территории Иркутской области добываются бурый и каменный уголь, железная руда, золото, каменная соль, цементное и облицовочное сырье, огнеупорные глины, гипс и др.</a:t>
            </a:r>
          </a:p>
          <a:p>
            <a:r>
              <a:rPr lang="ru-RU" sz="2000" dirty="0" smtClean="0"/>
              <a:t>Иркутская область занимает четвёртое место в России по добыче золота. Его добыча ведётся из россыпей, 95% золота добывается в </a:t>
            </a:r>
            <a:r>
              <a:rPr lang="ru-RU" sz="2000" dirty="0" err="1" smtClean="0"/>
              <a:t>Бодайбинском</a:t>
            </a:r>
            <a:r>
              <a:rPr lang="ru-RU" sz="2000" dirty="0" smtClean="0"/>
              <a:t> районе.</a:t>
            </a:r>
          </a:p>
          <a:p>
            <a:r>
              <a:rPr lang="ru-RU" sz="2000" dirty="0" smtClean="0"/>
              <a:t>Прогнозные извлекаемые запасы нефти составляют 2,6 </a:t>
            </a:r>
            <a:r>
              <a:rPr lang="ru-RU" sz="2000" dirty="0" err="1" smtClean="0"/>
              <a:t>млрд</a:t>
            </a:r>
            <a:r>
              <a:rPr lang="ru-RU" sz="2000" dirty="0" smtClean="0"/>
              <a:t> т, газа — 7,5 </a:t>
            </a:r>
            <a:r>
              <a:rPr lang="ru-RU" sz="2000" dirty="0" err="1" smtClean="0"/>
              <a:t>трлн</a:t>
            </a:r>
            <a:r>
              <a:rPr lang="ru-RU" sz="2000" dirty="0" smtClean="0"/>
              <a:t> кубометров.</a:t>
            </a:r>
            <a:endParaRPr lang="ru-RU" sz="2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C:\Users\Natalya\Desktop\иркутская область\iROLA75KC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Natalya\Desktop\иркутская область\i17U0CAB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575050" y="1282700"/>
            <a:ext cx="5111750" cy="3833813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857232"/>
            <a:ext cx="3008313" cy="5268931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Уровень развития экономики Иркутской области в значительной степени определяет состояние электроэнергетики. На территории региона действуют 4 гидроэлектростанции, составляющие основу энергетики области:</a:t>
            </a:r>
          </a:p>
          <a:p>
            <a:r>
              <a:rPr lang="ru-RU" sz="2000" dirty="0" smtClean="0"/>
              <a:t>Иркутская ГЭС;</a:t>
            </a:r>
          </a:p>
          <a:p>
            <a:r>
              <a:rPr lang="ru-RU" sz="2000" dirty="0" smtClean="0"/>
              <a:t>Братская ГЭС;</a:t>
            </a:r>
          </a:p>
          <a:p>
            <a:r>
              <a:rPr lang="ru-RU" sz="2000" dirty="0" err="1" smtClean="0"/>
              <a:t>Усть-Илимская</a:t>
            </a:r>
            <a:r>
              <a:rPr lang="ru-RU" sz="2000" dirty="0" smtClean="0"/>
              <a:t> ГЭС;</a:t>
            </a:r>
          </a:p>
          <a:p>
            <a:r>
              <a:rPr lang="ru-RU" sz="2000" dirty="0" err="1" smtClean="0"/>
              <a:t>Мамаканская</a:t>
            </a:r>
            <a:r>
              <a:rPr lang="ru-RU" sz="2000" dirty="0" smtClean="0"/>
              <a:t> ГЭС.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C:\Users\Natalya\Desktop\иркутская область\hello_html_m21c93e0e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575050" y="1809849"/>
            <a:ext cx="5111750" cy="2779514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642918"/>
            <a:ext cx="3257544" cy="5483245"/>
          </a:xfrm>
        </p:spPr>
        <p:txBody>
          <a:bodyPr>
            <a:noAutofit/>
          </a:bodyPr>
          <a:lstStyle/>
          <a:p>
            <a:r>
              <a:rPr lang="ru-RU" sz="2000" dirty="0" smtClean="0"/>
              <a:t>В промышленности региона наибольшее развитие приобрели лесная, деревообрабатывающая и целлюлозно-бумажная, горнодобывающая, топливная промышленности, цветная металлургия, энергетика, машиностроение, пищевая, химическая и нефтехимическая промышленность, чёрная металлургия. Важным фактором развития промышленности являются минерально-сырьевые ресурсы области.</a:t>
            </a:r>
            <a:endParaRPr lang="ru-RU" sz="2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C:\Users\Natalya\Desktop\иркутская область\iXPU3Z6N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2857488" y="1142984"/>
            <a:ext cx="6043626" cy="4666560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85728"/>
            <a:ext cx="3757610" cy="5840435"/>
          </a:xfrm>
        </p:spPr>
        <p:txBody>
          <a:bodyPr>
            <a:noAutofit/>
          </a:bodyPr>
          <a:lstStyle/>
          <a:p>
            <a:r>
              <a:rPr lang="ru-RU" sz="1600" dirty="0" smtClean="0"/>
              <a:t>Промышленность сконцентрирована в Иркутске и ряде районных центров.</a:t>
            </a:r>
          </a:p>
          <a:p>
            <a:r>
              <a:rPr lang="ru-RU" sz="1600" dirty="0" smtClean="0"/>
              <a:t>Крупные промышленные предприятия области:</a:t>
            </a:r>
          </a:p>
          <a:p>
            <a:r>
              <a:rPr lang="ru-RU" sz="1600" dirty="0" smtClean="0"/>
              <a:t>Братский лесопромышленный комплекс;</a:t>
            </a:r>
          </a:p>
          <a:p>
            <a:r>
              <a:rPr lang="ru-RU" sz="1600" dirty="0" smtClean="0"/>
              <a:t>Братский алюминиевый завод;</a:t>
            </a:r>
          </a:p>
          <a:p>
            <a:r>
              <a:rPr lang="ru-RU" sz="1600" dirty="0" smtClean="0"/>
              <a:t>Ангарская нефтехимическая компания;</a:t>
            </a:r>
          </a:p>
          <a:p>
            <a:r>
              <a:rPr lang="ru-RU" sz="1600" dirty="0" smtClean="0"/>
              <a:t>Иркутский авиационный завод;</a:t>
            </a:r>
          </a:p>
          <a:p>
            <a:r>
              <a:rPr lang="ru-RU" sz="1600" dirty="0" smtClean="0"/>
              <a:t>Иркутский завод тяжёлого машиностроения;</a:t>
            </a:r>
          </a:p>
          <a:p>
            <a:r>
              <a:rPr lang="ru-RU" sz="1600" dirty="0" err="1" smtClean="0"/>
              <a:t>Иркутсккабель</a:t>
            </a:r>
            <a:r>
              <a:rPr lang="ru-RU" sz="1600" dirty="0" smtClean="0"/>
              <a:t>;</a:t>
            </a:r>
          </a:p>
          <a:p>
            <a:r>
              <a:rPr lang="ru-RU" sz="1600" dirty="0" smtClean="0"/>
              <a:t>Иркутскэнерго;</a:t>
            </a:r>
          </a:p>
          <a:p>
            <a:r>
              <a:rPr lang="ru-RU" sz="1600" dirty="0" err="1" smtClean="0"/>
              <a:t>Коршуновский</a:t>
            </a:r>
            <a:r>
              <a:rPr lang="ru-RU" sz="1600" dirty="0" smtClean="0"/>
              <a:t> горно-обогатительный комбинат;</a:t>
            </a:r>
          </a:p>
          <a:p>
            <a:r>
              <a:rPr lang="ru-RU" sz="1600" dirty="0" err="1" smtClean="0"/>
              <a:t>Осетровский</a:t>
            </a:r>
            <a:r>
              <a:rPr lang="ru-RU" sz="1600" dirty="0" smtClean="0"/>
              <a:t> речной порт;</a:t>
            </a:r>
          </a:p>
          <a:p>
            <a:r>
              <a:rPr lang="ru-RU" sz="1600" dirty="0" err="1" smtClean="0"/>
              <a:t>Саянскхимпласт</a:t>
            </a:r>
            <a:r>
              <a:rPr lang="ru-RU" sz="1600" dirty="0" smtClean="0"/>
              <a:t>;</a:t>
            </a:r>
          </a:p>
          <a:p>
            <a:r>
              <a:rPr lang="ru-RU" sz="1600" dirty="0" smtClean="0"/>
              <a:t>СУЭК;</a:t>
            </a:r>
          </a:p>
          <a:p>
            <a:r>
              <a:rPr lang="ru-RU" sz="1600" dirty="0" err="1" smtClean="0"/>
              <a:t>Востсибуголь</a:t>
            </a:r>
            <a:r>
              <a:rPr lang="ru-RU" sz="1600" dirty="0" smtClean="0"/>
              <a:t>;</a:t>
            </a:r>
          </a:p>
          <a:p>
            <a:r>
              <a:rPr lang="ru-RU" sz="1600" dirty="0" err="1" smtClean="0"/>
              <a:t>Усть-Илимский</a:t>
            </a:r>
            <a:r>
              <a:rPr lang="ru-RU" sz="1600" dirty="0" smtClean="0"/>
              <a:t> лесопромышленный комплекс;</a:t>
            </a:r>
          </a:p>
          <a:p>
            <a:r>
              <a:rPr lang="ru-RU" sz="1600" dirty="0" smtClean="0"/>
              <a:t>Иркутский алюминиевый завод;</a:t>
            </a:r>
          </a:p>
          <a:p>
            <a:r>
              <a:rPr lang="ru-RU" sz="1600" dirty="0" smtClean="0"/>
              <a:t>ПАО "</a:t>
            </a:r>
            <a:r>
              <a:rPr lang="ru-RU" sz="1600" dirty="0" err="1" smtClean="0"/>
              <a:t>Верхнечонскнефтегаз</a:t>
            </a:r>
            <a:r>
              <a:rPr lang="ru-RU" sz="1600" dirty="0" smtClean="0"/>
              <a:t>;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61453" y="1643051"/>
            <a:ext cx="6821098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8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 внимание!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C:\Users\Natalya\Desktop\иркутская область\i[4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285728"/>
            <a:ext cx="8429684" cy="628654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7" name="Picture 3" descr="C:\Users\Natalya\Desktop\иркутская область\i[9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3575050" y="660141"/>
            <a:ext cx="5111750" cy="5078930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714356"/>
            <a:ext cx="3257544" cy="5411807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Область расположена на юге Восточной Сибири, почти в центре Азиатского материка, на основных транспортных магистралях, соединяющих Европу с дальневосточными районами России и странами Азиатско-Тихоокеанского региона. Крайняя южная точка области располагается на 51° северной широты. Северная оконечность почти достигает 65-й параллели.</a:t>
            </a:r>
          </a:p>
          <a:p>
            <a:endParaRPr lang="ru-RU" sz="2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Natalya\Desktop\иркутская область\iZMDDZEG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3786182" y="3214686"/>
            <a:ext cx="5111750" cy="3412093"/>
          </a:xfrm>
          <a:prstGeom prst="rect">
            <a:avLst/>
          </a:prstGeom>
          <a:noFill/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57200" y="285728"/>
            <a:ext cx="3328982" cy="5840435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Образована 26 сентября 1937 года при разделении </a:t>
            </a:r>
            <a:r>
              <a:rPr lang="ru-RU" sz="2000" dirty="0" err="1" smtClean="0"/>
              <a:t>Восточно-Сибирской</a:t>
            </a:r>
            <a:r>
              <a:rPr lang="ru-RU" sz="2000" dirty="0" smtClean="0"/>
              <a:t> области РСФСР на Иркутскую и Читинскую области.</a:t>
            </a:r>
          </a:p>
          <a:p>
            <a:r>
              <a:rPr lang="ru-RU" sz="2000" dirty="0" smtClean="0"/>
              <a:t>1 января 2008 года Усть-Ордынский Бурятский автономный округ вошёл в состав Иркутской области. После слияния Иркутской области и Усть-Ордынского Бурятского автономного округа объединенный новый субъект РФ стал носить название «Иркутская область» и является правопреемником обоих субъектов. </a:t>
            </a:r>
          </a:p>
          <a:p>
            <a:endParaRPr lang="ru-RU" dirty="0"/>
          </a:p>
        </p:txBody>
      </p:sp>
      <p:pic>
        <p:nvPicPr>
          <p:cNvPr id="2051" name="Picture 3" descr="C:\Users\Natalya\Desktop\иркутская область\iXPU3Z6NM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71934" y="357166"/>
            <a:ext cx="4500594" cy="307183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Natalya\Desktop\иркутская область\p1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575050" y="1282700"/>
            <a:ext cx="5111750" cy="3833813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57166"/>
            <a:ext cx="3008313" cy="5768997"/>
          </a:xfrm>
        </p:spPr>
        <p:txBody>
          <a:bodyPr>
            <a:noAutofit/>
          </a:bodyPr>
          <a:lstStyle/>
          <a:p>
            <a:r>
              <a:rPr lang="ru-RU" sz="2000" dirty="0" smtClean="0"/>
              <a:t>Граничит на западе с Красноярским краем, на северо-востоке с Якутией, на востоке с Забайкальским краем, на востоке и юге с Бурятией, на юго-западе с Тувой.</a:t>
            </a:r>
          </a:p>
          <a:p>
            <a:r>
              <a:rPr lang="ru-RU" sz="2000" dirty="0" smtClean="0"/>
              <a:t>Административный центр — город Иркутск. Входит в </a:t>
            </a:r>
            <a:r>
              <a:rPr lang="ru-RU" sz="2000" dirty="0" err="1" smtClean="0"/>
              <a:t>Восточно-Сибирский</a:t>
            </a:r>
            <a:r>
              <a:rPr lang="ru-RU" sz="2000" dirty="0" smtClean="0"/>
              <a:t> экономический район.</a:t>
            </a:r>
          </a:p>
          <a:p>
            <a:r>
              <a:rPr lang="ru-RU" sz="2000" dirty="0" smtClean="0"/>
              <a:t>Площадь — 774 846 км² (4,52 % территории России).</a:t>
            </a:r>
          </a:p>
          <a:p>
            <a:r>
              <a:rPr lang="ru-RU" sz="2000" dirty="0" smtClean="0"/>
              <a:t>Население — 2 408 901 чел. (2017).</a:t>
            </a:r>
          </a:p>
          <a:p>
            <a:endParaRPr lang="ru-RU" sz="2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Natalya\Desktop\иркутская область\138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57158" y="214290"/>
            <a:ext cx="8429684" cy="6429420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Natalya\Desktop\иркутская область\iSWMLRAQ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643306" y="1285860"/>
            <a:ext cx="5111750" cy="3833812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500042"/>
            <a:ext cx="3008313" cy="5626121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Иркутская область обладает богатой историей, поэтому здесь во многих населённых пунктах имеются архитектурно-исторические памятники. В области действует более шестидесяти музеев, по этому параметру Иркутская область находится в лидерах Сибири наряду с Омской областью и Красноярским краем</a:t>
            </a:r>
            <a:endParaRPr lang="ru-RU" sz="2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Natalya\Desktop\иркутская область\iF4PZNVV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857620" y="2786058"/>
            <a:ext cx="5111750" cy="3833812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459" name="Picture 3" descr="C:\Users\Natalya\Desktop\иркутская область\iWJ2Q6S5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142852"/>
            <a:ext cx="5357850" cy="364333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88</TotalTime>
  <Words>627</Words>
  <Application>Microsoft Office PowerPoint</Application>
  <PresentationFormat>Экран (4:3)</PresentationFormat>
  <Paragraphs>52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Natalya</dc:creator>
  <cp:lastModifiedBy>Natalya</cp:lastModifiedBy>
  <cp:revision>17</cp:revision>
  <dcterms:created xsi:type="dcterms:W3CDTF">2017-08-30T07:30:38Z</dcterms:created>
  <dcterms:modified xsi:type="dcterms:W3CDTF">2017-08-30T10:04:07Z</dcterms:modified>
</cp:coreProperties>
</file>