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3" r:id="rId9"/>
    <p:sldId id="261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A33D6-E4D0-40F9-B53D-39A1CC1C7D7C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590C0-1CF0-4002-AD42-2BAB56805F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6D93D-69D7-4D57-BC05-0656AD774296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52A7F-2561-4815-8135-6D8F678B4C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E3997-022D-4662-82AD-8F301C9FBDC2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F1BF9-E1B6-43C3-BD97-027432C2D0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E12B0-010F-4E94-9B1C-25F7F08EB2B0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6C27A-EBFF-4AF2-952C-0BB30112B2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7A3A4-D6E7-4D1B-AA4C-6B253FC1E13E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C6F82-2B51-4DC2-918C-87DDEF1C04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8A95B-4D89-4451-B509-F66A28F0B9BF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9952-8DD9-436C-9392-CB36C53630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73316-EFA8-4AE2-AE6A-6DAC5B1C468E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4D285-1ED2-47EB-B973-78F9B33A25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E4694-F7BE-472A-B546-640BAFF04392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7CBD0-2AE4-4CC7-9215-6E82C2B5D3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53234-2787-4695-8669-A6E28D780D01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6A3E4-D613-4896-A044-B6CCED69C9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D04B6-2FBF-43D7-A18D-2663E6DF3D48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280E1-CE36-4587-AFB3-80ECE1170F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4662A-C08B-4074-89DF-680B30767DCB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AAE66-0A56-4713-8782-65734A25B3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2F1EA-BF42-4F0E-B573-348FA27000D0}" type="datetimeFigureOut">
              <a:rPr lang="ru-RU"/>
              <a:pPr>
                <a:defRPr/>
              </a:pPr>
              <a:t>03.04.2017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F9CD98-92FE-472F-9F85-4450E8C4E6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899" r:id="rId4"/>
    <p:sldLayoutId id="2147483903" r:id="rId5"/>
    <p:sldLayoutId id="2147483898" r:id="rId6"/>
    <p:sldLayoutId id="2147483904" r:id="rId7"/>
    <p:sldLayoutId id="2147483905" r:id="rId8"/>
    <p:sldLayoutId id="2147483906" r:id="rId9"/>
    <p:sldLayoutId id="2147483897" r:id="rId10"/>
    <p:sldLayoutId id="21474839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3690" y="412603"/>
            <a:ext cx="8640960" cy="3240358"/>
          </a:xfrm>
        </p:spPr>
        <p:txBody>
          <a:bodyPr>
            <a:normAutofit fontScale="90000"/>
          </a:bodyPr>
          <a:lstStyle/>
          <a:p>
            <a:pPr indent="449263"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МБДОУ«Детский сад общеразвивающеговида№142»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Тема:Духовно-нравственное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воспитание дошкольников с помощью приобщения их к традиционной праздничной культуре  русского народа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3644900"/>
            <a:ext cx="6985000" cy="2879725"/>
          </a:xfrm>
        </p:spPr>
        <p:txBody>
          <a:bodyPr/>
          <a:lstStyle/>
          <a:p>
            <a:pPr algn="r"/>
            <a:r>
              <a:rPr lang="ru-RU" sz="2800" smtClean="0">
                <a:solidFill>
                  <a:schemeClr val="tx1"/>
                </a:solidFill>
              </a:rPr>
              <a:t>Воспитатель : Баутина О.Н.    1К.К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Проект: Мини-музей колокольчиков.</a:t>
            </a:r>
            <a:endParaRPr lang="ru-RU" sz="3200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marL="0" indent="360363">
              <a:buFont typeface="Wingdings 2" pitchFamily="18" charset="2"/>
              <a:buNone/>
            </a:pPr>
            <a:r>
              <a:rPr lang="ru-RU" sz="2000" smtClean="0"/>
              <a:t>Формировать нравственные эстетические качества дошкольников в процессе ознакомления с историей колокольчиков и колоколов. </a:t>
            </a:r>
          </a:p>
          <a:p>
            <a:pPr marL="0" indent="360363"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22531" name="Picture 2" descr="C:\Users\User\Downloads\image-0-02-05-b8af87ba127ccfe85e8622a333bc79d81e40ec22972938e7e671dbf890c58ee4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773238"/>
            <a:ext cx="4319587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539750" algn="ctr">
              <a:buFont typeface="Wingdings 2" pitchFamily="18" charset="2"/>
              <a:buNone/>
            </a:pPr>
            <a:r>
              <a:rPr lang="ru-RU" sz="2800" b="1" i="1" smtClean="0">
                <a:latin typeface="Times New Roman" pitchFamily="18" charset="0"/>
              </a:rPr>
              <a:t>Выводы 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800" b="1" i="1" smtClean="0">
                <a:latin typeface="Times New Roman" pitchFamily="18" charset="0"/>
              </a:rPr>
              <a:t>о практической деятельности по данной 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800" b="1" i="1" smtClean="0">
                <a:latin typeface="Times New Roman" pitchFamily="18" charset="0"/>
              </a:rPr>
              <a:t>                                    теме: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1. Приоритет коллективного над личным (все 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активные участники).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2. Радость от общения (всегда игровая атмосфера).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3. Авторитет старшего.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4. Быстрая социализация детей (даже тех, кто  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  пришел в  середине года).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5. Воспитание традиционного русского  </a:t>
            </a:r>
          </a:p>
          <a:p>
            <a:pPr marL="0" indent="539750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  гостеприимства.</a:t>
            </a:r>
          </a:p>
          <a:p>
            <a:pPr marL="0" indent="539750"/>
            <a:endParaRPr lang="ru-RU" sz="2400" b="1" i="1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Спасибо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z="2000" smtClean="0"/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Цель :  Приобщение детей к истокам русской народной культуры,   формирование представления об этических понятиях и  критериях оценок нравственных явлений.</a:t>
            </a:r>
          </a:p>
          <a:p>
            <a:pPr>
              <a:buFont typeface="Wingdings 2" pitchFamily="18" charset="2"/>
              <a:buNone/>
            </a:pPr>
            <a:endParaRPr lang="ru-RU" sz="2400" b="1" i="1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2400" b="1" i="1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Задачи: - знакомство детей с различными формами  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                русской  культуры;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            -знакомство педагогов с русской культурой, как  </a:t>
            </a:r>
          </a:p>
          <a:p>
            <a:pPr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             основой  воспитания и обучения дошкольников.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marL="0" indent="269875" algn="ctr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Анализ изучения русской культуры в ДОУ: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1. Приоритет духовного над материальным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(сюжеты нар. сказок, тексты песен, правила нар. игр  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готовят из мальчиков-мужчин, из девочек-женщин).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2. Одухотворенность любых занятий с детьми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(все дела со смыслом!).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3. Приоритет народного календаря (решение без  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напряжения всех пед.задач: знакомство с музыкой, 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историей, обычаями, бытом, нар. творчеством).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4. Приобщение нравственных и этический норм  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поведения (первичность эмоциональной и духовно- 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нравственной составляющей для развития  </a:t>
            </a:r>
          </a:p>
          <a:p>
            <a:pPr marL="0" indent="269875">
              <a:buFont typeface="Wingdings 2" pitchFamily="18" charset="2"/>
              <a:buNone/>
            </a:pPr>
            <a:r>
              <a:rPr lang="ru-RU" sz="2400" b="1" i="1" smtClean="0">
                <a:latin typeface="Times New Roman" pitchFamily="18" charset="0"/>
              </a:rPr>
              <a:t>  интеллектуальной  стороны).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324" y="12700"/>
            <a:ext cx="8496944" cy="105273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>«Знакомство с русским костюмом»</a:t>
            </a:r>
            <a:br>
              <a:rPr lang="ru-RU" sz="2000" dirty="0" smtClean="0"/>
            </a:br>
            <a:r>
              <a:rPr lang="ru-RU" sz="2000" dirty="0" smtClean="0"/>
              <a:t>Формировать знание детей о русском национальном костюме, о русских сказках, </a:t>
            </a:r>
            <a:r>
              <a:rPr lang="ru-RU" sz="2000" dirty="0" err="1" smtClean="0"/>
              <a:t>потешках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125538"/>
            <a:ext cx="3671887" cy="2351087"/>
          </a:xfrm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06488"/>
            <a:ext cx="38163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716338"/>
            <a:ext cx="377983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716338"/>
            <a:ext cx="3563937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«Рождественские посиделки »</a:t>
            </a:r>
            <a:endParaRPr lang="ru-RU" sz="3200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863600"/>
          </a:xfrm>
        </p:spPr>
        <p:txBody>
          <a:bodyPr/>
          <a:lstStyle/>
          <a:p>
            <a:pPr marL="90488" indent="269875">
              <a:buFont typeface="Wingdings 2" pitchFamily="18" charset="2"/>
              <a:buNone/>
              <a:tabLst>
                <a:tab pos="90488" algn="l"/>
              </a:tabLst>
            </a:pPr>
            <a:r>
              <a:rPr lang="ru-RU" sz="2000" smtClean="0"/>
              <a:t>    Расширять и углублять знания детей о православном празднике Рождества Христова, его значении и традициях празднования. 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844675"/>
            <a:ext cx="3887787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844675"/>
            <a:ext cx="31686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4292600"/>
            <a:ext cx="3887787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«Кукла самокрутка»</a:t>
            </a:r>
            <a:endParaRPr lang="ru-RU" sz="3200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1223962"/>
          </a:xfrm>
        </p:spPr>
        <p:txBody>
          <a:bodyPr/>
          <a:lstStyle/>
          <a:p>
            <a:pPr marL="0" indent="360363">
              <a:buFont typeface="Wingdings 2" pitchFamily="18" charset="2"/>
              <a:buNone/>
              <a:tabLst>
                <a:tab pos="90488" algn="l"/>
              </a:tabLst>
            </a:pPr>
            <a:r>
              <a:rPr lang="ru-RU" sz="2000" smtClean="0"/>
              <a:t>Воспитывать интерес к народным традициям изготовления кукол, закрепить изготовление кулы-самокрутки из ткани. </a:t>
            </a:r>
          </a:p>
        </p:txBody>
      </p:sp>
      <p:pic>
        <p:nvPicPr>
          <p:cNvPr id="18435" name="Picture 2" descr="C:\Users\User\Desktop\image-0-02-05-81393159886af4c61e7ac8c76128ab6cb490e6bbe1dd49d02e604b175d0cfa4c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060575"/>
            <a:ext cx="47053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C:\Users\User\Desktop\image-0-02-05-c18983a08d795b9784bd174104b35dbded2cc743b7a183461b20e2552cc173dc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060575"/>
            <a:ext cx="28448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«Масленица»</a:t>
            </a:r>
            <a:endParaRPr lang="ru-RU" sz="3200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1008063"/>
          </a:xfrm>
        </p:spPr>
        <p:txBody>
          <a:bodyPr/>
          <a:lstStyle/>
          <a:p>
            <a:pPr marL="0" indent="360363">
              <a:buFont typeface="Wingdings 2" pitchFamily="18" charset="2"/>
              <a:buNone/>
            </a:pPr>
            <a:r>
              <a:rPr lang="ru-RU" sz="2000" smtClean="0"/>
              <a:t>Рассказать детям о народном празднике «Масленица». Познакомить с пением обрядовых песен , формировать у детей живой интерес к традициям отечественной культуры.</a:t>
            </a:r>
          </a:p>
        </p:txBody>
      </p:sp>
      <p:pic>
        <p:nvPicPr>
          <p:cNvPr id="19459" name="Picture 2" descr="C:\Users\User\Desktop\P1040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492375"/>
            <a:ext cx="46799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User\Downloads\image-0-02-05-2789bc4881410fdc6e863bd41e61fc182eaaa8c407608950a98dff26f432b294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492375"/>
            <a:ext cx="284162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«</a:t>
            </a:r>
            <a:r>
              <a:rPr lang="ru-RU" sz="3200" dirty="0" err="1"/>
              <a:t>З</a:t>
            </a:r>
            <a:r>
              <a:rPr lang="ru-RU" sz="3200" dirty="0" err="1" smtClean="0"/>
              <a:t>аклички</a:t>
            </a:r>
            <a:r>
              <a:rPr lang="ru-RU" sz="3200" dirty="0" smtClean="0"/>
              <a:t> весны(Жаворонки)»</a:t>
            </a:r>
            <a:endParaRPr lang="ru-RU" sz="3200" dirty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1079500"/>
          </a:xfrm>
        </p:spPr>
        <p:txBody>
          <a:bodyPr/>
          <a:lstStyle/>
          <a:p>
            <a:pPr marL="0" indent="360363">
              <a:buFont typeface="Wingdings 2" pitchFamily="18" charset="2"/>
              <a:buNone/>
            </a:pPr>
            <a:r>
              <a:rPr lang="ru-RU" sz="2000" smtClean="0"/>
              <a:t>Продолжать знакомить детей с народным праздником «Сороки», обрядами и поговорками связанными с этим  праздником, лепка символа весны-жаворонка.</a:t>
            </a:r>
          </a:p>
        </p:txBody>
      </p:sp>
      <p:pic>
        <p:nvPicPr>
          <p:cNvPr id="20483" name="Picture 3" descr="C:\Users\User\Desktop\image-0-02-05-f57fdb6079a5c2fdbbb24bfb4f34e9a1be8b25c1064a407761876b72506607e0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20938"/>
            <a:ext cx="2689225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User\Desktop\image-0-02-05-9fcf4b65a9e4ec19a99e04197b1e5eceab830350af18a3095ec075a3623d9550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068638"/>
            <a:ext cx="46799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«Пасха»</a:t>
            </a:r>
            <a:endParaRPr lang="ru-RU" sz="3200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1079500"/>
          </a:xfrm>
        </p:spPr>
        <p:txBody>
          <a:bodyPr/>
          <a:lstStyle/>
          <a:p>
            <a:pPr marL="0" indent="360363">
              <a:buFont typeface="Wingdings 2" pitchFamily="18" charset="2"/>
              <a:buNone/>
            </a:pPr>
            <a:r>
              <a:rPr lang="ru-RU" sz="2000" smtClean="0"/>
              <a:t>  Формировать у детей первоначальное преставление о событиях Воскресения Христова. Учить заботиться о родных и друзьях, готовить для них праздничные подарки </a:t>
            </a:r>
          </a:p>
        </p:txBody>
      </p:sp>
      <p:pic>
        <p:nvPicPr>
          <p:cNvPr id="21507" name="Picture 3" descr="C:\Users\User\Desktop\Праздник Святой Пасхи в Д.С.  2012г. 140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3600"/>
            <a:ext cx="2592387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Users\User\Desktop\Праздник Святой Пасхи в Д.С.  2012г. 137-001000000000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179638"/>
            <a:ext cx="5399088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247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7" baseType="lpstr">
      <vt:lpstr>Franklin Gothic Book</vt:lpstr>
      <vt:lpstr>Arial</vt:lpstr>
      <vt:lpstr>Franklin Gothic Medium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МБДОУ«Детский сад общеразвивающеговида№142»   Тема:Духовно-нравственное воспитание дошкольников с помощью приобщения их к                       традиционной праздничной культуре русского народа     </dc:title>
  <dc:creator>User</dc:creator>
  <cp:lastModifiedBy>Admin</cp:lastModifiedBy>
  <cp:revision>24</cp:revision>
  <dcterms:created xsi:type="dcterms:W3CDTF">2017-04-01T22:42:10Z</dcterms:created>
  <dcterms:modified xsi:type="dcterms:W3CDTF">2017-04-03T07:11:33Z</dcterms:modified>
</cp:coreProperties>
</file>