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82" r:id="rId17"/>
    <p:sldId id="290" r:id="rId18"/>
    <p:sldId id="29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47440-E577-4074-BB47-EB124C7D53E7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89D0-3954-40E9-BFBD-B15BDBF23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vo.garant.ru/document?id=10007990&amp;sub=1" TargetMode="External"/><Relationship Id="rId2" Type="http://schemas.openxmlformats.org/officeDocument/2006/relationships/hyperlink" Target="file:///C:\Users\Romantik\AppData\Local\Temp\&#208;&#164;&#208;&#181;&#208;&#180;&#208;&#181;&#209;&#128;&#208;&#176;&#208;&#187;&#209;&#140;&#208;&#189;&#209;&#139;&#208;&#185;_&#208;&#183;&#208;&#176;&#208;&#186;&#208;&#190;&#208;&#189;_&#208;&#190;&#209;&#130;_24_&#208;&#184;&#209;&#142;&#208;&#187;&#209;&#143;_2009_&#208;&#179;_N_209-&#208;&#164;&#208;&#151;_&#208;&#158;&#208;&#177;_&#208;&#190;&#209;&#133;&#208;&#190;&#209;&#130;&#208;&#181;_&#208;&#184;_&#208;&#190;.rt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Romantik\AppData\Local\Temp\&#208;&#164;&#208;&#181;&#208;&#180;&#208;&#181;&#209;&#128;&#208;&#176;&#208;&#187;&#209;&#140;&#208;&#189;&#209;&#139;&#208;&#185;_&#208;&#183;&#208;&#176;&#208;&#186;&#208;&#190;&#208;&#189;_&#208;&#190;&#209;&#130;_24_&#208;&#184;&#209;&#142;&#208;&#187;&#209;&#143;_2009_&#208;&#179;_N_209-&#208;&#164;&#208;&#151;_&#208;&#158;&#208;&#177;_&#208;&#190;&#209;&#133;&#208;&#190;&#209;&#130;&#208;&#181;_&#208;&#184;_&#208;&#190;.rtf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file:///C:\Users\Romantik\AppData\Local\Temp\&#208;&#164;&#208;&#181;&#208;&#180;&#208;&#181;&#209;&#128;&#208;&#176;&#208;&#187;&#209;&#140;&#208;&#189;&#209;&#139;&#208;&#185;_&#208;&#183;&#208;&#176;&#208;&#186;&#208;&#190;&#208;&#189;_&#208;&#190;&#209;&#130;_24_&#208;&#184;&#209;&#142;&#208;&#187;&#209;&#143;_2009_&#208;&#179;_N_209-&#208;&#164;&#208;&#151;_&#208;&#158;&#208;&#177;_&#208;&#190;&#209;&#133;&#208;&#190;&#209;&#130;&#208;&#181;_&#208;&#184;_&#208;&#190;.rtf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aroundnature.info/ru/dikij-kot/" TargetMode="External"/><Relationship Id="rId13" Type="http://schemas.openxmlformats.org/officeDocument/2006/relationships/hyperlink" Target="http://aroundnature.info/ru/obyknovennyj-tyulen/" TargetMode="External"/><Relationship Id="rId3" Type="http://schemas.openxmlformats.org/officeDocument/2006/relationships/hyperlink" Target="http://aroundnature.info/ru/krasnyj-volk/" TargetMode="External"/><Relationship Id="rId7" Type="http://schemas.openxmlformats.org/officeDocument/2006/relationships/hyperlink" Target="http://aroundnature.info/ru/kolchataya-nerpa/" TargetMode="External"/><Relationship Id="rId12" Type="http://schemas.openxmlformats.org/officeDocument/2006/relationships/hyperlink" Target="http://aroundnature.info/ru/vydra/" TargetMode="External"/><Relationship Id="rId2" Type="http://schemas.openxmlformats.org/officeDocument/2006/relationships/hyperlink" Target="http://aroundnature.info/ru/bajkalskaya-nerp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oundnature.info/ru/kamyshovyj-kot/" TargetMode="External"/><Relationship Id="rId11" Type="http://schemas.openxmlformats.org/officeDocument/2006/relationships/hyperlink" Target="http://aroundnature.info/ru/kalan-morskaya-vydra/" TargetMode="External"/><Relationship Id="rId5" Type="http://schemas.openxmlformats.org/officeDocument/2006/relationships/hyperlink" Target="http://aroundnature.info/ru/snezhnyj-bars-irbis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aroundnature.info/ru/morzh/" TargetMode="External"/><Relationship Id="rId4" Type="http://schemas.openxmlformats.org/officeDocument/2006/relationships/hyperlink" Target="http://aroundnature.info/ru/norka/" TargetMode="External"/><Relationship Id="rId9" Type="http://schemas.openxmlformats.org/officeDocument/2006/relationships/hyperlink" Target="http://aroundnature.info/ru/manul/" TargetMode="External"/><Relationship Id="rId1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aroundnature.info/ru/dikij-kot/" TargetMode="External"/><Relationship Id="rId13" Type="http://schemas.openxmlformats.org/officeDocument/2006/relationships/hyperlink" Target="http://aroundnature.info/ru/obyknovennyj-tyulen/" TargetMode="External"/><Relationship Id="rId18" Type="http://schemas.openxmlformats.org/officeDocument/2006/relationships/hyperlink" Target="http://aroundnature.info/ru/seryj-delfin/" TargetMode="External"/><Relationship Id="rId3" Type="http://schemas.openxmlformats.org/officeDocument/2006/relationships/hyperlink" Target="http://aroundnature.info/ru/krasnyj-volk/" TargetMode="External"/><Relationship Id="rId21" Type="http://schemas.openxmlformats.org/officeDocument/2006/relationships/hyperlink" Target="http://aroundnature.info/ru/afalina/" TargetMode="External"/><Relationship Id="rId7" Type="http://schemas.openxmlformats.org/officeDocument/2006/relationships/hyperlink" Target="http://aroundnature.info/ru/kolchataya-nerpa/" TargetMode="External"/><Relationship Id="rId12" Type="http://schemas.openxmlformats.org/officeDocument/2006/relationships/hyperlink" Target="http://aroundnature.info/ru/vydra/" TargetMode="External"/><Relationship Id="rId17" Type="http://schemas.openxmlformats.org/officeDocument/2006/relationships/hyperlink" Target="http://aroundnature.info/ru/sejval/" TargetMode="External"/><Relationship Id="rId2" Type="http://schemas.openxmlformats.org/officeDocument/2006/relationships/hyperlink" Target="http://aroundnature.info/ru/bajkalskaya-nerpa/" TargetMode="External"/><Relationship Id="rId16" Type="http://schemas.openxmlformats.org/officeDocument/2006/relationships/hyperlink" Target="http://aroundnature.info/ru/grenlandskij-kit/" TargetMode="External"/><Relationship Id="rId20" Type="http://schemas.openxmlformats.org/officeDocument/2006/relationships/hyperlink" Target="http://aroundnature.info/ru/malaya-kosat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oundnature.info/ru/kamyshovyj-kot/" TargetMode="External"/><Relationship Id="rId11" Type="http://schemas.openxmlformats.org/officeDocument/2006/relationships/hyperlink" Target="http://aroundnature.info/ru/kalan-morskaya-vydra/" TargetMode="External"/><Relationship Id="rId24" Type="http://schemas.openxmlformats.org/officeDocument/2006/relationships/image" Target="../media/image2.png"/><Relationship Id="rId5" Type="http://schemas.openxmlformats.org/officeDocument/2006/relationships/hyperlink" Target="http://aroundnature.info/ru/snezhnyj-bars-irbis/" TargetMode="External"/><Relationship Id="rId15" Type="http://schemas.openxmlformats.org/officeDocument/2006/relationships/hyperlink" Target="http://aroundnature.info/ru/morskaya-svinya/" TargetMode="External"/><Relationship Id="rId23" Type="http://schemas.openxmlformats.org/officeDocument/2006/relationships/image" Target="../media/image3.gif"/><Relationship Id="rId10" Type="http://schemas.openxmlformats.org/officeDocument/2006/relationships/hyperlink" Target="http://aroundnature.info/ru/morzh/" TargetMode="External"/><Relationship Id="rId19" Type="http://schemas.openxmlformats.org/officeDocument/2006/relationships/hyperlink" Target="http://aroundnature.info/ru/finval/" TargetMode="External"/><Relationship Id="rId4" Type="http://schemas.openxmlformats.org/officeDocument/2006/relationships/hyperlink" Target="http://aroundnature.info/ru/norka/" TargetMode="External"/><Relationship Id="rId9" Type="http://schemas.openxmlformats.org/officeDocument/2006/relationships/hyperlink" Target="http://aroundnature.info/ru/manul/" TargetMode="External"/><Relationship Id="rId14" Type="http://schemas.openxmlformats.org/officeDocument/2006/relationships/hyperlink" Target="http://aroundnature.info/ru/seryj-kit/" TargetMode="External"/><Relationship Id="rId22" Type="http://schemas.openxmlformats.org/officeDocument/2006/relationships/hyperlink" Target="http://aroundnature.info/ru/yaponskij-ki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ase.garant.ru/57415608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vo.garant.ru/document?id=6098896&amp;sub=1000" TargetMode="External"/><Relationship Id="rId2" Type="http://schemas.openxmlformats.org/officeDocument/2006/relationships/hyperlink" Target="file:///C:\Users\Romantik\AppData\Local\Temp\&#208;&#164;&#208;&#181;&#208;&#180;&#208;&#181;&#209;&#128;&#208;&#176;&#208;&#187;&#209;&#140;&#208;&#189;&#209;&#139;&#208;&#185;_&#208;&#183;&#208;&#176;&#208;&#186;&#208;&#190;&#208;&#189;_&#208;&#190;&#209;&#130;_24_&#208;&#184;&#209;&#142;&#208;&#187;&#209;&#143;_2009_&#208;&#179;_N_209-&#208;&#164;&#208;&#151;_&#208;&#158;&#208;&#177;_&#208;&#190;&#209;&#133;&#208;&#190;&#209;&#130;&#208;&#181;_&#208;&#184;_&#208;&#190;.rt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vo.garant.ru/document?id=6098896&amp;sub=1000" TargetMode="External"/><Relationship Id="rId2" Type="http://schemas.openxmlformats.org/officeDocument/2006/relationships/hyperlink" Target="file:///C:\Users\Romantik\AppData\Local\Temp\&#208;&#164;&#208;&#181;&#208;&#180;&#208;&#181;&#209;&#128;&#208;&#176;&#208;&#187;&#209;&#140;&#208;&#189;&#209;&#139;&#208;&#185;_&#208;&#183;&#208;&#176;&#208;&#186;&#208;&#190;&#208;&#189;_&#208;&#190;&#209;&#130;_24_&#208;&#184;&#209;&#142;&#208;&#187;&#209;&#143;_2009_&#208;&#179;_N_209-&#208;&#164;&#208;&#151;_&#208;&#158;&#208;&#177;_&#208;&#190;&#209;&#133;&#208;&#190;&#209;&#130;&#208;&#181;_&#208;&#184;_&#208;&#190;.rt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file:///C:\Users\Romantik\AppData\Local\Temp\&#208;&#164;&#208;&#181;&#208;&#180;&#208;&#181;&#209;&#128;&#208;&#176;&#208;&#187;&#209;&#140;&#208;&#189;&#209;&#139;&#208;&#185;_&#208;&#183;&#208;&#176;&#208;&#186;&#208;&#190;&#208;&#189;_&#208;&#190;&#209;&#130;_24_&#208;&#184;&#209;&#142;&#208;&#187;&#209;&#143;_2009_&#208;&#179;_N_209-&#208;&#164;&#208;&#151;_&#208;&#158;&#208;&#177;_&#208;&#190;&#209;&#133;&#208;&#190;&#209;&#130;&#208;&#181;_&#208;&#184;_&#208;&#190;.rt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669048_ramka-vesna-detsk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2"/>
            <a:ext cx="9144000" cy="68653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2643182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Законы об охране природы</a:t>
            </a:r>
          </a:p>
          <a:p>
            <a:r>
              <a:rPr lang="ru-RU" sz="3200" b="1" dirty="0" smtClean="0"/>
              <a:t>                  России.</a:t>
            </a:r>
          </a:p>
          <a:p>
            <a:r>
              <a:rPr lang="ru-RU" sz="3200" b="1" dirty="0" smtClean="0"/>
              <a:t>Обществознание – 7 класс.</a:t>
            </a:r>
            <a:endParaRPr lang="ru-RU" sz="3200" b="1" dirty="0"/>
          </a:p>
        </p:txBody>
      </p:sp>
      <p:pic>
        <p:nvPicPr>
          <p:cNvPr id="4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928670"/>
            <a:ext cx="1857387" cy="1808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solidFill>
            <a:srgbClr val="DFE6C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Статья 14. Любительская и спортивная охота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 Любительская и спортивная охота осуществляется физическими лицами, указанными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1 статьи 20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закона, в закрепленных охотничьих угодьях и общедоступных охотничьих угодьях.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Любительская и спортивная охота осуществляется на особо охраняемых природных территориях в соответствии с настоящим Федеральным законом и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законодательством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об особо охраняемых природных территориях.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 Любительская и спортивная охота в закрепленных охотничьих угодьях осуществляется при наличии путевки (документа, подтверждающего заключение договора об оказании услуг в сфере охотничьего хозяйства) и разрешения на добычу охотничьих ресурсов, выданного лицу, указанному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1 статьи 20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4. Любительская и спортивная охота в общедоступных охотничьих угодьях осуществляется при наличии разрешения на добычу охотничьих ресурсов, выданного лицу, указанному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1 статьи 20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6. 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Продукция охоты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в случае, если она не используется для личного потребления физическими лицами, осуществляющими любительскую и спортивную охоту, реализуется указанными лицами организациям, осуществляющим деятельность по закупке продукции охоты.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C:\Documents and Settings\user\Рабочий стол\17_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1837" y="5500702"/>
            <a:ext cx="2262163" cy="1357298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17_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43546"/>
            <a:ext cx="2357422" cy="1414453"/>
          </a:xfrm>
          <a:prstGeom prst="rect">
            <a:avLst/>
          </a:prstGeom>
          <a:noFill/>
        </p:spPr>
      </p:pic>
      <p:pic>
        <p:nvPicPr>
          <p:cNvPr id="10242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5572140"/>
            <a:ext cx="1320969" cy="1285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solidFill>
            <a:srgbClr val="DFE6C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Статья 15. Охота в целях осуществления научно-исследовательской деятельности, образовательной деятельности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Охота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в целях осуществления научно-исследовательской деятельности, образовательной деятельности осуществляется в охотничьих угодьях и на иных территориях, являющихся средой обитания охотничьих ресурсов, научными организациями и образовательными организациями.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Добыча охотничьих ресурсов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при осуществлении охоты в целях осуществления научно-исследовательской деятельности, образовательной деятельности осуществляется в объеме, необходимом для проведения научных исследований и обучения.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4. Охота в целях осуществления научно-исследовательской деятельности, образовательной деятельности осуществляется в: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1) закрепленных охотничьих угодьях при наличии путевки (документа, подтверждающего заключение договора об оказании услуг в сфере охотничьего хозяйства) и разрешения на добычу охотничьих ресурсов, выданного лицу, указанному в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2 статьи 20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2) общедоступных охотничьих угодьях при наличии разрешения на добычу охотничьих ресурсов, выданного лицу, указанному в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2 статьи 20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5. Продукция охоты в случае, если она не используется для проведения научных исследований и обучения, реализуется организациями, предусмотренными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частью 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настоящей статьи, организациям, осуществляющим деятельность по закупке продукции охоты, или в случае, если продукция охоты необходима для сбора и пополнения коллекций, организации выставок, проведения научных исследований и подобных нужд, другим научным организациям, образовательным организациям, а также учреждениям культуры и природоохранным учреждениям.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solidFill>
            <a:srgbClr val="DFE6C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Статья 16. Охота в целях регулирования численности охотничьих ресурсов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 Охота в целях регулирования численности охотничьих ресурсов осуществляется при проведении мероприятий по сохранению охотничьих ресурсов и среды их обитания, указанных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статье 48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закона, в охотничьих угодьях и на иных территориях, являющихся средой обитания охотничьих ресурсов.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Охота в целях регулирования численности охотничьих ресурсов в закрепленных охотничьих угодьях осуществляется юридическими лицами и индивидуальными предпринимателями, заключившими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охотхозяйственные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соглашения.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IMG_15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496"/>
            <a:ext cx="7328293" cy="400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redkie_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667500" cy="4448175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2947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456317"/>
            <a:ext cx="6357982" cy="2401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redkie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667500" cy="500062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2947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5000636"/>
            <a:ext cx="4917006" cy="1857364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tigr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1057"/>
            <a:ext cx="1785918" cy="1836944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tigr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38231" y="5000636"/>
            <a:ext cx="1805770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0" y="901700"/>
            <a:ext cx="5080000" cy="50546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main_52311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9" y="5412117"/>
            <a:ext cx="2000232" cy="1445883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main_52311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12118"/>
            <a:ext cx="2000232" cy="1445882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main_523119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7892" y="0"/>
            <a:ext cx="2016108" cy="1457358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main_523119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"/>
            <a:ext cx="2000233" cy="1445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3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438258" cy="4872059"/>
          </a:xfrm>
          <a:prstGeom prst="rect">
            <a:avLst/>
          </a:prstGeom>
          <a:noFill/>
        </p:spPr>
      </p:pic>
      <p:pic>
        <p:nvPicPr>
          <p:cNvPr id="5122" name="Picture 2" descr="C:\Documents and Settings\user\Рабочий стол\2947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943403"/>
            <a:ext cx="5068518" cy="1914597"/>
          </a:xfrm>
          <a:prstGeom prst="rect">
            <a:avLst/>
          </a:prstGeom>
          <a:noFill/>
        </p:spPr>
      </p:pic>
      <p:pic>
        <p:nvPicPr>
          <p:cNvPr id="11266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9147" y="4857761"/>
            <a:ext cx="2054854" cy="2000240"/>
          </a:xfrm>
          <a:prstGeom prst="rect">
            <a:avLst/>
          </a:prstGeom>
          <a:noFill/>
        </p:spPr>
      </p:pic>
      <p:pic>
        <p:nvPicPr>
          <p:cNvPr id="11267" name="Picture 3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57761"/>
            <a:ext cx="2054854" cy="200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origina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-4489"/>
            <a:ext cx="7289615" cy="6862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media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142850" cy="5553075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2947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5413348"/>
            <a:ext cx="3824430" cy="1444652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9b8ff8eacf1488d6864b4b7df7c3f1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5429264"/>
            <a:ext cx="2500298" cy="142873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9b8ff8eacf1488d6864b4b7df7c3f1a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22839"/>
            <a:ext cx="2643174" cy="1435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Насекомоядные                                             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Выхухоль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Гигантская бурозубка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Даурский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ёж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Японская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могера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Грызуны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Восточный сурок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Гигантский слепыш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Маньчжурский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цокор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Речной бобр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Сибирский сурок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Степная жёлтая пеструшка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Рукокрылые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Большой подковонос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Гигантская вечерница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Малый подковонос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Обыкновенный длиннокрыл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Остроухая ночница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Румынский подковонос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Трехцветная ночница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86248" y="0"/>
            <a:ext cx="485775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Хищные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Амурский леопард или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амурский барс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Амурский степной хорь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2"/>
              </a:rPr>
              <a:t>Байкальская нерпа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3"/>
              </a:rPr>
              <a:t>Горный волк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4"/>
              </a:rPr>
              <a:t>Европейская норка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Забайкальский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солонгой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5"/>
              </a:rPr>
              <a:t>Ирбис или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  <a:hlinkClick r:id="rId5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5"/>
              </a:rPr>
              <a:t>снежный леопард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6"/>
              </a:rPr>
              <a:t>Камышовый кот или болотная рысь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7"/>
              </a:rPr>
              <a:t>Кольчатый тюлень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8"/>
              </a:rPr>
              <a:t>Лесной кот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9"/>
              </a:rPr>
              <a:t>Манул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Медновский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песец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0"/>
              </a:rPr>
              <a:t>Морж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1"/>
              </a:rPr>
              <a:t>Морская выдра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2"/>
              </a:rPr>
              <a:t>Обыкновенная выдра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3"/>
              </a:rPr>
              <a:t>Обыкновенный тюлень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Переднеазиатский леопард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user\Рабочий стол\17_0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857884" y="4886330"/>
            <a:ext cx="3286116" cy="1971670"/>
          </a:xfrm>
          <a:prstGeom prst="rect">
            <a:avLst/>
          </a:prstGeom>
          <a:noFill/>
        </p:spPr>
      </p:pic>
      <p:pic>
        <p:nvPicPr>
          <p:cNvPr id="7170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59180" y="5000637"/>
            <a:ext cx="1908077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  Хищные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Амурский леопард или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амурский барс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Амурский степной хорь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2"/>
              </a:rPr>
              <a:t>Байкальская нерпа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3"/>
              </a:rPr>
              <a:t>Горный волк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4"/>
              </a:rPr>
              <a:t>Европейская норка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Забайкальский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солонгой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5"/>
              </a:rPr>
              <a:t>Ирбис или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  <a:hlinkClick r:id="rId5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5"/>
              </a:rPr>
              <a:t>снежный леопард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6"/>
              </a:rPr>
              <a:t>Камышовый кот или болотная рысь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7"/>
              </a:rPr>
              <a:t>Кольчатый тюлень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8"/>
              </a:rPr>
              <a:t>Лесной кот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9"/>
              </a:rPr>
              <a:t>Манул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Медновский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песец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0"/>
              </a:rPr>
              <a:t>Морж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1"/>
              </a:rPr>
              <a:t>Морская выдра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2"/>
              </a:rPr>
              <a:t>Обыкновенная выдра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3"/>
              </a:rPr>
              <a:t>Обыкновенный тюлень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13E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Переднеазиатский леопард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4"/>
              </a:rPr>
              <a:t>Калифорнийский кит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Клюворыл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5"/>
              </a:rPr>
              <a:t>Морская свинья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6"/>
              </a:rPr>
              <a:t>Полярный кит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Северный бутылконос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929190" y="0"/>
            <a:ext cx="4214810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7"/>
              </a:rPr>
              <a:t>Сейвал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8"/>
              </a:rPr>
              <a:t>Серый дельфин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Тихоокеанский ремнезуб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19"/>
              </a:rPr>
              <a:t>Финвал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20"/>
              </a:rPr>
              <a:t>Черная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20"/>
              </a:rPr>
              <a:t>косатка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21"/>
              </a:rPr>
              <a:t>Черноморская афалина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B2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  <a:hlinkClick r:id="rId22"/>
              </a:rPr>
              <a:t>Японский кит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Рептилии Красной книги России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Восточный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динодон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Гадюка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Динника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Гадюка Никольского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Гобийская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ящурка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Дальневосточный сцинк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Закавказский полоз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Западный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удавчик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Кавказская гадюка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17_0.gif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357950" y="5186370"/>
            <a:ext cx="2786050" cy="1671630"/>
          </a:xfrm>
          <a:prstGeom prst="rect">
            <a:avLst/>
          </a:prstGeom>
          <a:noFill/>
        </p:spPr>
      </p:pic>
      <p:pic>
        <p:nvPicPr>
          <p:cNvPr id="6146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857488" y="5049977"/>
            <a:ext cx="1857388" cy="1808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Кавказская черепаха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Китайский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трионикс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Кошачья змея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Краснопоясный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динодон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Левантская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гадюка (Гюрза)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Монгольская ящурка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Пискли́вый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геккончик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Полосатый полоз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Серый голопалый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гекон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Тонкохвостый лазающий полоз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Трёхлинейчатая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ящерина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Эскулапова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змея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Японский полоз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Земноводные Красной книги России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Кавказская крестовка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Камышовая жаба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Колхидская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жаба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Малоазиатский тритон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0"/>
            <a:ext cx="4857752" cy="3643314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5038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1645" y="3929066"/>
            <a:ext cx="5062355" cy="2928934"/>
          </a:xfrm>
          <a:prstGeom prst="rect">
            <a:avLst/>
          </a:prstGeom>
          <a:noFill/>
        </p:spPr>
      </p:pic>
      <p:pic>
        <p:nvPicPr>
          <p:cNvPr id="5122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50009"/>
            <a:ext cx="1857356" cy="1807991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tigr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5021022"/>
            <a:ext cx="1785950" cy="1836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72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Статья 58.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72F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72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Меры охраны природных объектов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Природные объекты, имеющие особое природоохранное, научное, историко-культурное, эстетическое, рекреационное, оздоровительное и иное ценное значение, находятся под особой охраной. Для охраны таких природных объектов устанавливается особый правовой режим, в том числе создаются особо охраняемые природные территории.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Порядок создания и функционирования особо охраняемых природных территорий регулируется законодательством об особо охраняемых природных территориях.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Государственные природные заповедники, в том числе государственные природные биосферные заповедники, государственные природные заказники, памятники природы, национальные парки,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272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дендрологические парки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природные парки, ботанические сады и иные особо охраняемые территории, природные объекты, имеющие особое природоохранное, научное, историко-культурное, эстетическое, рекреационное, оздоровительное и иное ценное значение, образуют природно-заповедный фонд.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Изъятие земель природно-заповедного фонда запрещается, за исключением случаев, предусмотренных федеральными законами.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Земли в границах территорий, на которых расположены природные объекты, имеющие особое природоохранное, научное, историко-культурное, эстетическое, рекреационное, оздоровительное и иное ценное значение и находящиеся под особой охраной, не подлежат приватизации.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72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Статья 60.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72F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72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Охрана редких и находящихся под угрозой исчезновения растений, животных и других организмов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В целях охраны и учета редких и находящихся под угрозой исчезновения растений, животных и других организмов учреждаются Красная книга Российской Федерации и красные книги субъектов Российской Федерации. Растения, животные и другие организмы, относящиеся к видам, занесенным в красные книги, повсеместно подлежат изъятию из хозяйственного использования. В целях сохранения редких и находящихся под угрозой исчезновения растений, животных и других организмов их генетический фонд подлежит сохранению в низкотемпературных генетических банках, а также в искусственно созданной среде обитания. Запрещается деятельность, ведущая к сокращению численности этих растений, животных и других организмов и ухудшающая среду их обитания.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Порядок охраны редких и находящихся под угрозой исчезновения растений, животных и других организмов, порядок ведения Красной книги Российской Федерации, красных книг субъектов Российской Федерации, а также порядок сохранения их генетического фонда в низкотемпературных генетических банках и в искусственно созданной среде обитания определяется законодательством в области охраны окружающей среды.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Ввоз в Российскую Федерацию, вывоз из Российской Федерации и транзитная перевозка через Российскую Федерацию, а также оборот редких и находящихся под угрозой исчезновения растений, животных и других организмов, их особо ценных видов, в том числе растений, животных и других организмов, подпадающих под действие международных договоров Российской Федерации, регулируется законодательством Российской Федерации с учетом общепризнанных принципов и норм международного права.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18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4071934" y="5953989"/>
            <a:ext cx="928694" cy="904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solidFill>
            <a:srgbClr val="DFE6C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Статья 11. Охотничьи ресурсы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 К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охотничьим ресурсам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 территории Российской Федерации относятся: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1) млекопитающие: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а) копытные животные - кабан, кабарга, дикий северный олень, косули, лось, благородный олень, пятнистый олень, лань, овцебык, муфлон, сайгак, серна, сибирский горный козел, туры, снежный баран, гибриды зубра с бизоном, домашним скотом;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б) медведи;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в) пушные животные - волк, шакал, лисица, корсак, песец, енотовидная собака, енот-полоскун, рысь, росомаха, барсук, куницы, соболь,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харза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дикие кошки, ласка, горностай,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солонгой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колонок, хори, норки, выдра, зайцы, дикий кролик, бобры, сурки, суслики, кроты, бурундуки, летяга, белки, хомяки, ондатра, водяная полевка;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2) птицы - гуси, казарки, утки, глухари, тетерев, рябчик, куропатки, перепела,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кеклик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фазаны, улары, пастушок, обыкновенный погоныш, коростель, камышница, лысуха, чибис,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тулес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хрустан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камнешарка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турухтан, травник, улиты,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мородунка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веретенники, кроншнепы, бекасы, дупеля, гаршнеп, вальдшнеп, саджа, голуби, горлицы.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В целях обеспечения ведения традиционного образа жизни и осуществления традиционной хозяйственной деятельности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коренных малочисленных народов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Севера, Сибири и Дальнего Востока Российской Федерации к охотничьим ресурсам также относятся гагары, бакланы, поморники, чайки, крачки, чистиковые.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 Законами субъектов Российской Федерации допускается отнесение к охотничьим ресурсам млекопитающих и (или) птиц, не предусмотренных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частями 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и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настоящей статьи.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4. Запрещается добыча млекопитающих и птиц, занесенных в Красную книгу Российской Федерации и (или) в красные книги субъектов Российской Федерации, за исключением отлова млекопитающих и птиц в целях, предусмотренных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статьями 15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и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17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rgbClr val="DFE6C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Статья 12. Виды охоты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 В соответствии с целевым назначением могут осуществляться следующие виды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охоты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1)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промысловая охота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2)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любительская и спортивная охота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3) охота в целях осуществления научно-исследовательской деятельности, образовательной деятельности;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4) охота в целях регулирования численности охотничьих ресурсов;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5) охота в целях акклиматизации, переселения и гибридизации охотничьих ресурсов;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6) охота в целях содержания и разведения охотничьих ресурсов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полувольных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условиях или искусственно созданной среде обитания;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7) охота в целях обеспечения ведения традиционного образа жизни и осуществления традиционной хозяйственной деятельности коренных малочисленных народов Севера, Сибири и Дальнего Востока Российской Федерации, охота, осуществляемая лицами, которые не относятся к указанным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народам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но постоянно проживают в местах их традиционного проживания и традиционной хозяйственной деятельности и для которых охота является основой существования (далее - охота в целях обеспечения ведения традиционного образа жизни и осуществления традиционной хозяйственной деятельности).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C:\Documents and Settings\user\Рабочий стол\tiger-ears-i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5555981"/>
            <a:ext cx="1337569" cy="1302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801314"/>
          </a:xfrm>
          <a:prstGeom prst="rect">
            <a:avLst/>
          </a:prstGeom>
          <a:solidFill>
            <a:srgbClr val="DFE6C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Статья 13. Промысловая охота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Охотничьи ресурсы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в отношении которых осуществляется промысловая охота, устанавливаются законами субъектов Российской Федерации.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 Юридические лица, индивидуальные предприниматели, указанные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настоящей статьи, наряду с промысловой охотой осуществляют деятельность по заготовке охотничьих ресурсов и иную деятельность в сфере охотничьего хозяйства.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4. Наименования юридических лиц, индивидуальных предпринимателей, указанных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настоящей статьи,  должны содержать указание на характер их деятельности.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5. Промысловая охота осуществляется в: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1) закрепленных охотничьих угодьях на основании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охотхозяйственного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соглашения или при наличии путевки (документа, подтверждающего заключение договора об оказании услуг в сфере охотничьего хозяйства), а также разрешения на добычу охотничьих ресурсов, выданного лицу, указанному в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части 2 статьи 20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настоящего Федерального закона;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C:\Documents and Settings\user\Рабочий стол\17_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643446"/>
            <a:ext cx="3929058" cy="2357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220</Words>
  <Application>Microsoft Office PowerPoint</Application>
  <PresentationFormat>Экран (4:3)</PresentationFormat>
  <Paragraphs>155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87</cp:revision>
  <dcterms:created xsi:type="dcterms:W3CDTF">2017-04-20T04:02:29Z</dcterms:created>
  <dcterms:modified xsi:type="dcterms:W3CDTF">2017-08-30T09:00:26Z</dcterms:modified>
</cp:coreProperties>
</file>