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3" r:id="rId5"/>
    <p:sldId id="258" r:id="rId6"/>
    <p:sldId id="262" r:id="rId7"/>
    <p:sldId id="259" r:id="rId8"/>
    <p:sldId id="269" r:id="rId9"/>
    <p:sldId id="264" r:id="rId10"/>
    <p:sldId id="265" r:id="rId11"/>
    <p:sldId id="268" r:id="rId12"/>
    <p:sldId id="260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99FF66"/>
    <a:srgbClr val="CCFFFF"/>
    <a:srgbClr val="FFFF66"/>
    <a:srgbClr val="99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7879AF-E04B-4341-A155-F31CB266D7A2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5A46004-E67B-4608-8B88-02C35D7EF534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Результаты наблюдения не должны получать эмоциональную или этическую оценку педагога. Это конфиденциальная информация, используемая воспитателем только для помощи ребенку при организации образовательного процесса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14F759CB-C5AD-4BDD-BC74-573E9B03F570}" type="parTrans" cxnId="{F4797AC7-CBC0-49B5-8CD8-E857D5ACC064}">
      <dgm:prSet/>
      <dgm:spPr/>
      <dgm:t>
        <a:bodyPr/>
        <a:lstStyle/>
        <a:p>
          <a:endParaRPr lang="ru-RU"/>
        </a:p>
      </dgm:t>
    </dgm:pt>
    <dgm:pt modelId="{C7296BEE-394C-4D12-B185-3DAACC74EF62}" type="sibTrans" cxnId="{F4797AC7-CBC0-49B5-8CD8-E857D5ACC064}">
      <dgm:prSet/>
      <dgm:spPr/>
      <dgm:t>
        <a:bodyPr/>
        <a:lstStyle/>
        <a:p>
          <a:endParaRPr lang="ru-RU"/>
        </a:p>
      </dgm:t>
    </dgm:pt>
    <dgm:pt modelId="{40B66C34-9CF6-4A23-9EA8-794ECF11C250}">
      <dgm:prSet phldrT="[Текст]" phldr="1"/>
      <dgm:spPr/>
      <dgm:t>
        <a:bodyPr/>
        <a:lstStyle/>
        <a:p>
          <a:endParaRPr lang="ru-RU" dirty="0"/>
        </a:p>
      </dgm:t>
    </dgm:pt>
    <dgm:pt modelId="{DED62914-8F3A-418A-AE5D-D6C2E4AD5A39}" type="parTrans" cxnId="{CBD9E671-5CA3-4B2D-9621-512B65D1D6BD}">
      <dgm:prSet/>
      <dgm:spPr/>
      <dgm:t>
        <a:bodyPr/>
        <a:lstStyle/>
        <a:p>
          <a:endParaRPr lang="ru-RU"/>
        </a:p>
      </dgm:t>
    </dgm:pt>
    <dgm:pt modelId="{E48F3247-61DC-4342-AD0B-96B4F0A6EB7E}" type="sibTrans" cxnId="{CBD9E671-5CA3-4B2D-9621-512B65D1D6BD}">
      <dgm:prSet/>
      <dgm:spPr/>
      <dgm:t>
        <a:bodyPr/>
        <a:lstStyle/>
        <a:p>
          <a:endParaRPr lang="ru-RU"/>
        </a:p>
      </dgm:t>
    </dgm:pt>
    <dgm:pt modelId="{1E5F6727-07E6-4C3C-8E24-43C35441B73B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Педагогическое наблюдение осуществляется в привычной для ребенка обстановке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A6BD8FAC-6D2E-4BC7-8479-986BEAAAB955}" type="parTrans" cxnId="{317D9AD4-A6C0-42D5-B249-BDAF2FCF2133}">
      <dgm:prSet/>
      <dgm:spPr/>
      <dgm:t>
        <a:bodyPr/>
        <a:lstStyle/>
        <a:p>
          <a:endParaRPr lang="ru-RU"/>
        </a:p>
      </dgm:t>
    </dgm:pt>
    <dgm:pt modelId="{8203D6A0-7E2E-43D4-9F2E-DEF79A8A1386}" type="sibTrans" cxnId="{317D9AD4-A6C0-42D5-B249-BDAF2FCF2133}">
      <dgm:prSet/>
      <dgm:spPr/>
      <dgm:t>
        <a:bodyPr/>
        <a:lstStyle/>
        <a:p>
          <a:endParaRPr lang="ru-RU"/>
        </a:p>
      </dgm:t>
    </dgm:pt>
    <dgm:pt modelId="{64C278F2-70D3-4C60-8BBD-D437A77B126D}">
      <dgm:prSet phldrT="[Текст]" phldr="1"/>
      <dgm:spPr/>
      <dgm:t>
        <a:bodyPr/>
        <a:lstStyle/>
        <a:p>
          <a:endParaRPr lang="ru-RU" dirty="0"/>
        </a:p>
      </dgm:t>
    </dgm:pt>
    <dgm:pt modelId="{DC75E058-67F7-4E61-B44D-3A704DE6E807}" type="parTrans" cxnId="{05AA2DFA-852A-4DEB-A683-7C354C2F31F8}">
      <dgm:prSet/>
      <dgm:spPr/>
      <dgm:t>
        <a:bodyPr/>
        <a:lstStyle/>
        <a:p>
          <a:endParaRPr lang="ru-RU"/>
        </a:p>
      </dgm:t>
    </dgm:pt>
    <dgm:pt modelId="{46893827-704F-4038-B289-C8CEE28F6CE2}" type="sibTrans" cxnId="{05AA2DFA-852A-4DEB-A683-7C354C2F31F8}">
      <dgm:prSet/>
      <dgm:spPr/>
      <dgm:t>
        <a:bodyPr/>
        <a:lstStyle/>
        <a:p>
          <a:endParaRPr lang="ru-RU"/>
        </a:p>
      </dgm:t>
    </dgm:pt>
    <dgm:pt modelId="{14491537-6A5C-4E56-815D-27F63F20C532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При проведении наблюдений происходит процесс сравнения проявлений конкретного ребенка и идеальной нормы развития. Это сравнение помогает воспитателю понять в чем могут проявляться проблемы ребенка, какие достижения для него характерны, мешает ли ребенку недостаточное развитие какой-либо характеристики, какие качества целесообразно у него развивать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FFE593FB-BF71-48E1-92A9-4704524132F4}" type="parTrans" cxnId="{555A39FD-A314-4E1B-A7C9-3070AB17D9A2}">
      <dgm:prSet/>
      <dgm:spPr/>
      <dgm:t>
        <a:bodyPr/>
        <a:lstStyle/>
        <a:p>
          <a:endParaRPr lang="ru-RU"/>
        </a:p>
      </dgm:t>
    </dgm:pt>
    <dgm:pt modelId="{4BC22174-9FC6-488F-9543-76BF4476733C}" type="sibTrans" cxnId="{555A39FD-A314-4E1B-A7C9-3070AB17D9A2}">
      <dgm:prSet/>
      <dgm:spPr/>
      <dgm:t>
        <a:bodyPr/>
        <a:lstStyle/>
        <a:p>
          <a:endParaRPr lang="ru-RU"/>
        </a:p>
      </dgm:t>
    </dgm:pt>
    <dgm:pt modelId="{62626FEB-7288-4680-9C61-3E098C6BC5E8}">
      <dgm:prSet phldrT="[Текст]" phldr="1"/>
      <dgm:spPr/>
      <dgm:t>
        <a:bodyPr/>
        <a:lstStyle/>
        <a:p>
          <a:endParaRPr lang="ru-RU" dirty="0"/>
        </a:p>
      </dgm:t>
    </dgm:pt>
    <dgm:pt modelId="{B6F36CA7-FB69-4474-B86D-C13F7518784B}" type="sibTrans" cxnId="{837D8CCA-A69C-4890-83F8-7B8DA74FCAEA}">
      <dgm:prSet/>
      <dgm:spPr/>
      <dgm:t>
        <a:bodyPr/>
        <a:lstStyle/>
        <a:p>
          <a:endParaRPr lang="ru-RU"/>
        </a:p>
      </dgm:t>
    </dgm:pt>
    <dgm:pt modelId="{D21A4A82-726A-4615-BDAC-2339EDAD0042}" type="parTrans" cxnId="{837D8CCA-A69C-4890-83F8-7B8DA74FCAEA}">
      <dgm:prSet/>
      <dgm:spPr/>
      <dgm:t>
        <a:bodyPr/>
        <a:lstStyle/>
        <a:p>
          <a:endParaRPr lang="ru-RU"/>
        </a:p>
      </dgm:t>
    </dgm:pt>
    <dgm:pt modelId="{20678D2B-3ABB-44D9-A730-DF74DDCBE00F}" type="pres">
      <dgm:prSet presAssocID="{EF7879AF-E04B-4341-A155-F31CB266D7A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225352-2B50-4230-A819-0587C92B4C6C}" type="pres">
      <dgm:prSet presAssocID="{62626FEB-7288-4680-9C61-3E098C6BC5E8}" presName="composite" presStyleCnt="0"/>
      <dgm:spPr/>
    </dgm:pt>
    <dgm:pt modelId="{530AC2A7-D288-40F4-BF7F-8606C18AE868}" type="pres">
      <dgm:prSet presAssocID="{62626FEB-7288-4680-9C61-3E098C6BC5E8}" presName="parentText" presStyleLbl="alignNode1" presStyleIdx="0" presStyleCnt="3" custScaleX="91778" custScaleY="958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4B3E95-87D7-4582-A1E0-F734E627A105}" type="pres">
      <dgm:prSet presAssocID="{62626FEB-7288-4680-9C61-3E098C6BC5E8}" presName="descendantText" presStyleLbl="alignAcc1" presStyleIdx="0" presStyleCnt="3" custScaleY="1284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519E11-8EA9-4208-A0DE-655F6D3F5807}" type="pres">
      <dgm:prSet presAssocID="{B6F36CA7-FB69-4474-B86D-C13F7518784B}" presName="sp" presStyleCnt="0"/>
      <dgm:spPr/>
    </dgm:pt>
    <dgm:pt modelId="{DEAFBE38-F33B-4AAB-9A6A-026476BEF4A2}" type="pres">
      <dgm:prSet presAssocID="{40B66C34-9CF6-4A23-9EA8-794ECF11C250}" presName="composite" presStyleCnt="0"/>
      <dgm:spPr/>
    </dgm:pt>
    <dgm:pt modelId="{2304386E-DAEE-49B7-A0F8-C90B02B2D7C2}" type="pres">
      <dgm:prSet presAssocID="{40B66C34-9CF6-4A23-9EA8-794ECF11C25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3329DB-7019-4BC6-BA96-884D96C9814D}" type="pres">
      <dgm:prSet presAssocID="{40B66C34-9CF6-4A23-9EA8-794ECF11C250}" presName="descendantText" presStyleLbl="alignAcc1" presStyleIdx="1" presStyleCnt="3" custLinFactNeighborX="-634" custLinFactNeighborY="6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560266-95A9-4D64-BC2A-B6926F490781}" type="pres">
      <dgm:prSet presAssocID="{E48F3247-61DC-4342-AD0B-96B4F0A6EB7E}" presName="sp" presStyleCnt="0"/>
      <dgm:spPr/>
    </dgm:pt>
    <dgm:pt modelId="{716DB19A-966D-4A2C-9328-EC68278AB6B9}" type="pres">
      <dgm:prSet presAssocID="{64C278F2-70D3-4C60-8BBD-D437A77B126D}" presName="composite" presStyleCnt="0"/>
      <dgm:spPr/>
    </dgm:pt>
    <dgm:pt modelId="{C4C69710-D897-49A6-B1BD-19334D58F704}" type="pres">
      <dgm:prSet presAssocID="{64C278F2-70D3-4C60-8BBD-D437A77B126D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F3A25E-956B-4C9B-971A-0A9A67842FFC}" type="pres">
      <dgm:prSet presAssocID="{64C278F2-70D3-4C60-8BBD-D437A77B126D}" presName="descendantText" presStyleLbl="alignAcc1" presStyleIdx="2" presStyleCnt="3" custScaleY="2329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7D8CCA-A69C-4890-83F8-7B8DA74FCAEA}" srcId="{EF7879AF-E04B-4341-A155-F31CB266D7A2}" destId="{62626FEB-7288-4680-9C61-3E098C6BC5E8}" srcOrd="0" destOrd="0" parTransId="{D21A4A82-726A-4615-BDAC-2339EDAD0042}" sibTransId="{B6F36CA7-FB69-4474-B86D-C13F7518784B}"/>
    <dgm:cxn modelId="{E1CC3C32-8F2A-4C79-B141-491BB4803C43}" type="presOf" srcId="{62626FEB-7288-4680-9C61-3E098C6BC5E8}" destId="{530AC2A7-D288-40F4-BF7F-8606C18AE868}" srcOrd="0" destOrd="0" presId="urn:microsoft.com/office/officeart/2005/8/layout/chevron2"/>
    <dgm:cxn modelId="{35C83C80-C1E5-46EE-AFAC-989CDA2C5B5D}" type="presOf" srcId="{EF7879AF-E04B-4341-A155-F31CB266D7A2}" destId="{20678D2B-3ABB-44D9-A730-DF74DDCBE00F}" srcOrd="0" destOrd="0" presId="urn:microsoft.com/office/officeart/2005/8/layout/chevron2"/>
    <dgm:cxn modelId="{361F0E81-4B57-4E3E-B98B-27C9E991142F}" type="presOf" srcId="{14491537-6A5C-4E56-815D-27F63F20C532}" destId="{4CF3A25E-956B-4C9B-971A-0A9A67842FFC}" srcOrd="0" destOrd="0" presId="urn:microsoft.com/office/officeart/2005/8/layout/chevron2"/>
    <dgm:cxn modelId="{CC093335-77A8-478C-96B4-8584434EC71E}" type="presOf" srcId="{1E5F6727-07E6-4C3C-8E24-43C35441B73B}" destId="{BC3329DB-7019-4BC6-BA96-884D96C9814D}" srcOrd="0" destOrd="0" presId="urn:microsoft.com/office/officeart/2005/8/layout/chevron2"/>
    <dgm:cxn modelId="{CBD9E671-5CA3-4B2D-9621-512B65D1D6BD}" srcId="{EF7879AF-E04B-4341-A155-F31CB266D7A2}" destId="{40B66C34-9CF6-4A23-9EA8-794ECF11C250}" srcOrd="1" destOrd="0" parTransId="{DED62914-8F3A-418A-AE5D-D6C2E4AD5A39}" sibTransId="{E48F3247-61DC-4342-AD0B-96B4F0A6EB7E}"/>
    <dgm:cxn modelId="{E5DCEA8B-5344-46D4-937F-A9B258949260}" type="presOf" srcId="{95A46004-E67B-4608-8B88-02C35D7EF534}" destId="{904B3E95-87D7-4582-A1E0-F734E627A105}" srcOrd="0" destOrd="0" presId="urn:microsoft.com/office/officeart/2005/8/layout/chevron2"/>
    <dgm:cxn modelId="{7621233B-6EF6-48A8-A1D4-CD575CBA8249}" type="presOf" srcId="{64C278F2-70D3-4C60-8BBD-D437A77B126D}" destId="{C4C69710-D897-49A6-B1BD-19334D58F704}" srcOrd="0" destOrd="0" presId="urn:microsoft.com/office/officeart/2005/8/layout/chevron2"/>
    <dgm:cxn modelId="{05AA2DFA-852A-4DEB-A683-7C354C2F31F8}" srcId="{EF7879AF-E04B-4341-A155-F31CB266D7A2}" destId="{64C278F2-70D3-4C60-8BBD-D437A77B126D}" srcOrd="2" destOrd="0" parTransId="{DC75E058-67F7-4E61-B44D-3A704DE6E807}" sibTransId="{46893827-704F-4038-B289-C8CEE28F6CE2}"/>
    <dgm:cxn modelId="{317D9AD4-A6C0-42D5-B249-BDAF2FCF2133}" srcId="{40B66C34-9CF6-4A23-9EA8-794ECF11C250}" destId="{1E5F6727-07E6-4C3C-8E24-43C35441B73B}" srcOrd="0" destOrd="0" parTransId="{A6BD8FAC-6D2E-4BC7-8479-986BEAAAB955}" sibTransId="{8203D6A0-7E2E-43D4-9F2E-DEF79A8A1386}"/>
    <dgm:cxn modelId="{555A39FD-A314-4E1B-A7C9-3070AB17D9A2}" srcId="{64C278F2-70D3-4C60-8BBD-D437A77B126D}" destId="{14491537-6A5C-4E56-815D-27F63F20C532}" srcOrd="0" destOrd="0" parTransId="{FFE593FB-BF71-48E1-92A9-4704524132F4}" sibTransId="{4BC22174-9FC6-488F-9543-76BF4476733C}"/>
    <dgm:cxn modelId="{3ECD9F50-3CC4-4568-8542-D6B3073726CC}" type="presOf" srcId="{40B66C34-9CF6-4A23-9EA8-794ECF11C250}" destId="{2304386E-DAEE-49B7-A0F8-C90B02B2D7C2}" srcOrd="0" destOrd="0" presId="urn:microsoft.com/office/officeart/2005/8/layout/chevron2"/>
    <dgm:cxn modelId="{F4797AC7-CBC0-49B5-8CD8-E857D5ACC064}" srcId="{62626FEB-7288-4680-9C61-3E098C6BC5E8}" destId="{95A46004-E67B-4608-8B88-02C35D7EF534}" srcOrd="0" destOrd="0" parTransId="{14F759CB-C5AD-4BDD-BC74-573E9B03F570}" sibTransId="{C7296BEE-394C-4D12-B185-3DAACC74EF62}"/>
    <dgm:cxn modelId="{4CFD4ECA-7AA7-4345-AB9D-F34A154884D6}" type="presParOf" srcId="{20678D2B-3ABB-44D9-A730-DF74DDCBE00F}" destId="{D5225352-2B50-4230-A819-0587C92B4C6C}" srcOrd="0" destOrd="0" presId="urn:microsoft.com/office/officeart/2005/8/layout/chevron2"/>
    <dgm:cxn modelId="{1AC073BB-BE3C-434B-BF01-5B7B709A46FB}" type="presParOf" srcId="{D5225352-2B50-4230-A819-0587C92B4C6C}" destId="{530AC2A7-D288-40F4-BF7F-8606C18AE868}" srcOrd="0" destOrd="0" presId="urn:microsoft.com/office/officeart/2005/8/layout/chevron2"/>
    <dgm:cxn modelId="{152EA0B6-AF8D-45F9-9227-CDA0656FD6A1}" type="presParOf" srcId="{D5225352-2B50-4230-A819-0587C92B4C6C}" destId="{904B3E95-87D7-4582-A1E0-F734E627A105}" srcOrd="1" destOrd="0" presId="urn:microsoft.com/office/officeart/2005/8/layout/chevron2"/>
    <dgm:cxn modelId="{BCF77C53-B043-456A-BDD2-15C687A1FC1A}" type="presParOf" srcId="{20678D2B-3ABB-44D9-A730-DF74DDCBE00F}" destId="{EF519E11-8EA9-4208-A0DE-655F6D3F5807}" srcOrd="1" destOrd="0" presId="urn:microsoft.com/office/officeart/2005/8/layout/chevron2"/>
    <dgm:cxn modelId="{53AECBE0-C4FC-4EF8-AD91-11A5152F1B52}" type="presParOf" srcId="{20678D2B-3ABB-44D9-A730-DF74DDCBE00F}" destId="{DEAFBE38-F33B-4AAB-9A6A-026476BEF4A2}" srcOrd="2" destOrd="0" presId="urn:microsoft.com/office/officeart/2005/8/layout/chevron2"/>
    <dgm:cxn modelId="{938C4F2A-AD6D-4258-ACC2-8B84255C5BFF}" type="presParOf" srcId="{DEAFBE38-F33B-4AAB-9A6A-026476BEF4A2}" destId="{2304386E-DAEE-49B7-A0F8-C90B02B2D7C2}" srcOrd="0" destOrd="0" presId="urn:microsoft.com/office/officeart/2005/8/layout/chevron2"/>
    <dgm:cxn modelId="{177C8233-E78A-4E1A-960F-CEF4B83B72E5}" type="presParOf" srcId="{DEAFBE38-F33B-4AAB-9A6A-026476BEF4A2}" destId="{BC3329DB-7019-4BC6-BA96-884D96C9814D}" srcOrd="1" destOrd="0" presId="urn:microsoft.com/office/officeart/2005/8/layout/chevron2"/>
    <dgm:cxn modelId="{C0699DEB-3F87-474F-B1A7-DCBFF455E629}" type="presParOf" srcId="{20678D2B-3ABB-44D9-A730-DF74DDCBE00F}" destId="{1B560266-95A9-4D64-BC2A-B6926F490781}" srcOrd="3" destOrd="0" presId="urn:microsoft.com/office/officeart/2005/8/layout/chevron2"/>
    <dgm:cxn modelId="{6497970E-D51B-4BF0-ABBE-DA5F647BAED7}" type="presParOf" srcId="{20678D2B-3ABB-44D9-A730-DF74DDCBE00F}" destId="{716DB19A-966D-4A2C-9328-EC68278AB6B9}" srcOrd="4" destOrd="0" presId="urn:microsoft.com/office/officeart/2005/8/layout/chevron2"/>
    <dgm:cxn modelId="{8FE576DB-2267-4267-B944-881FE34B353B}" type="presParOf" srcId="{716DB19A-966D-4A2C-9328-EC68278AB6B9}" destId="{C4C69710-D897-49A6-B1BD-19334D58F704}" srcOrd="0" destOrd="0" presId="urn:microsoft.com/office/officeart/2005/8/layout/chevron2"/>
    <dgm:cxn modelId="{3B8A4949-4708-4168-B062-B1C412113E32}" type="presParOf" srcId="{716DB19A-966D-4A2C-9328-EC68278AB6B9}" destId="{4CF3A25E-956B-4C9B-971A-0A9A67842FFC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&#1082;&#1072;&#1088;&#1090;&#1072;%20&#1085;&#1072;&#1073;&#1083;&#1102;&#1076;&#1077;&#1085;&#1080;&#1081;%20&#1086;&#1090;&#1088;&#1080;&#1094;&#1072;&#1090;&#1077;&#1083;&#1100;&#1085;&#1099;&#1081;%20&#1087;&#1088;&#1080;&#1084;&#1077;&#1088;.docx" TargetMode="External"/><Relationship Id="rId3" Type="http://schemas.openxmlformats.org/officeDocument/2006/relationships/hyperlink" Target="&#1050;&#1072;&#1088;&#1090;&#1072;%20&#1087;&#1089;&#1080;&#1093;&#1086;&#1083;&#1086;&#1075;&#1080;&#1095;&#1077;&#1089;&#1082;&#1086;&#1075;&#1086;%20&#1092;&#1086;&#1085;&#1072;.docx" TargetMode="External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hyperlink" Target="&#1083;&#1080;&#1089;&#1090;%20&#1087;&#1077;&#1076;&#1072;&#1075;&#1086;&#1075;&#1080;&#1095;&#1077;&#1089;&#1082;&#1086;&#1075;&#1086;%20&#1085;&#1072;&#1073;&#1083;&#1102;&#1076;&#1077;&#1085;&#1080;&#1103;.docx" TargetMode="External"/><Relationship Id="rId10" Type="http://schemas.openxmlformats.org/officeDocument/2006/relationships/hyperlink" Target="&#1040;&#1085;&#1072;&#1083;&#1080;&#1079;%20&#1087;&#1077;&#1076;&#1072;&#1075;&#1086;&#1075;&#1080;&#1095;&#1077;&#1089;&#1082;&#1080;&#1093;%20&#1085;&#1072;&#1073;&#1083;&#1102;&#1076;&#1077;&#1085;&#1080;&#1081;%20&#1087;&#1086;%20&#1091;&#1089;&#1074;&#1086;&#1077;&#1085;&#1080;&#1102;%20&#1090;&#1077;&#1084;&#1099;.docx" TargetMode="External"/><Relationship Id="rId4" Type="http://schemas.openxmlformats.org/officeDocument/2006/relationships/hyperlink" Target="&#1089;&#1093;&#1077;&#1084;&#1072;%20&#1085;&#1072;&#1073;&#1083;&#1102;&#1076;&#1077;&#1085;&#1080;&#1103;.docx" TargetMode="External"/><Relationship Id="rId9" Type="http://schemas.openxmlformats.org/officeDocument/2006/relationships/hyperlink" Target="&#1048;&#1085;&#1076;&#1080;&#1074;&#1080;&#1076;&#1091;&#1072;&#1083;&#1100;&#1085;&#1072;&#1103;%20&#1082;&#1072;&#1088;&#1090;&#1072;%20&#1074;&#1086;&#1089;&#1087;&#1080;&#1090;&#1072;&#1085;&#1085;&#1080;&#1082;&#1086;&#1074;.do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User\Desktop\17508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214290"/>
            <a:ext cx="5857916" cy="61499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29124" y="5572140"/>
            <a:ext cx="4286280" cy="10001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«Детский сад № 154»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Смолякова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Наталья Викторовна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 наблюдения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57158" y="1397000"/>
          <a:ext cx="8501122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8" y="214290"/>
            <a:ext cx="7215238" cy="928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Преимущества и недостатки метода педагогического наблюдения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500174"/>
            <a:ext cx="4714908" cy="51435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позволяет непосредственно охватить и зафиксировать конкретную картину проявлений развития, представляет много живых, интересных фактов, отражающих особенности и качества конкретного ребенка.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позволяет одновременно охватить поведение нескольких детей по отношению друг к другу или к определенным задачам, предметам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позволяет произвести исследование независимо от готовности наблюдаемых субъектов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Оперативность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получения информации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1500174"/>
            <a:ext cx="3000396" cy="51435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результаты наблюдений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могут повлиять: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Настроение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наблюдателя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Его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предубеждение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(искажение восприятия тем больше, чем сильнее наблюдатель стремится подтвердить свою гипотезу)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Его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усталость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(в результате чего наблюдатель перестает замечать важные изменения, делает ошибки при записях)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8662" y="1357298"/>
            <a:ext cx="571504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+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857884" y="1357298"/>
            <a:ext cx="571504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-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1285860"/>
            <a:ext cx="7358114" cy="255454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Высказывание гипотез в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форме утверждений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(окончательная, единственно верная версия);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2. Формулирование гипотез, исходя из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стереотипов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собственных представлений о морали, социальных предпочтений, личного опыта);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Упрощение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переживаний ребенка;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понимания ребенка под какую-либо теорию;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Однозначность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высказываниях.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285728"/>
            <a:ext cx="635798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Ошибки наблюдающего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fotohomka.ru/images/Jan/07/c4d810a0803662118619fd5e0f889285/mini_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4000504"/>
            <a:ext cx="3500462" cy="2608187"/>
          </a:xfrm>
          <a:prstGeom prst="rect">
            <a:avLst/>
          </a:prstGeom>
          <a:noFill/>
          <a:ln w="57150">
            <a:solidFill>
              <a:srgbClr val="00CCFF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500042"/>
            <a:ext cx="7286676" cy="267765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Без изучения динамики развития ребенка (а это обеспечивает педагогическое наблюдение (мониторинг) реализовать ФГОС ДО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невозможно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786190"/>
            <a:ext cx="72866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285728"/>
            <a:ext cx="7643866" cy="62865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Педагогическое наблюдение как форма мониторинга по ФГОС ДО</a:t>
            </a:r>
          </a:p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«Стандарт является основой для «объективной оценки соответствия образовательной деятельности Организации требованиям Стандарта» (подпункт 4) 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При реализации Программы может проводиться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оценка индивидуального развития детей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Такая оценка производится педагогическим работником в рамках педагогической диагностики (оценки индивидуального развития детей дошкольного возраста, связанной с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оценкой эффективности педагогических действий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лежащей в основе их дальнейшего планирования) . 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Результаты педагогической диагностики (мониторинга) могут использоваться исключительно для решения следующих образовательных задач: 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 1) индивидуализации образования (в том числе поддержки ребенка, построения его образовательной траектории или профессиональной коррекции особенностей его развития) ;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 2) оптимизации работы с группой детей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00166" y="142852"/>
            <a:ext cx="6786610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педагогическое наблюдение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4143380"/>
            <a:ext cx="7786742" cy="193899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Педагогическое наблюдение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призвано обеспечить постоянное наблюдение и оценку роста и развития каждого ребенка с целью оказания ему своевременной помощи и поддержки, а также для целенаправленного планирования изменений в условиях, в формах и видах деятельности, которые соответствовали бы индивидуальным потребностям детей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928670"/>
            <a:ext cx="7572428" cy="30718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целенаправленное, преднамеренное, специальным образом организованное и фиксируемое восприятие исследуемого объекта, обусловленное задачей наблюдателя и не требующее от него «вмешательства» путем создания специальных условий.</a:t>
            </a:r>
          </a:p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метод сбора данных с целью последующего анализа.</a:t>
            </a:r>
          </a:p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ведущий метод проведения мониторинга в детском саду.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214290"/>
            <a:ext cx="5500726" cy="62478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Педагог имеет право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собственному выбору или на основе консультаций со специалистами использовать имеющиеся различные рекомендации по проведению педагогического наблюдения в рамках педагогической диагностики в группе Организации, или проводить ее самостоятельно.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Данные, полученные в результате такой оценки, также являются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профессиональными материалами самого педагога и не подлежат проверке в процессе контроля и надзора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Та или иная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степень обязательности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проведения педагогом педагогической диагностики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определяется Программой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Контроль за эффективностью деятельности педагога, которая, в том числе, может включать педагогическую оценку, может проводиться в процессе независимой оценки качества образования в Организации (подпункт 4 пункта 1.7. ФГОС ДО; статья 95 Закона) 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mdou180.ucoz.ru/_si/0/606146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78" y="142852"/>
            <a:ext cx="1428760" cy="2068668"/>
          </a:xfrm>
          <a:prstGeom prst="rect">
            <a:avLst/>
          </a:prstGeom>
          <a:noFill/>
        </p:spPr>
      </p:pic>
      <p:pic>
        <p:nvPicPr>
          <p:cNvPr id="3076" name="Picture 4" descr="http://detectivebookshop.ru/image/audio_cd_covers/10106325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29520" y="1785926"/>
            <a:ext cx="1500166" cy="2112910"/>
          </a:xfrm>
          <a:prstGeom prst="rect">
            <a:avLst/>
          </a:prstGeom>
          <a:noFill/>
        </p:spPr>
      </p:pic>
      <p:pic>
        <p:nvPicPr>
          <p:cNvPr id="3078" name="Picture 6" descr="http://www.kniga.ru/upload/iblock/109/10945c42c2400729e355686ccd70da8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3643314"/>
            <a:ext cx="1494439" cy="2166937"/>
          </a:xfrm>
          <a:prstGeom prst="rect">
            <a:avLst/>
          </a:prstGeom>
          <a:noFill/>
        </p:spPr>
      </p:pic>
      <p:pic>
        <p:nvPicPr>
          <p:cNvPr id="3080" name="Picture 8" descr="http://test.blackred.spb.ru/books/images/113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767" y="5357826"/>
            <a:ext cx="1813125" cy="1313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214290"/>
            <a:ext cx="657229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Мы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наблюдаем за детьми для того, чтобы 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857232"/>
            <a:ext cx="5357850" cy="428628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лучше понять, что происходит с ребенком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428736"/>
            <a:ext cx="79296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интересы, умения и потребности каждого ребенка, выяснить, что он предпочитает, какие занятия выбирает, когда есть выбор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5715016"/>
            <a:ext cx="3571900" cy="71438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увидеть изменения в развитии ребенка с течением времени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4429132"/>
            <a:ext cx="478634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внести изменения в развивающую среду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3571876"/>
            <a:ext cx="7858180" cy="71438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моменты, вызывающие озабоченность, найти способы, позволяющие лучше всего решить проблемные ситуации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2500306"/>
            <a:ext cx="79296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получить подтверждение своим гипотезам или опровергнуть их </a:t>
            </a:r>
          </a:p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получить обратную связь об эффективности (или неэффективности) собственных педагогических действий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4429132"/>
            <a:ext cx="300039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внести изменения в план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5715016"/>
            <a:ext cx="400052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получить информацию, которой могут воспользоваться как педагоги, так и родители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5000636"/>
            <a:ext cx="7858180" cy="50006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возможность родителям больше узнать о своих детях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000100" y="357166"/>
            <a:ext cx="7643866" cy="1000132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14480" y="4500570"/>
            <a:ext cx="3071834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включенное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71670" y="1785926"/>
            <a:ext cx="2857520" cy="78581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непосредственное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71670" y="2857496"/>
            <a:ext cx="2857520" cy="7143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опосредованное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480" y="5715016"/>
            <a:ext cx="307183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невключенное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86512" y="3929066"/>
            <a:ext cx="2500330" cy="78581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открытое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512" y="5214950"/>
            <a:ext cx="2500330" cy="785818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закрытое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29322" y="1857364"/>
            <a:ext cx="2928958" cy="714380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Непрерывное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29322" y="2857496"/>
            <a:ext cx="2928958" cy="785818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Дискретное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Левая круглая скобка 12"/>
          <p:cNvSpPr/>
          <p:nvPr/>
        </p:nvSpPr>
        <p:spPr>
          <a:xfrm>
            <a:off x="1500166" y="4786322"/>
            <a:ext cx="214314" cy="1357322"/>
          </a:xfrm>
          <a:prstGeom prst="leftBracket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Левая круглая скобка 13"/>
          <p:cNvSpPr/>
          <p:nvPr/>
        </p:nvSpPr>
        <p:spPr>
          <a:xfrm>
            <a:off x="1857356" y="2071678"/>
            <a:ext cx="214314" cy="1357322"/>
          </a:xfrm>
          <a:prstGeom prst="leftBracket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Левая круглая скобка 14"/>
          <p:cNvSpPr/>
          <p:nvPr/>
        </p:nvSpPr>
        <p:spPr>
          <a:xfrm>
            <a:off x="5715008" y="2143116"/>
            <a:ext cx="214314" cy="1357322"/>
          </a:xfrm>
          <a:prstGeom prst="leftBracket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Левая круглая скобка 15"/>
          <p:cNvSpPr/>
          <p:nvPr/>
        </p:nvSpPr>
        <p:spPr>
          <a:xfrm>
            <a:off x="6072198" y="4214818"/>
            <a:ext cx="214314" cy="1357322"/>
          </a:xfrm>
          <a:prstGeom prst="leftBracket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углом вверх 17"/>
          <p:cNvSpPr/>
          <p:nvPr/>
        </p:nvSpPr>
        <p:spPr>
          <a:xfrm rot="5400000">
            <a:off x="4643438" y="2000240"/>
            <a:ext cx="1643074" cy="35719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углом вверх 18"/>
          <p:cNvSpPr/>
          <p:nvPr/>
        </p:nvSpPr>
        <p:spPr>
          <a:xfrm rot="5400000">
            <a:off x="857224" y="1928802"/>
            <a:ext cx="1500198" cy="35719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углом вверх 19"/>
          <p:cNvSpPr/>
          <p:nvPr/>
        </p:nvSpPr>
        <p:spPr>
          <a:xfrm rot="5400000">
            <a:off x="-821569" y="3321843"/>
            <a:ext cx="4286280" cy="35719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4786314" y="4714884"/>
            <a:ext cx="128588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43174" y="285728"/>
            <a:ext cx="4286280" cy="92869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 действия при наблюдении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357298"/>
            <a:ext cx="2786082" cy="92869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Определение цели и задач</a:t>
            </a:r>
            <a:endParaRPr lang="ru-RU" sz="20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4714884"/>
            <a:ext cx="3143272" cy="85725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Способ фиксации результатов наблюдений</a:t>
            </a:r>
            <a:endParaRPr lang="ru-RU" sz="20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3571876"/>
            <a:ext cx="3214710" cy="85725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Определение ситуации наблюдения</a:t>
            </a:r>
            <a:endParaRPr lang="ru-RU" sz="20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14612" y="2500306"/>
            <a:ext cx="2928958" cy="92869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Определение объекта наблюдения</a:t>
            </a:r>
            <a:endParaRPr lang="ru-RU" sz="2000" b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углом вверх 11"/>
          <p:cNvSpPr/>
          <p:nvPr/>
        </p:nvSpPr>
        <p:spPr>
          <a:xfrm rot="5400000">
            <a:off x="1857356" y="2357430"/>
            <a:ext cx="928694" cy="78581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углом вверх 12"/>
          <p:cNvSpPr/>
          <p:nvPr/>
        </p:nvSpPr>
        <p:spPr>
          <a:xfrm rot="5400000">
            <a:off x="3428992" y="3429000"/>
            <a:ext cx="928694" cy="92869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углом вверх 13"/>
          <p:cNvSpPr/>
          <p:nvPr/>
        </p:nvSpPr>
        <p:spPr>
          <a:xfrm rot="5400000">
            <a:off x="4750595" y="4464851"/>
            <a:ext cx="928694" cy="85725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s://im2-tub-ru.yandex.net/i?id=ced2137b5c9306722b6b7b6eef80be09-l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7" y="4500570"/>
            <a:ext cx="2857519" cy="214313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7172" name="Picture 4" descr="http://boombob.ru/img/picture/May/13/7e68a5970fdf70ca4da3f9989eae03f5/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1357298"/>
            <a:ext cx="3204996" cy="1802810"/>
          </a:xfrm>
          <a:prstGeom prst="rect">
            <a:avLst/>
          </a:prstGeom>
          <a:noFill/>
          <a:ln w="28575">
            <a:solidFill>
              <a:srgbClr val="00CCFF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Наблюдения в разных видах деятельности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14422"/>
            <a:ext cx="4429156" cy="50006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ситуациях применения детьми культурно-гигиенических навыков и навыков самообслуживания;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ситуациях игровой деятельности;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 прогулке;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образовательной ситуации;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экспериментировании;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уголке природы;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ОД;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выполнении поручений;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 время проведения детских праздников;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общении детей с родителями;</a:t>
            </a:r>
          </a:p>
          <a:p>
            <a:pPr algn="ctr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т.д.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IMG5349.JPG"/>
          <p:cNvPicPr>
            <a:picLocks noChangeAspect="1"/>
          </p:cNvPicPr>
          <p:nvPr/>
        </p:nvPicPr>
        <p:blipFill>
          <a:blip r:embed="rId2" cstate="email">
            <a:lum bright="10000" contrast="30000"/>
          </a:blip>
          <a:srcRect/>
          <a:stretch>
            <a:fillRect/>
          </a:stretch>
        </p:blipFill>
        <p:spPr>
          <a:xfrm>
            <a:off x="5214942" y="928670"/>
            <a:ext cx="2430159" cy="2191130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</p:pic>
      <p:pic>
        <p:nvPicPr>
          <p:cNvPr id="6" name="Рисунок 5" descr="20151126_10524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3286124"/>
            <a:ext cx="2768990" cy="3375322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User\Desktop\763994_fon-list-blokn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428860" y="2500306"/>
            <a:ext cx="4786346" cy="2214578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записи педагогических наблюдений и другие способы сбора информации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214290"/>
            <a:ext cx="4857784" cy="17145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Регистрация эпизодов. Эпизоды – это короткие описания конкретных случаев, словесные зарисовки (дают фактическую информацию: кратко, не оценочно)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5000636"/>
            <a:ext cx="3286148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Карта психологического фона.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docx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64" y="2857496"/>
            <a:ext cx="2571736" cy="8572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схема наблюдения.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docx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34" y="4143380"/>
            <a:ext cx="3000396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лист педагогического наблюдения.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docx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7" name="Picture 1" descr="C:\Users\User\Desktop\Безымянный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8" y="285728"/>
            <a:ext cx="3095583" cy="2159597"/>
          </a:xfrm>
          <a:prstGeom prst="rect">
            <a:avLst/>
          </a:prstGeom>
          <a:noFill/>
        </p:spPr>
      </p:pic>
      <p:pic>
        <p:nvPicPr>
          <p:cNvPr id="24579" name="Picture 3" descr="http://deti-club.ru/wp-content/uploads/2014/03/portfolio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57752" y="4714884"/>
            <a:ext cx="4053589" cy="1876420"/>
          </a:xfrm>
          <a:prstGeom prst="rect">
            <a:avLst/>
          </a:prstGeom>
          <a:noFill/>
        </p:spPr>
      </p:pic>
      <p:sp>
        <p:nvSpPr>
          <p:cNvPr id="14" name="Скругленный прямоугольник 13"/>
          <p:cNvSpPr/>
          <p:nvPr/>
        </p:nvSpPr>
        <p:spPr>
          <a:xfrm>
            <a:off x="6143636" y="4429132"/>
            <a:ext cx="2786082" cy="5000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Детское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10" y="2857496"/>
            <a:ext cx="2571768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8" action="ppaction://hlinkfile"/>
              </a:rPr>
              <a:t>карта наблюдений отрицательный пример.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  <a:hlinkClick r:id="rId8" action="ppaction://hlinkfile"/>
              </a:rPr>
              <a:t>docx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28662" y="2071678"/>
            <a:ext cx="3429024" cy="642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9" action="ppaction://hlinkfile"/>
              </a:rPr>
              <a:t>Индивидуальная карта воспитанников.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9" action="ppaction://hlinkfile"/>
              </a:rPr>
              <a:t>doc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rId10" action="ppaction://hlinkfile"/>
          </p:cNvPr>
          <p:cNvSpPr/>
          <p:nvPr/>
        </p:nvSpPr>
        <p:spPr>
          <a:xfrm>
            <a:off x="571472" y="5857892"/>
            <a:ext cx="5143536" cy="7144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10" action="ppaction://hlinkfile"/>
              </a:rPr>
              <a:t>Анализ педагогических наблюдений по усвоению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  <a:hlinkClick r:id="rId10" action="ppaction://hlinkfile"/>
              </a:rPr>
              <a:t>темы.docx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877</Words>
  <PresentationFormat>Экран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Наблюдения в разных видах деятельности</vt:lpstr>
      <vt:lpstr>Слайд 9</vt:lpstr>
      <vt:lpstr>Принципы наблюдения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49</cp:revision>
  <dcterms:created xsi:type="dcterms:W3CDTF">2017-03-15T06:28:04Z</dcterms:created>
  <dcterms:modified xsi:type="dcterms:W3CDTF">2017-08-30T08:22:38Z</dcterms:modified>
</cp:coreProperties>
</file>