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9" r:id="rId8"/>
    <p:sldId id="263" r:id="rId9"/>
    <p:sldId id="268" r:id="rId10"/>
    <p:sldId id="264" r:id="rId11"/>
    <p:sldId id="265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CCFF"/>
    <a:srgbClr val="66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6" d="100"/>
          <a:sy n="86" d="100"/>
        </p:scale>
        <p:origin x="20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486B6-377B-4D37-A026-A9E6AAE25AF3}" type="datetimeFigureOut">
              <a:rPr lang="ru-RU" smtClean="0"/>
              <a:t>23.11.2016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97FE95-B498-4BC8-A95E-6A183245E0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154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486B6-377B-4D37-A026-A9E6AAE25AF3}" type="datetimeFigureOut">
              <a:rPr lang="ru-RU" smtClean="0"/>
              <a:t>23.11.2016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97FE95-B498-4BC8-A95E-6A183245E0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04311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486B6-377B-4D37-A026-A9E6AAE25AF3}" type="datetimeFigureOut">
              <a:rPr lang="ru-RU" smtClean="0"/>
              <a:t>23.11.2016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97FE95-B498-4BC8-A95E-6A183245E0E4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94604985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486B6-377B-4D37-A026-A9E6AAE25AF3}" type="datetimeFigureOut">
              <a:rPr lang="ru-RU" smtClean="0"/>
              <a:t>23.11.2016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97FE95-B498-4BC8-A95E-6A183245E0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852657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486B6-377B-4D37-A026-A9E6AAE25AF3}" type="datetimeFigureOut">
              <a:rPr lang="ru-RU" smtClean="0"/>
              <a:t>23.11.2016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97FE95-B498-4BC8-A95E-6A183245E0E4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77273616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486B6-377B-4D37-A026-A9E6AAE25AF3}" type="datetimeFigureOut">
              <a:rPr lang="ru-RU" smtClean="0"/>
              <a:t>23.11.2016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97FE95-B498-4BC8-A95E-6A183245E0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453894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486B6-377B-4D37-A026-A9E6AAE25AF3}" type="datetimeFigureOut">
              <a:rPr lang="ru-RU" smtClean="0"/>
              <a:t>23.11.2016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97FE95-B498-4BC8-A95E-6A183245E0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88800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486B6-377B-4D37-A026-A9E6AAE25AF3}" type="datetimeFigureOut">
              <a:rPr lang="ru-RU" smtClean="0"/>
              <a:t>23.11.2016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97FE95-B498-4BC8-A95E-6A183245E0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98261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486B6-377B-4D37-A026-A9E6AAE25AF3}" type="datetimeFigureOut">
              <a:rPr lang="ru-RU" smtClean="0"/>
              <a:t>23.11.2016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97FE95-B498-4BC8-A95E-6A183245E0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24439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486B6-377B-4D37-A026-A9E6AAE25AF3}" type="datetimeFigureOut">
              <a:rPr lang="ru-RU" smtClean="0"/>
              <a:t>23.11.2016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97FE95-B498-4BC8-A95E-6A183245E0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33525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486B6-377B-4D37-A026-A9E6AAE25AF3}" type="datetimeFigureOut">
              <a:rPr lang="ru-RU" smtClean="0"/>
              <a:t>23.11.2016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97FE95-B498-4BC8-A95E-6A183245E0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09899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486B6-377B-4D37-A026-A9E6AAE25AF3}" type="datetimeFigureOut">
              <a:rPr lang="ru-RU" smtClean="0"/>
              <a:t>23.11.2016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97FE95-B498-4BC8-A95E-6A183245E0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72209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486B6-377B-4D37-A026-A9E6AAE25AF3}" type="datetimeFigureOut">
              <a:rPr lang="ru-RU" smtClean="0"/>
              <a:t>23.11.2016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97FE95-B498-4BC8-A95E-6A183245E0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210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486B6-377B-4D37-A026-A9E6AAE25AF3}" type="datetimeFigureOut">
              <a:rPr lang="ru-RU" smtClean="0"/>
              <a:t>23.11.2016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97FE95-B498-4BC8-A95E-6A183245E0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42906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486B6-377B-4D37-A026-A9E6AAE25AF3}" type="datetimeFigureOut">
              <a:rPr lang="ru-RU" smtClean="0"/>
              <a:t>23.11.2016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97FE95-B498-4BC8-A95E-6A183245E0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21241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486B6-377B-4D37-A026-A9E6AAE25AF3}" type="datetimeFigureOut">
              <a:rPr lang="ru-RU" smtClean="0"/>
              <a:t>23.11.2016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97FE95-B498-4BC8-A95E-6A183245E0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73527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3486B6-377B-4D37-A026-A9E6AAE25AF3}" type="datetimeFigureOut">
              <a:rPr lang="ru-RU" smtClean="0"/>
              <a:t>23.11.2016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C97FE95-B498-4BC8-A95E-6A183245E0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75570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http://img0.liveinternet.ru/images/attach/c/2/64/813/64813096_1286109499_multik305.png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http://img0.liveinternet.ru/images/attach/c/2/64/813/64813096_1286109499_multik305.png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C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49053" y="1233538"/>
            <a:ext cx="8167621" cy="34163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7200" b="1" dirty="0" smtClean="0">
                <a:ln w="0"/>
                <a:solidFill>
                  <a:srgbClr val="0070C0"/>
                </a:solidFill>
                <a:effectLst>
                  <a:reflection blurRad="6350" stA="53000" endA="300" endPos="35500" dir="5400000" sy="-90000" algn="bl" rotWithShape="0"/>
                </a:effectLst>
              </a:rPr>
              <a:t>УРОК </a:t>
            </a:r>
          </a:p>
          <a:p>
            <a:pPr algn="ctr"/>
            <a:r>
              <a:rPr lang="ru-RU" sz="7200" b="1" dirty="0" smtClean="0">
                <a:ln w="0"/>
                <a:solidFill>
                  <a:srgbClr val="0070C0"/>
                </a:solidFill>
                <a:effectLst>
                  <a:reflection blurRad="6350" stA="53000" endA="300" endPos="35500" dir="5400000" sy="-90000" algn="bl" rotWithShape="0"/>
                </a:effectLst>
              </a:rPr>
              <a:t>РУССКОГО ЯЗЫКА</a:t>
            </a:r>
          </a:p>
          <a:p>
            <a:pPr algn="ctr"/>
            <a:r>
              <a:rPr lang="ru-RU" sz="7200" b="1" dirty="0" smtClean="0">
                <a:ln w="0"/>
                <a:solidFill>
                  <a:srgbClr val="0070C0"/>
                </a:solidFill>
                <a:effectLst>
                  <a:reflection blurRad="6350" stA="53000" endA="300" endPos="35500" dir="5400000" sy="-90000" algn="bl" rotWithShape="0"/>
                </a:effectLst>
              </a:rPr>
              <a:t>ВО 2 КЛАССЕ Д</a:t>
            </a:r>
            <a:endParaRPr lang="ru-RU" sz="7200" b="1" dirty="0">
              <a:ln w="0"/>
              <a:solidFill>
                <a:srgbClr val="0070C0"/>
              </a:solidFill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636814" y="5556156"/>
            <a:ext cx="1802096" cy="95410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г</a:t>
            </a:r>
            <a:r>
              <a:rPr lang="ru-RU" sz="2800" b="0" cap="none" spc="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. Липецк</a:t>
            </a:r>
          </a:p>
          <a:p>
            <a:pPr algn="ctr"/>
            <a:r>
              <a:rPr lang="ru-RU" sz="28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2016г.</a:t>
            </a:r>
            <a:endParaRPr lang="ru-RU" sz="2800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pic>
        <p:nvPicPr>
          <p:cNvPr id="1026" name="Picture 2" descr="http://maxime-and-co.com/wp-content/uploads/dijon1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03" t="5964" r="6803" b="9968"/>
          <a:stretch/>
        </p:blipFill>
        <p:spPr bwMode="auto">
          <a:xfrm>
            <a:off x="118752" y="118753"/>
            <a:ext cx="1816925" cy="193137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1291715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wipe/>
      </p:transition>
    </mc:Choice>
    <mc:Fallback>
      <p:transition spd="slow">
        <p:wip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C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ttp://img0.liveinternet.ru/images/attach/c/2/64/813/64813096_1286109499_multik305.png"/>
          <p:cNvPicPr>
            <a:picLocks noChangeAspect="1" noChangeArrowheads="1"/>
          </p:cNvPicPr>
          <p:nvPr/>
        </p:nvPicPr>
        <p:blipFill>
          <a:blip r:embed="rId2" r:link="rId3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22026" y="1045767"/>
            <a:ext cx="4310742" cy="53787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85008" y="770400"/>
            <a:ext cx="5367647" cy="424731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0">
                  <a:solidFill>
                    <a:schemeClr val="tx1"/>
                  </a:solidFill>
                </a:ln>
                <a:solidFill>
                  <a:srgbClr val="0070C0"/>
                </a:solidFill>
                <a:effectLst>
                  <a:reflection blurRad="6350" stA="53000" endA="300" endPos="35500" dir="5400000" sy="-90000" algn="bl" rotWithShape="0"/>
                </a:effectLst>
              </a:rPr>
              <a:t>Я ЗНАЮ…</a:t>
            </a:r>
          </a:p>
          <a:p>
            <a:pPr algn="ctr"/>
            <a:endParaRPr lang="ru-RU" sz="5400" b="1" cap="none" spc="0" dirty="0" smtClean="0">
              <a:ln w="0">
                <a:solidFill>
                  <a:schemeClr val="tx1"/>
                </a:solidFill>
              </a:ln>
              <a:solidFill>
                <a:srgbClr val="0070C0"/>
              </a:solidFill>
              <a:effectLst>
                <a:reflection blurRad="6350" stA="53000" endA="300" endPos="35500" dir="5400000" sy="-90000" algn="bl" rotWithShape="0"/>
              </a:effectLst>
            </a:endParaRPr>
          </a:p>
          <a:p>
            <a:pPr algn="ctr"/>
            <a:r>
              <a:rPr lang="ru-RU" sz="5400" b="1" dirty="0" smtClean="0">
                <a:ln w="0">
                  <a:solidFill>
                    <a:schemeClr val="tx1"/>
                  </a:solidFill>
                </a:ln>
                <a:solidFill>
                  <a:srgbClr val="0070C0"/>
                </a:solidFill>
                <a:effectLst>
                  <a:reflection blurRad="6350" stA="53000" endA="300" endPos="35500" dir="5400000" sy="-90000" algn="bl" rotWithShape="0"/>
                </a:effectLst>
              </a:rPr>
              <a:t>Я УМЕЮ…</a:t>
            </a:r>
          </a:p>
          <a:p>
            <a:pPr algn="ctr"/>
            <a:endParaRPr lang="ru-RU" sz="5400" b="1" dirty="0" smtClean="0">
              <a:ln w="0">
                <a:solidFill>
                  <a:schemeClr val="tx1"/>
                </a:solidFill>
              </a:ln>
              <a:solidFill>
                <a:srgbClr val="0070C0"/>
              </a:solidFill>
              <a:effectLst>
                <a:reflection blurRad="6350" stA="53000" endA="300" endPos="35500" dir="5400000" sy="-90000" algn="bl" rotWithShape="0"/>
              </a:effectLst>
            </a:endParaRPr>
          </a:p>
          <a:p>
            <a:pPr algn="ctr"/>
            <a:r>
              <a:rPr lang="ru-RU" sz="5400" b="1" cap="none" spc="0" dirty="0" smtClean="0">
                <a:ln w="0">
                  <a:solidFill>
                    <a:schemeClr val="tx1"/>
                  </a:solidFill>
                </a:ln>
                <a:solidFill>
                  <a:srgbClr val="0070C0"/>
                </a:solidFill>
                <a:effectLst>
                  <a:reflection blurRad="6350" stA="53000" endA="300" endPos="35500" dir="5400000" sy="-90000" algn="bl" rotWithShape="0"/>
                </a:effectLst>
              </a:rPr>
              <a:t>Я МОГУ…</a:t>
            </a:r>
            <a:endParaRPr lang="ru-RU" sz="5400" b="1" cap="none" spc="0" dirty="0">
              <a:ln w="0">
                <a:solidFill>
                  <a:schemeClr val="tx1"/>
                </a:solidFill>
              </a:ln>
              <a:solidFill>
                <a:srgbClr val="0070C0"/>
              </a:solidFill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85664951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C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629392" y="942852"/>
            <a:ext cx="9725891" cy="43636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5400" b="1" dirty="0" smtClean="0">
                <a:ln w="0">
                  <a:solidFill>
                    <a:schemeClr val="tx1"/>
                  </a:solidFill>
                </a:ln>
                <a:solidFill>
                  <a:srgbClr val="002060"/>
                </a:solidFill>
                <a:effectLst>
                  <a:reflection blurRad="6350" stA="53000" endA="300" endPos="35500" dir="5400000" sy="-90000" algn="bl" rotWithShape="0"/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Домашнее </a:t>
            </a:r>
            <a:r>
              <a:rPr lang="ru-RU" sz="5400" b="1" dirty="0">
                <a:ln w="0">
                  <a:solidFill>
                    <a:schemeClr val="tx1"/>
                  </a:solidFill>
                </a:ln>
                <a:solidFill>
                  <a:srgbClr val="002060"/>
                </a:solidFill>
                <a:effectLst>
                  <a:reflection blurRad="6350" stA="53000" endA="300" endPos="35500" dir="5400000" sy="-90000" algn="bl" rotWithShape="0"/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задание.</a:t>
            </a:r>
            <a:r>
              <a:rPr lang="ru-RU" sz="5400" b="1" u="sng" dirty="0" smtClean="0">
                <a:ln w="0">
                  <a:solidFill>
                    <a:schemeClr val="tx1"/>
                  </a:solidFill>
                </a:ln>
                <a:solidFill>
                  <a:srgbClr val="002060"/>
                </a:solidFill>
                <a:effectLst>
                  <a:reflection blurRad="6350" stA="53000" endA="300" endPos="35500" dir="5400000" sy="-90000" algn="bl" rotWithShape="0"/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</a:p>
          <a:p>
            <a:pPr algn="ctr">
              <a:spcAft>
                <a:spcPts val="0"/>
              </a:spcAft>
            </a:pPr>
            <a:endParaRPr lang="ru-RU" sz="5400" b="1" u="sng" dirty="0" smtClean="0">
              <a:ln w="0">
                <a:solidFill>
                  <a:schemeClr val="tx1"/>
                </a:solidFill>
              </a:ln>
              <a:solidFill>
                <a:srgbClr val="0070C0"/>
              </a:solidFill>
              <a:effectLst>
                <a:reflection blurRad="6350" stA="53000" endA="300" endPos="35500" dir="5400000" sy="-90000" algn="bl" rotWithShape="0"/>
              </a:effectLst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ru-RU" sz="5400" dirty="0" smtClean="0">
                <a:ln w="0">
                  <a:solidFill>
                    <a:schemeClr val="tx1"/>
                  </a:solidFill>
                </a:ln>
                <a:solidFill>
                  <a:srgbClr val="0070C0"/>
                </a:solidFill>
                <a:effectLst>
                  <a:reflection blurRad="6350" stA="53000" endA="300" endPos="35500" dir="5400000" sy="-90000" algn="bl" rotWithShape="0"/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1 </a:t>
            </a:r>
            <a:r>
              <a:rPr lang="ru-RU" sz="5400" dirty="0">
                <a:ln w="0">
                  <a:solidFill>
                    <a:schemeClr val="tx1"/>
                  </a:solidFill>
                </a:ln>
                <a:solidFill>
                  <a:srgbClr val="0070C0"/>
                </a:solidFill>
                <a:effectLst>
                  <a:reflection blurRad="6350" stA="53000" endA="300" endPos="35500" dir="5400000" sy="-90000" algn="bl" rotWithShape="0"/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уровень </a:t>
            </a:r>
            <a:r>
              <a:rPr lang="ru-RU" sz="5400" b="1" dirty="0">
                <a:ln w="0">
                  <a:solidFill>
                    <a:schemeClr val="tx1"/>
                  </a:solidFill>
                </a:ln>
                <a:solidFill>
                  <a:srgbClr val="0070C0"/>
                </a:solidFill>
                <a:effectLst>
                  <a:reflection blurRad="6350" stA="53000" endA="300" endPos="35500" dir="5400000" sy="-90000" algn="bl" rotWithShape="0"/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- </a:t>
            </a:r>
            <a:r>
              <a:rPr lang="ru-RU" sz="5400" b="1" dirty="0">
                <a:ln w="0">
                  <a:solidFill>
                    <a:schemeClr val="tx1"/>
                  </a:solidFill>
                </a:ln>
                <a:solidFill>
                  <a:srgbClr val="002060"/>
                </a:solidFill>
                <a:effectLst>
                  <a:reflection blurRad="6350" stA="53000" endA="300" endPos="35500" dir="5400000" sy="-90000" algn="bl" rotWithShape="0"/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орф. №2, упр.166.</a:t>
            </a:r>
            <a:endParaRPr lang="ru-RU" sz="5400" b="1" dirty="0" smtClean="0">
              <a:ln w="0">
                <a:solidFill>
                  <a:schemeClr val="tx1"/>
                </a:solidFill>
              </a:ln>
              <a:solidFill>
                <a:srgbClr val="002060"/>
              </a:solidFill>
              <a:effectLst>
                <a:reflection blurRad="6350" stA="53000" endA="300" endPos="35500" dir="5400000" sy="-90000" algn="bl" rotWithShape="0"/>
              </a:effectLst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5400" dirty="0" smtClean="0">
                <a:ln w="0">
                  <a:solidFill>
                    <a:schemeClr val="tx1"/>
                  </a:solidFill>
                </a:ln>
                <a:solidFill>
                  <a:srgbClr val="0070C0"/>
                </a:solidFill>
                <a:effectLst>
                  <a:reflection blurRad="6350" stA="53000" endA="300" endPos="35500" dir="5400000" sy="-90000" algn="bl" rotWithShape="0"/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 уровень </a:t>
            </a:r>
            <a:r>
              <a:rPr lang="ru-RU" sz="5400" b="1" dirty="0" smtClean="0">
                <a:ln w="0">
                  <a:solidFill>
                    <a:schemeClr val="tx1"/>
                  </a:solidFill>
                </a:ln>
                <a:solidFill>
                  <a:srgbClr val="0070C0"/>
                </a:solidFill>
                <a:effectLst>
                  <a:reflection blurRad="6350" stA="53000" endA="300" endPos="35500" dir="5400000" sy="-90000" algn="bl" rotWithShape="0"/>
                </a:effectLst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5400" b="1" dirty="0">
                <a:ln w="0">
                  <a:solidFill>
                    <a:schemeClr val="tx1"/>
                  </a:solidFill>
                </a:ln>
                <a:solidFill>
                  <a:srgbClr val="002060"/>
                </a:solidFill>
                <a:effectLst>
                  <a:reflection blurRad="6350" stA="53000" endA="300" endPos="35500" dir="5400000" sy="-90000" algn="bl" rotWithShape="0"/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орф. №2, упр.166</a:t>
            </a:r>
            <a:r>
              <a:rPr lang="ru-RU" sz="5400" b="1" dirty="0">
                <a:ln w="0">
                  <a:solidFill>
                    <a:schemeClr val="tx1"/>
                  </a:solidFill>
                </a:ln>
                <a:solidFill>
                  <a:srgbClr val="002060"/>
                </a:solidFill>
                <a:effectLst>
                  <a:reflection blurRad="6350" stA="53000" endA="300" endPos="35500" dir="5400000" sy="-90000" algn="bl" rotWithShape="0"/>
                </a:effectLst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5400" b="1" dirty="0">
                <a:ln w="0">
                  <a:solidFill>
                    <a:schemeClr val="tx1"/>
                  </a:solidFill>
                </a:ln>
                <a:solidFill>
                  <a:srgbClr val="002060"/>
                </a:solidFill>
                <a:effectLst>
                  <a:reflection blurRad="6350" stA="53000" endA="300" endPos="35500" dir="5400000" sy="-90000" algn="bl" rotWithShape="0"/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дописать</a:t>
            </a:r>
            <a:r>
              <a:rPr lang="ru-RU" sz="5400" b="1" dirty="0" smtClean="0">
                <a:ln w="0">
                  <a:solidFill>
                    <a:schemeClr val="tx1"/>
                  </a:solidFill>
                </a:ln>
                <a:solidFill>
                  <a:srgbClr val="002060"/>
                </a:solidFill>
                <a:effectLst>
                  <a:reflection blurRad="6350" stA="53000" endA="300" endPos="35500" dir="5400000" sy="-90000" algn="bl" rotWithShape="0"/>
                </a:effectLst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5400" b="1" dirty="0">
                <a:ln w="0">
                  <a:solidFill>
                    <a:schemeClr val="tx1"/>
                  </a:solidFill>
                </a:ln>
                <a:solidFill>
                  <a:srgbClr val="002060"/>
                </a:solidFill>
                <a:effectLst>
                  <a:reflection blurRad="6350" stA="53000" endA="300" endPos="35500" dir="5400000" sy="-90000" algn="bl" rotWithShape="0"/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ещё две пары слов.</a:t>
            </a:r>
            <a:endParaRPr lang="ru-RU" sz="5400" b="1" dirty="0">
              <a:ln w="0">
                <a:solidFill>
                  <a:schemeClr val="tx1"/>
                </a:solidFill>
              </a:ln>
              <a:solidFill>
                <a:srgbClr val="002060"/>
              </a:solidFill>
              <a:effectLst>
                <a:reflection blurRad="6350" stA="53000" endA="300" endPos="35500" dir="5400000" sy="-90000" algn="bl" rotWithShape="0"/>
              </a:effectLst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8655947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wipe/>
      </p:transition>
    </mc:Choice>
    <mc:Fallback>
      <p:transition spd="slow"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C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509143"/>
            <a:ext cx="10315644" cy="240065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0">
                  <a:noFill/>
                </a:ln>
                <a:solidFill>
                  <a:srgbClr val="0070C0"/>
                </a:solidFill>
                <a:effectLst>
                  <a:reflection blurRad="6350" stA="53000" endA="300" endPos="35500" dir="5400000" sy="-90000" algn="bl" rotWithShape="0"/>
                </a:effectLst>
              </a:rPr>
              <a:t>ПЛАН УРОКА:</a:t>
            </a:r>
          </a:p>
          <a:p>
            <a:pPr marL="914400" indent="-914400">
              <a:buAutoNum type="arabicPeriod"/>
            </a:pPr>
            <a:r>
              <a:rPr lang="ru-RU" sz="4800" b="1" dirty="0" smtClean="0">
                <a:ln w="0">
                  <a:noFill/>
                </a:ln>
                <a:solidFill>
                  <a:srgbClr val="0070C0"/>
                </a:solidFill>
                <a:effectLst>
                  <a:reflection blurRad="6350" stA="53000" endA="300" endPos="35500" dir="5400000" sy="-90000" algn="bl" rotWithShape="0"/>
                </a:effectLst>
              </a:rPr>
              <a:t>Проверка домашнего задания.</a:t>
            </a:r>
          </a:p>
          <a:p>
            <a:pPr marL="914400" indent="-914400">
              <a:buAutoNum type="arabicPeriod"/>
            </a:pPr>
            <a:r>
              <a:rPr lang="ru-RU" sz="4800" b="1" dirty="0" smtClean="0">
                <a:ln w="0">
                  <a:noFill/>
                </a:ln>
                <a:solidFill>
                  <a:srgbClr val="0070C0"/>
                </a:solidFill>
                <a:effectLst>
                  <a:reflection blurRad="6350" stA="53000" endA="300" endPos="35500" dir="5400000" sy="-90000" algn="bl" rotWithShape="0"/>
                </a:effectLst>
              </a:rPr>
              <a:t>Чистописание.</a:t>
            </a:r>
            <a:endParaRPr lang="ru-RU" sz="4800" b="1" dirty="0">
              <a:ln w="0">
                <a:noFill/>
              </a:ln>
              <a:solidFill>
                <a:srgbClr val="0070C0"/>
              </a:solidFill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0" y="2862644"/>
            <a:ext cx="7646645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cap="none" spc="0" dirty="0" smtClean="0">
                <a:ln w="0">
                  <a:noFill/>
                </a:ln>
                <a:solidFill>
                  <a:srgbClr val="0070C0"/>
                </a:solidFill>
                <a:effectLst>
                  <a:reflection blurRad="6350" stA="53000" endA="300" endPos="35500" dir="5400000" sy="-90000" algn="bl" rotWithShape="0"/>
                </a:effectLst>
              </a:rPr>
              <a:t>3. Работа по теме урока.</a:t>
            </a:r>
            <a:endParaRPr lang="ru-RU" sz="4800" b="1" cap="none" spc="0" dirty="0">
              <a:ln w="0">
                <a:noFill/>
              </a:ln>
              <a:solidFill>
                <a:srgbClr val="0070C0"/>
              </a:solidFill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4378" y="3584851"/>
            <a:ext cx="5083444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dirty="0" smtClean="0">
                <a:ln w="0">
                  <a:noFill/>
                </a:ln>
                <a:solidFill>
                  <a:srgbClr val="0070C0"/>
                </a:solidFill>
                <a:effectLst>
                  <a:reflection blurRad="6350" stA="53000" endA="300" endPos="35500" dir="5400000" sy="-90000" algn="bl" rotWithShape="0"/>
                </a:effectLst>
              </a:rPr>
              <a:t>4. </a:t>
            </a:r>
            <a:r>
              <a:rPr lang="ru-RU" sz="4800" b="1" dirty="0">
                <a:ln w="0">
                  <a:noFill/>
                </a:ln>
                <a:solidFill>
                  <a:srgbClr val="0070C0"/>
                </a:solidFill>
                <a:effectLst>
                  <a:reflection blurRad="6350" stA="53000" endA="300" endPos="35500" dir="5400000" sy="-90000" algn="bl" rotWithShape="0"/>
                </a:effectLst>
              </a:rPr>
              <a:t>З</a:t>
            </a:r>
            <a:r>
              <a:rPr lang="ru-RU" sz="4800" b="1" dirty="0" smtClean="0">
                <a:ln w="0">
                  <a:noFill/>
                </a:ln>
                <a:solidFill>
                  <a:srgbClr val="0070C0"/>
                </a:solidFill>
                <a:effectLst>
                  <a:reflection blurRad="6350" stA="53000" endA="300" endPos="35500" dir="5400000" sy="-90000" algn="bl" rotWithShape="0"/>
                </a:effectLst>
              </a:rPr>
              <a:t>акрепление.</a:t>
            </a:r>
            <a:endParaRPr lang="ru-RU" sz="4800" b="1" cap="none" spc="0" dirty="0">
              <a:ln w="0">
                <a:noFill/>
              </a:ln>
              <a:solidFill>
                <a:srgbClr val="0070C0"/>
              </a:solidFill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4378" y="4402200"/>
            <a:ext cx="8605241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dirty="0">
                <a:ln w="0">
                  <a:noFill/>
                </a:ln>
                <a:solidFill>
                  <a:srgbClr val="0070C0"/>
                </a:solidFill>
                <a:effectLst>
                  <a:reflection blurRad="6350" stA="53000" endA="300" endPos="35500" dir="5400000" sy="-90000" algn="bl" rotWithShape="0"/>
                </a:effectLst>
              </a:rPr>
              <a:t>5</a:t>
            </a:r>
            <a:r>
              <a:rPr lang="ru-RU" sz="4800" b="1" cap="none" spc="0" dirty="0" smtClean="0">
                <a:ln w="0">
                  <a:noFill/>
                </a:ln>
                <a:solidFill>
                  <a:srgbClr val="0070C0"/>
                </a:solidFill>
                <a:effectLst>
                  <a:reflection blurRad="6350" stA="53000" endA="300" endPos="35500" dir="5400000" sy="-90000" algn="bl" rotWithShape="0"/>
                </a:effectLst>
              </a:rPr>
              <a:t>. Самостоятельная работа.</a:t>
            </a:r>
            <a:endParaRPr lang="ru-RU" sz="4800" b="1" cap="none" spc="0" dirty="0">
              <a:ln w="0">
                <a:noFill/>
              </a:ln>
              <a:solidFill>
                <a:srgbClr val="0070C0"/>
              </a:solidFill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74378" y="5126939"/>
            <a:ext cx="7027886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cap="none" spc="0" dirty="0" smtClean="0">
                <a:ln w="0">
                  <a:noFill/>
                </a:ln>
                <a:solidFill>
                  <a:srgbClr val="0070C0"/>
                </a:solidFill>
                <a:effectLst>
                  <a:reflection blurRad="6350" stA="53000" endA="300" endPos="35500" dir="5400000" sy="-90000" algn="bl" rotWithShape="0"/>
                </a:effectLst>
              </a:rPr>
              <a:t>6. Подведение итогов.</a:t>
            </a:r>
            <a:endParaRPr lang="ru-RU" sz="4800" b="1" cap="none" spc="0" dirty="0">
              <a:ln w="0">
                <a:noFill/>
              </a:ln>
              <a:solidFill>
                <a:srgbClr val="0070C0"/>
              </a:solidFill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3642414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wipe/>
      </p:transition>
    </mc:Choice>
    <mc:Fallback>
      <p:transition spd="slow"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8" descr="http://crosti.ru/patterns/00/05/5e/218f4d4531/pictur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0634017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wipe/>
      </p:transition>
    </mc:Choice>
    <mc:Fallback>
      <p:transition spd="slow">
        <p:wip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C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-191532" y="1684799"/>
            <a:ext cx="10380561" cy="369331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0">
                  <a:noFill/>
                </a:ln>
                <a:solidFill>
                  <a:srgbClr val="0070C0"/>
                </a:solidFill>
                <a:effectLst>
                  <a:reflection blurRad="6350" stA="53000" endA="300" endPos="35500" dir="5400000" sy="-90000" algn="bl" rotWithShape="0"/>
                </a:effectLst>
              </a:rPr>
              <a:t>ТЕМА: </a:t>
            </a:r>
            <a:r>
              <a:rPr lang="ru-RU" sz="6000" b="1" cap="none" spc="0" dirty="0" smtClean="0">
                <a:ln w="0">
                  <a:noFill/>
                </a:ln>
                <a:solidFill>
                  <a:srgbClr val="0070C0"/>
                </a:solidFill>
                <a:effectLst>
                  <a:reflection blurRad="6350" stA="53000" endA="300" endPos="35500" dir="5400000" sy="-90000" algn="bl" rotWithShape="0"/>
                </a:effectLst>
                <a:latin typeface="Monotype Corsiva" panose="03010101010201010101" pitchFamily="66" charset="0"/>
              </a:rPr>
              <a:t>Правописание слов</a:t>
            </a:r>
          </a:p>
          <a:p>
            <a:pPr algn="ctr"/>
            <a:r>
              <a:rPr lang="ru-RU" sz="6000" b="1" cap="none" spc="0" dirty="0" smtClean="0">
                <a:ln w="0">
                  <a:noFill/>
                </a:ln>
                <a:solidFill>
                  <a:srgbClr val="0070C0"/>
                </a:solidFill>
                <a:effectLst>
                  <a:reflection blurRad="6350" stA="53000" endA="300" endPos="35500" dir="5400000" sy="-90000" algn="bl" rotWithShape="0"/>
                </a:effectLst>
                <a:latin typeface="Monotype Corsiva" panose="03010101010201010101" pitchFamily="66" charset="0"/>
              </a:rPr>
              <a:t>с непроверяемыми безударными </a:t>
            </a:r>
          </a:p>
          <a:p>
            <a:pPr algn="ctr"/>
            <a:r>
              <a:rPr lang="ru-RU" sz="6000" b="1" cap="none" spc="0" dirty="0" smtClean="0">
                <a:ln w="0">
                  <a:noFill/>
                </a:ln>
                <a:solidFill>
                  <a:srgbClr val="0070C0"/>
                </a:solidFill>
                <a:effectLst>
                  <a:reflection blurRad="6350" stA="53000" endA="300" endPos="35500" dir="5400000" sy="-90000" algn="bl" rotWithShape="0"/>
                </a:effectLst>
                <a:latin typeface="Monotype Corsiva" panose="03010101010201010101" pitchFamily="66" charset="0"/>
              </a:rPr>
              <a:t>гласными звуками в корне слова.</a:t>
            </a:r>
          </a:p>
          <a:p>
            <a:pPr algn="ctr"/>
            <a:r>
              <a:rPr lang="ru-RU" sz="5400" b="0" cap="none" spc="0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 </a:t>
            </a:r>
            <a:endParaRPr lang="ru-RU" sz="5400" b="0" cap="none" spc="0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11118084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wipe/>
      </p:transition>
    </mc:Choice>
    <mc:Fallback>
      <p:transition spd="slow">
        <p:wip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C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33546" y="358768"/>
            <a:ext cx="11784283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sz="4000" b="1" i="1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берёза </a:t>
            </a:r>
            <a:r>
              <a:rPr lang="ru-RU" sz="4000" b="1" i="1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                молоко          капуста         заяц</a:t>
            </a:r>
            <a:endParaRPr lang="ru-RU" sz="4000" b="1" dirty="0" smtClean="0">
              <a:solidFill>
                <a:schemeClr val="bg2">
                  <a:lumMod val="25000"/>
                </a:schemeClr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ru-RU" sz="4000" b="1" i="1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ветер                 одежда          карандаш      лягушка</a:t>
            </a:r>
            <a:endParaRPr lang="ru-RU" sz="4000" b="1" dirty="0" smtClean="0">
              <a:solidFill>
                <a:schemeClr val="bg2">
                  <a:lumMod val="25000"/>
                </a:schemeClr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ru-RU" sz="4000" b="1" i="1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деревня              посуда            работа          язык</a:t>
            </a:r>
            <a:endParaRPr lang="ru-RU" sz="4000" b="1" dirty="0" smtClean="0">
              <a:solidFill>
                <a:schemeClr val="bg2">
                  <a:lumMod val="25000"/>
                </a:schemeClr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ru-RU" sz="4000" b="1" i="1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тетрадь            яблоко           сахар             январь</a:t>
            </a:r>
            <a:endParaRPr lang="ru-RU" sz="4000" b="1" dirty="0">
              <a:solidFill>
                <a:schemeClr val="bg2">
                  <a:lumMod val="25000"/>
                </a:schemeClr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4" name="Picture 4" descr="http://img0.liveinternet.ru/images/attach/c/2/64/813/64813096_1286109499_multik305.png"/>
          <p:cNvPicPr>
            <a:picLocks noChangeAspect="1" noChangeArrowheads="1"/>
          </p:cNvPicPr>
          <p:nvPr/>
        </p:nvPicPr>
        <p:blipFill>
          <a:blip r:embed="rId2" r:link="rId3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364174" y="3147701"/>
            <a:ext cx="2450278" cy="35915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2292959" y="3147701"/>
            <a:ext cx="409596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0"/>
                <a:solidFill>
                  <a:srgbClr val="0070C0"/>
                </a:solidFill>
                <a:effectLst>
                  <a:reflection blurRad="6350" stA="53000" endA="300" endPos="35500" dir="5400000" sy="-90000" algn="bl" rotWithShape="0"/>
                </a:effectLst>
              </a:rPr>
              <a:t>Проверяй!</a:t>
            </a:r>
            <a:endParaRPr lang="ru-RU" sz="5400" b="1" cap="none" spc="0" dirty="0">
              <a:ln w="0"/>
              <a:solidFill>
                <a:srgbClr val="0070C0"/>
              </a:solidFill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1058013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wipe/>
      </p:transition>
    </mc:Choice>
    <mc:Fallback>
      <p:transition spd="slow"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C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http://s017.radikal.ru/i424/1111/ec/f897f9b4ef4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9771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Рисунок 6" descr="Картинки по запросу картинка снеговик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18" t="8526" r="3509" b="4096"/>
          <a:stretch/>
        </p:blipFill>
        <p:spPr bwMode="auto">
          <a:xfrm flipH="1">
            <a:off x="4952010" y="2073029"/>
            <a:ext cx="4263238" cy="4904119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385868" y="1119251"/>
            <a:ext cx="9395522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7200" b="1" cap="none" spc="0" dirty="0" smtClean="0">
                <a:ln w="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reflection blurRad="6350" stA="53000" endA="300" endPos="35500" dir="5400000" sy="-90000" algn="bl" rotWithShape="0"/>
                </a:effectLst>
              </a:rPr>
              <a:t>ФИЗКУЛЬТМИНУТКА</a:t>
            </a:r>
            <a:endParaRPr lang="ru-RU" sz="7200" b="1" cap="none" spc="0" dirty="0">
              <a:ln w="0">
                <a:solidFill>
                  <a:schemeClr val="tx1"/>
                </a:solidFill>
              </a:ln>
              <a:solidFill>
                <a:srgbClr val="FF0000"/>
              </a:solidFill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  <p:pic>
        <p:nvPicPr>
          <p:cNvPr id="6" name="Picture 2" descr="http://olnl.net/u24/photo326E/20640898248-0/huge.jpe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136" y="119042"/>
            <a:ext cx="2373869" cy="2373869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9852631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C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509143"/>
            <a:ext cx="10315644" cy="240065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0">
                  <a:noFill/>
                </a:ln>
                <a:solidFill>
                  <a:srgbClr val="0070C0"/>
                </a:solidFill>
                <a:effectLst>
                  <a:reflection blurRad="6350" stA="53000" endA="300" endPos="35500" dir="5400000" sy="-90000" algn="bl" rotWithShape="0"/>
                </a:effectLst>
              </a:rPr>
              <a:t>ПЛАН УРОКА:</a:t>
            </a:r>
          </a:p>
          <a:p>
            <a:pPr marL="914400" indent="-914400">
              <a:buAutoNum type="arabicPeriod"/>
            </a:pPr>
            <a:r>
              <a:rPr lang="ru-RU" sz="4800" b="1" dirty="0" smtClean="0">
                <a:ln w="0">
                  <a:noFill/>
                </a:ln>
                <a:solidFill>
                  <a:srgbClr val="0070C0"/>
                </a:solidFill>
                <a:effectLst>
                  <a:reflection blurRad="6350" stA="53000" endA="300" endPos="35500" dir="5400000" sy="-90000" algn="bl" rotWithShape="0"/>
                </a:effectLst>
              </a:rPr>
              <a:t>Проверка домашнего задания.</a:t>
            </a:r>
          </a:p>
          <a:p>
            <a:pPr marL="914400" indent="-914400">
              <a:buAutoNum type="arabicPeriod"/>
            </a:pPr>
            <a:r>
              <a:rPr lang="ru-RU" sz="4800" b="1" dirty="0" smtClean="0">
                <a:ln w="0">
                  <a:noFill/>
                </a:ln>
                <a:solidFill>
                  <a:srgbClr val="0070C0"/>
                </a:solidFill>
                <a:effectLst>
                  <a:reflection blurRad="6350" stA="53000" endA="300" endPos="35500" dir="5400000" sy="-90000" algn="bl" rotWithShape="0"/>
                </a:effectLst>
              </a:rPr>
              <a:t>Чистописание.</a:t>
            </a:r>
            <a:endParaRPr lang="ru-RU" sz="4800" b="1" dirty="0">
              <a:ln w="0">
                <a:noFill/>
              </a:ln>
              <a:solidFill>
                <a:srgbClr val="0070C0"/>
              </a:solidFill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0" y="2862644"/>
            <a:ext cx="7646645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cap="none" spc="0" dirty="0" smtClean="0">
                <a:ln w="0">
                  <a:noFill/>
                </a:ln>
                <a:solidFill>
                  <a:srgbClr val="0070C0"/>
                </a:solidFill>
                <a:effectLst>
                  <a:reflection blurRad="6350" stA="53000" endA="300" endPos="35500" dir="5400000" sy="-90000" algn="bl" rotWithShape="0"/>
                </a:effectLst>
              </a:rPr>
              <a:t>3. Работа по теме урока.</a:t>
            </a:r>
            <a:endParaRPr lang="ru-RU" sz="4800" b="1" cap="none" spc="0" dirty="0">
              <a:ln w="0">
                <a:noFill/>
              </a:ln>
              <a:solidFill>
                <a:srgbClr val="0070C0"/>
              </a:solidFill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4378" y="3584851"/>
            <a:ext cx="5083444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dirty="0" smtClean="0">
                <a:ln w="0">
                  <a:noFill/>
                </a:ln>
                <a:solidFill>
                  <a:srgbClr val="0070C0"/>
                </a:solidFill>
                <a:effectLst>
                  <a:reflection blurRad="6350" stA="53000" endA="300" endPos="35500" dir="5400000" sy="-90000" algn="bl" rotWithShape="0"/>
                </a:effectLst>
              </a:rPr>
              <a:t>4. </a:t>
            </a:r>
            <a:r>
              <a:rPr lang="ru-RU" sz="4800" b="1" dirty="0">
                <a:ln w="0">
                  <a:noFill/>
                </a:ln>
                <a:solidFill>
                  <a:srgbClr val="0070C0"/>
                </a:solidFill>
                <a:effectLst>
                  <a:reflection blurRad="6350" stA="53000" endA="300" endPos="35500" dir="5400000" sy="-90000" algn="bl" rotWithShape="0"/>
                </a:effectLst>
              </a:rPr>
              <a:t>З</a:t>
            </a:r>
            <a:r>
              <a:rPr lang="ru-RU" sz="4800" b="1" dirty="0" smtClean="0">
                <a:ln w="0">
                  <a:noFill/>
                </a:ln>
                <a:solidFill>
                  <a:srgbClr val="0070C0"/>
                </a:solidFill>
                <a:effectLst>
                  <a:reflection blurRad="6350" stA="53000" endA="300" endPos="35500" dir="5400000" sy="-90000" algn="bl" rotWithShape="0"/>
                </a:effectLst>
              </a:rPr>
              <a:t>акрепление.</a:t>
            </a:r>
            <a:endParaRPr lang="ru-RU" sz="4800" b="1" cap="none" spc="0" dirty="0">
              <a:ln w="0">
                <a:noFill/>
              </a:ln>
              <a:solidFill>
                <a:srgbClr val="0070C0"/>
              </a:solidFill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4378" y="4402200"/>
            <a:ext cx="8605241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dirty="0">
                <a:ln w="0">
                  <a:noFill/>
                </a:ln>
                <a:solidFill>
                  <a:srgbClr val="0070C0"/>
                </a:solidFill>
                <a:effectLst>
                  <a:reflection blurRad="6350" stA="53000" endA="300" endPos="35500" dir="5400000" sy="-90000" algn="bl" rotWithShape="0"/>
                </a:effectLst>
              </a:rPr>
              <a:t>5</a:t>
            </a:r>
            <a:r>
              <a:rPr lang="ru-RU" sz="4800" b="1" cap="none" spc="0" dirty="0" smtClean="0">
                <a:ln w="0">
                  <a:noFill/>
                </a:ln>
                <a:solidFill>
                  <a:srgbClr val="0070C0"/>
                </a:solidFill>
                <a:effectLst>
                  <a:reflection blurRad="6350" stA="53000" endA="300" endPos="35500" dir="5400000" sy="-90000" algn="bl" rotWithShape="0"/>
                </a:effectLst>
              </a:rPr>
              <a:t>. Самостоятельная работа.</a:t>
            </a:r>
            <a:endParaRPr lang="ru-RU" sz="4800" b="1" cap="none" spc="0" dirty="0">
              <a:ln w="0">
                <a:noFill/>
              </a:ln>
              <a:solidFill>
                <a:srgbClr val="0070C0"/>
              </a:solidFill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74378" y="5126939"/>
            <a:ext cx="7027886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cap="none" spc="0" dirty="0" smtClean="0">
                <a:ln w="0">
                  <a:noFill/>
                </a:ln>
                <a:solidFill>
                  <a:srgbClr val="0070C0"/>
                </a:solidFill>
                <a:effectLst>
                  <a:reflection blurRad="6350" stA="53000" endA="300" endPos="35500" dir="5400000" sy="-90000" algn="bl" rotWithShape="0"/>
                </a:effectLst>
              </a:rPr>
              <a:t>6. Подведение итогов.</a:t>
            </a:r>
            <a:endParaRPr lang="ru-RU" sz="4800" b="1" cap="none" spc="0" dirty="0">
              <a:ln w="0">
                <a:noFill/>
              </a:ln>
              <a:solidFill>
                <a:srgbClr val="0070C0"/>
              </a:solidFill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6197304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wipe/>
      </p:transition>
    </mc:Choice>
    <mc:Fallback>
      <p:transition spd="slow">
        <p:wip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C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93882" y="1559511"/>
            <a:ext cx="11117146" cy="304698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i="1" dirty="0" smtClean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9600" b="1" dirty="0" smtClean="0">
                <a:ln w="0">
                  <a:solidFill>
                    <a:schemeClr val="bg1"/>
                  </a:solidFill>
                </a:ln>
                <a:solidFill>
                  <a:srgbClr val="002060"/>
                </a:solidFill>
                <a:effectLst>
                  <a:reflection blurRad="6350" stA="53000" endA="300" endPos="35500" dir="5400000" sy="-90000" algn="bl" rotWithShape="0"/>
                </a:effectLs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На   ст</a:t>
            </a:r>
            <a:r>
              <a:rPr lang="ru-RU" sz="9600" b="1" dirty="0" smtClean="0">
                <a:ln w="0">
                  <a:solidFill>
                    <a:schemeClr val="bg1"/>
                  </a:solidFill>
                </a:ln>
                <a:solidFill>
                  <a:srgbClr val="00B050"/>
                </a:solidFill>
                <a:effectLst>
                  <a:reflection blurRad="6350" stA="53000" endA="300" endPos="35500" dir="5400000" sy="-90000" algn="bl" rotWithShape="0"/>
                </a:effectLs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__</a:t>
            </a:r>
            <a:r>
              <a:rPr lang="ru-RU" sz="9600" b="1" dirty="0" smtClean="0">
                <a:ln w="0">
                  <a:solidFill>
                    <a:schemeClr val="bg1"/>
                  </a:solidFill>
                </a:ln>
                <a:solidFill>
                  <a:srgbClr val="002060"/>
                </a:solidFill>
                <a:effectLst>
                  <a:reflection blurRad="6350" stA="53000" endA="300" endPos="35500" dir="5400000" sy="-90000" algn="bl" rotWithShape="0"/>
                </a:effectLs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ле   л</a:t>
            </a:r>
            <a:r>
              <a:rPr lang="ru-RU" sz="9600" b="1" dirty="0" smtClean="0">
                <a:ln w="0">
                  <a:solidFill>
                    <a:schemeClr val="bg1"/>
                  </a:solidFill>
                </a:ln>
                <a:solidFill>
                  <a:srgbClr val="00B050"/>
                </a:solidFill>
                <a:effectLst>
                  <a:reflection blurRad="6350" stA="53000" endA="300" endPos="35500" dir="5400000" sy="-90000" algn="bl" rotWithShape="0"/>
                </a:effectLs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__</a:t>
            </a:r>
            <a:r>
              <a:rPr lang="ru-RU" sz="9600" b="1" dirty="0" smtClean="0">
                <a:ln w="0">
                  <a:solidFill>
                    <a:schemeClr val="bg1"/>
                  </a:solidFill>
                </a:ln>
                <a:solidFill>
                  <a:srgbClr val="002060"/>
                </a:solidFill>
                <a:effectLst>
                  <a:reflection blurRad="6350" stA="53000" endA="300" endPos="35500" dir="5400000" sy="-90000" algn="bl" rotWithShape="0"/>
                </a:effectLs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жит </a:t>
            </a:r>
          </a:p>
          <a:p>
            <a:pPr algn="ctr"/>
            <a:r>
              <a:rPr lang="ru-RU" sz="9600" b="1" dirty="0" smtClean="0">
                <a:ln w="0">
                  <a:solidFill>
                    <a:schemeClr val="bg1"/>
                  </a:solidFill>
                </a:ln>
                <a:solidFill>
                  <a:srgbClr val="002060"/>
                </a:solidFill>
                <a:effectLst>
                  <a:reflection blurRad="6350" stA="53000" endA="300" endPos="35500" dir="5400000" sy="-90000" algn="bl" rotWithShape="0"/>
                </a:effectLs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ж</a:t>
            </a:r>
            <a:r>
              <a:rPr lang="ru-RU" sz="9600" b="1" dirty="0" smtClean="0">
                <a:ln w="0">
                  <a:solidFill>
                    <a:schemeClr val="bg1"/>
                  </a:solidFill>
                </a:ln>
                <a:solidFill>
                  <a:srgbClr val="00B050"/>
                </a:solidFill>
                <a:effectLst>
                  <a:reflection blurRad="6350" stA="53000" endA="300" endPos="35500" dir="5400000" sy="-90000" algn="bl" rotWithShape="0"/>
                </a:effectLs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__</a:t>
            </a:r>
            <a:r>
              <a:rPr lang="ru-RU" sz="9600" b="1" dirty="0" smtClean="0">
                <a:ln w="0">
                  <a:solidFill>
                    <a:schemeClr val="bg1"/>
                  </a:solidFill>
                </a:ln>
                <a:solidFill>
                  <a:srgbClr val="002060"/>
                </a:solidFill>
                <a:effectLst>
                  <a:reflection blurRad="6350" stA="53000" endA="300" endPos="35500" dir="5400000" sy="-90000" algn="bl" rotWithShape="0"/>
                </a:effectLs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лтое   ябл</a:t>
            </a:r>
            <a:r>
              <a:rPr lang="ru-RU" sz="9600" b="1" dirty="0" smtClean="0">
                <a:ln w="0">
                  <a:solidFill>
                    <a:schemeClr val="bg1"/>
                  </a:solidFill>
                </a:ln>
                <a:solidFill>
                  <a:srgbClr val="00B050"/>
                </a:solidFill>
                <a:effectLst>
                  <a:reflection blurRad="6350" stA="53000" endA="300" endPos="35500" dir="5400000" sy="-90000" algn="bl" rotWithShape="0"/>
                </a:effectLs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__</a:t>
            </a:r>
            <a:r>
              <a:rPr lang="ru-RU" sz="9600" b="1" dirty="0" smtClean="0">
                <a:ln w="0">
                  <a:solidFill>
                    <a:schemeClr val="bg1"/>
                  </a:solidFill>
                </a:ln>
                <a:solidFill>
                  <a:srgbClr val="002060"/>
                </a:solidFill>
                <a:effectLst>
                  <a:reflection blurRad="6350" stA="53000" endA="300" endPos="35500" dir="5400000" sy="-90000" algn="bl" rotWithShape="0"/>
                </a:effectLs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ко.</a:t>
            </a:r>
            <a:endParaRPr lang="ru-RU" sz="9600" b="1" dirty="0">
              <a:ln w="0">
                <a:solidFill>
                  <a:schemeClr val="bg1"/>
                </a:solidFill>
              </a:ln>
              <a:solidFill>
                <a:srgbClr val="002060"/>
              </a:solidFill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9659612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wipe/>
      </p:transition>
    </mc:Choice>
    <mc:Fallback>
      <p:transition spd="slow">
        <p:wip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C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ttp://festival.1september.ru/articles/637792/presentation/3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792" t="9157" r="22446" b="30680"/>
          <a:stretch/>
        </p:blipFill>
        <p:spPr bwMode="auto">
          <a:xfrm>
            <a:off x="0" y="0"/>
            <a:ext cx="12191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9102291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Аспект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87</TotalTime>
  <Words>143</Words>
  <Application>Microsoft Office PowerPoint</Application>
  <PresentationFormat>Широкоэкранный</PresentationFormat>
  <Paragraphs>40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8" baseType="lpstr">
      <vt:lpstr>Arial</vt:lpstr>
      <vt:lpstr>Calibri</vt:lpstr>
      <vt:lpstr>Monotype Corsiva</vt:lpstr>
      <vt:lpstr>Times New Roman</vt:lpstr>
      <vt:lpstr>Trebuchet MS</vt:lpstr>
      <vt:lpstr>Wingdings 3</vt:lpstr>
      <vt:lpstr>Аспект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Natalia Semenova</dc:creator>
  <cp:lastModifiedBy>Natalia Semenova</cp:lastModifiedBy>
  <cp:revision>10</cp:revision>
  <dcterms:created xsi:type="dcterms:W3CDTF">2016-11-23T18:40:25Z</dcterms:created>
  <dcterms:modified xsi:type="dcterms:W3CDTF">2016-11-23T20:07:27Z</dcterms:modified>
</cp:coreProperties>
</file>