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57" r:id="rId4"/>
    <p:sldId id="260" r:id="rId5"/>
    <p:sldId id="261" r:id="rId6"/>
    <p:sldId id="262" r:id="rId7"/>
    <p:sldId id="263" r:id="rId8"/>
    <p:sldId id="264" r:id="rId9"/>
    <p:sldId id="265" r:id="rId10"/>
    <p:sldId id="25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CC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9.jpeg"/><Relationship Id="rId7" Type="http://schemas.openxmlformats.org/officeDocument/2006/relationships/image" Target="../media/image2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mdouzernyshko.ucoz.ru/_pu/0/03355558.jpg" TargetMode="External"/><Relationship Id="rId5" Type="http://schemas.openxmlformats.org/officeDocument/2006/relationships/image" Target="../media/image20.jpeg"/><Relationship Id="rId10" Type="http://schemas.openxmlformats.org/officeDocument/2006/relationships/image" Target="../media/image24.jpeg"/><Relationship Id="rId4" Type="http://schemas.openxmlformats.org/officeDocument/2006/relationships/hyperlink" Target="http://mdouzernyshko.ucoz.ru/_pu/0/48687985.jpg" TargetMode="External"/><Relationship Id="rId9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yenislayt.com/upload/bc9675d5e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0295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85852" y="3429000"/>
            <a:ext cx="721523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660033"/>
                </a:solidFill>
              </a:rPr>
              <a:t>Профилактика </a:t>
            </a:r>
            <a:r>
              <a:rPr lang="ru-RU" sz="3200" b="1" dirty="0" smtClean="0">
                <a:solidFill>
                  <a:srgbClr val="660033"/>
                </a:solidFill>
              </a:rPr>
              <a:t>и коррекция плоскостопия </a:t>
            </a:r>
            <a:endParaRPr lang="ru-RU" sz="3200" b="1" dirty="0" smtClean="0">
              <a:solidFill>
                <a:srgbClr val="660033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5286388"/>
            <a:ext cx="38576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660033"/>
                </a:solidFill>
              </a:rPr>
              <a:t>Выполнила: </a:t>
            </a:r>
          </a:p>
          <a:p>
            <a:r>
              <a:rPr lang="ru-RU" dirty="0" smtClean="0">
                <a:solidFill>
                  <a:srgbClr val="660033"/>
                </a:solidFill>
              </a:rPr>
              <a:t>инструктор по физической культуре</a:t>
            </a:r>
          </a:p>
          <a:p>
            <a:r>
              <a:rPr lang="ru-RU" dirty="0" smtClean="0">
                <a:solidFill>
                  <a:srgbClr val="660033"/>
                </a:solidFill>
              </a:rPr>
              <a:t>МКДОУ № 37 г.Бакала</a:t>
            </a:r>
          </a:p>
          <a:p>
            <a:r>
              <a:rPr lang="ru-RU" dirty="0" smtClean="0">
                <a:solidFill>
                  <a:srgbClr val="660033"/>
                </a:solidFill>
              </a:rPr>
              <a:t>Рябухина Жанна Геннадьевна</a:t>
            </a:r>
            <a:endParaRPr lang="ru-RU" dirty="0">
              <a:solidFill>
                <a:srgbClr val="660033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628" y="142852"/>
            <a:ext cx="30299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660033"/>
                </a:solidFill>
              </a:rPr>
              <a:t>Консультация для родителей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td2.mycdn.me/image?id=838335100860&amp;t=20&amp;plc=WEB&amp;tkn=*3OddMs5AXzDKU_HDLGMmEzqElb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16028" cy="70009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00298" y="4429132"/>
            <a:ext cx="635798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660033"/>
                </a:solidFill>
              </a:rPr>
              <a:t>Практика </a:t>
            </a:r>
            <a:r>
              <a:rPr lang="ru-RU" b="1" dirty="0" smtClean="0">
                <a:solidFill>
                  <a:srgbClr val="660033"/>
                </a:solidFill>
              </a:rPr>
              <a:t>показывает, выполнение профилактических мер помогает </a:t>
            </a:r>
            <a:r>
              <a:rPr lang="ru-RU" b="1" dirty="0" smtClean="0">
                <a:solidFill>
                  <a:srgbClr val="660033"/>
                </a:solidFill>
              </a:rPr>
              <a:t>избежать </a:t>
            </a:r>
            <a:r>
              <a:rPr lang="ru-RU" b="1" dirty="0" smtClean="0">
                <a:solidFill>
                  <a:srgbClr val="660033"/>
                </a:solidFill>
              </a:rPr>
              <a:t>плоскостопия, а </a:t>
            </a:r>
            <a:r>
              <a:rPr lang="ru-RU" b="1" dirty="0" smtClean="0">
                <a:solidFill>
                  <a:srgbClr val="660033"/>
                </a:solidFill>
              </a:rPr>
              <a:t>регулярное выполнение </a:t>
            </a:r>
            <a:r>
              <a:rPr lang="ru-RU" b="1" dirty="0" smtClean="0">
                <a:solidFill>
                  <a:srgbClr val="660033"/>
                </a:solidFill>
              </a:rPr>
              <a:t>упражнений помогает его лечить. </a:t>
            </a:r>
          </a:p>
          <a:p>
            <a:pPr algn="ctr"/>
            <a:endParaRPr lang="ru-RU" b="1" dirty="0" smtClean="0">
              <a:solidFill>
                <a:srgbClr val="660033"/>
              </a:solidFill>
            </a:endParaRPr>
          </a:p>
          <a:p>
            <a:pPr algn="ctr"/>
            <a:r>
              <a:rPr lang="ru-RU" b="1" dirty="0" smtClean="0">
                <a:solidFill>
                  <a:srgbClr val="660033"/>
                </a:solidFill>
              </a:rPr>
              <a:t>Здоровье Вашего ребёнка в Ваших руках!</a:t>
            </a:r>
          </a:p>
          <a:p>
            <a:endParaRPr lang="ru-RU" dirty="0" smtClean="0">
              <a:solidFill>
                <a:srgbClr val="660033"/>
              </a:solidFill>
            </a:endParaRPr>
          </a:p>
          <a:p>
            <a:endParaRPr lang="ru-RU" dirty="0"/>
          </a:p>
        </p:txBody>
      </p:sp>
      <p:pic>
        <p:nvPicPr>
          <p:cNvPr id="2" name="Picture 2" descr="http://www.stihi.ru/pics/2016/03/10/788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357166"/>
            <a:ext cx="5422501" cy="3643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user\Desktop\курсы\posylannya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214290"/>
            <a:ext cx="807249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660033"/>
                </a:solidFill>
              </a:rPr>
              <a:t>Плоскостопие</a:t>
            </a:r>
            <a:r>
              <a:rPr lang="ru-RU" dirty="0" smtClean="0">
                <a:solidFill>
                  <a:srgbClr val="660033"/>
                </a:solidFill>
              </a:rPr>
              <a:t> – заболевание, характеризующееся деформацией сводов стопы (их уплощением). При развитии плоскостопия свод стопы перестает выполнять свою главную функцию – равномерное распределение нагрузки. Происходит нарушение амортизирующих свойств стопы.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 descr="http://www.ortogid.ru/sites/ortogid.ru/files/Stopy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1643050"/>
            <a:ext cx="6299800" cy="30554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\Desktop\курсы\dc1cbfd77dd60c56f19d7d63cca2f0fc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42844" y="2214554"/>
            <a:ext cx="500066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69875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ea typeface="Times New Roman" pitchFamily="18" charset="0"/>
                <a:cs typeface="Times New Roman" pitchFamily="18" charset="0"/>
              </a:rPr>
              <a:t>Причины развития плоскостопия </a:t>
            </a:r>
          </a:p>
          <a:p>
            <a:pPr lvl="0" indent="269875" algn="ctr" fontAlgn="base">
              <a:spcBef>
                <a:spcPct val="0"/>
              </a:spcBef>
              <a:spcAft>
                <a:spcPct val="0"/>
              </a:spcAft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lvl="0" indent="2698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ea typeface="Times New Roman" pitchFamily="18" charset="0"/>
                <a:cs typeface="Times New Roman" pitchFamily="18" charset="0"/>
              </a:rPr>
              <a:t>слабость мышечного аппарата, вызванная чрезмерными нагрузками или заболеваниями (например, рахит)</a:t>
            </a:r>
          </a:p>
          <a:p>
            <a:pPr lvl="0" indent="2698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ea typeface="Times New Roman" pitchFamily="18" charset="0"/>
                <a:cs typeface="Times New Roman" pitchFamily="18" charset="0"/>
              </a:rPr>
              <a:t>травмы стоп</a:t>
            </a:r>
          </a:p>
          <a:p>
            <a:pPr lvl="0" indent="2698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ea typeface="Times New Roman" pitchFamily="18" charset="0"/>
                <a:cs typeface="Times New Roman" pitchFamily="18" charset="0"/>
              </a:rPr>
              <a:t>ношение неправильно подобранной обуви</a:t>
            </a:r>
          </a:p>
          <a:p>
            <a:pPr lvl="0" indent="2698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ea typeface="Times New Roman" pitchFamily="18" charset="0"/>
                <a:cs typeface="Times New Roman" pitchFamily="18" charset="0"/>
              </a:rPr>
              <a:t>наследственная предрасположенность</a:t>
            </a:r>
          </a:p>
          <a:p>
            <a:pPr lvl="0" indent="2698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dirty="0" smtClean="0">
                <a:solidFill>
                  <a:srgbClr val="660033"/>
                </a:solidFill>
              </a:rPr>
              <a:t>гиподинамия (малоподвижный образ жизни)</a:t>
            </a:r>
          </a:p>
          <a:p>
            <a:pPr lvl="0" indent="26987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dirty="0" smtClean="0">
                <a:solidFill>
                  <a:srgbClr val="660033"/>
                </a:solidFill>
              </a:rPr>
              <a:t>избыточная масса тела и т.д.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/>
              <a:cs typeface="Arial" pitchFamily="34" charset="0"/>
            </a:endParaRPr>
          </a:p>
        </p:txBody>
      </p:sp>
      <p:pic>
        <p:nvPicPr>
          <p:cNvPr id="14340" name="Picture 4" descr="https://3.bp.blogspot.com/-V0bJWENPvcU/VEGXYOSOPfI/AAAAAAAAAPE/yoCQV1Z34-8/s1600/cFAc6eu3o0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2786058"/>
            <a:ext cx="3825465" cy="385761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57224" y="142852"/>
            <a:ext cx="750099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69875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660033"/>
                </a:solidFill>
                <a:ea typeface="Times New Roman" pitchFamily="18" charset="0"/>
                <a:cs typeface="Times New Roman" pitchFamily="18" charset="0"/>
              </a:rPr>
              <a:t>Чаще всего у детей развивается приобретенное плоскостопие, так как в</a:t>
            </a:r>
            <a:r>
              <a:rPr lang="ru-RU" dirty="0" smtClean="0">
                <a:solidFill>
                  <a:srgbClr val="660033"/>
                </a:solidFill>
              </a:rPr>
              <a:t>се дети рождаются с плоскостопием. </a:t>
            </a:r>
          </a:p>
          <a:p>
            <a:pPr lvl="0" indent="269875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660033"/>
                </a:solidFill>
              </a:rPr>
              <a:t>Стопа новорожденного имеет </a:t>
            </a:r>
            <a:r>
              <a:rPr lang="ru-RU" dirty="0" smtClean="0">
                <a:solidFill>
                  <a:srgbClr val="660033"/>
                </a:solidFill>
                <a:ea typeface="Times New Roman" pitchFamily="18" charset="0"/>
                <a:cs typeface="Times New Roman" pitchFamily="18" charset="0"/>
              </a:rPr>
              <a:t>жировую подушечку на своде, что не является патологическим изменением стопы. К тому же до 5 лет у ребенка еще не окрепший костный аппарат стопы и может растягиваться. </a:t>
            </a:r>
          </a:p>
          <a:p>
            <a:pPr lvl="0" indent="269875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660033"/>
                </a:solidFill>
                <a:ea typeface="Times New Roman" pitchFamily="18" charset="0"/>
                <a:cs typeface="Times New Roman" pitchFamily="18" charset="0"/>
              </a:rPr>
              <a:t>Поэтому диагноз «плоскостопие» точно поставить можно не ранее, чем в 5-6 лет. </a:t>
            </a:r>
            <a:endParaRPr lang="ru-RU" dirty="0">
              <a:solidFill>
                <a:srgbClr val="660033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user\Desktop\курсы\posylannya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214290"/>
            <a:ext cx="80724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357686" y="714356"/>
            <a:ext cx="4572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660033"/>
                </a:solidFill>
              </a:rPr>
              <a:t>Изменение формы стопы влияет на ее амортизирующую функцию, </a:t>
            </a:r>
            <a:r>
              <a:rPr lang="ru-RU" dirty="0" smtClean="0">
                <a:solidFill>
                  <a:srgbClr val="660033"/>
                </a:solidFill>
                <a:ea typeface="Times New Roman" pitchFamily="18" charset="0"/>
                <a:cs typeface="Times New Roman" pitchFamily="18" charset="0"/>
              </a:rPr>
              <a:t>что ведет к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660033"/>
                </a:solidFill>
                <a:ea typeface="Times New Roman" pitchFamily="18" charset="0"/>
                <a:cs typeface="Times New Roman" pitchFamily="18" charset="0"/>
              </a:rPr>
              <a:t> увеличению нагрузки на кости голени и суставы, что может привести к артрозу, сколиозу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660033"/>
                </a:solidFill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660033"/>
                </a:solidFill>
              </a:rPr>
              <a:t>изменению положение таза, позвоночника, а следовательно на осанку и общее состояние ребенка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660033"/>
                </a:solidFill>
              </a:rPr>
              <a:t> недостаточное развитие мышц и связок стопы неблагоприятно сказывается на развитии многих движений у детей, а в более старшем возрасте может стать серьезным препятствием к занятиям многими видами спорта.</a:t>
            </a:r>
            <a:endParaRPr lang="ru-RU" dirty="0">
              <a:solidFill>
                <a:srgbClr val="660033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628" y="285728"/>
            <a:ext cx="28332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333333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660033"/>
                </a:solidFill>
                <a:ea typeface="Times New Roman" pitchFamily="18" charset="0"/>
                <a:cs typeface="Times New Roman" pitchFamily="18" charset="0"/>
              </a:rPr>
              <a:t>Чем опасно плоскостопие</a:t>
            </a:r>
            <a:endParaRPr lang="ru-RU" dirty="0">
              <a:solidFill>
                <a:srgbClr val="660033"/>
              </a:solidFill>
            </a:endParaRPr>
          </a:p>
        </p:txBody>
      </p:sp>
      <p:pic>
        <p:nvPicPr>
          <p:cNvPr id="19459" name="Picture 3" descr="http://images.parents.mdpcdn.com/sites/parents.com/files/styles/width_360/public/images/p_10133969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642918"/>
            <a:ext cx="4000527" cy="4000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\Desktop\курсы\dc1cbfd77dd60c56f19d7d63cca2f0fc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42844" y="2214554"/>
            <a:ext cx="50006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69875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1600" b="1" i="0" u="none" strike="noStrike" cap="none" normalizeH="0" baseline="0" dirty="0" smtClean="0">
              <a:ln>
                <a:noFill/>
              </a:ln>
              <a:effectLst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142852"/>
            <a:ext cx="700092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69875" fontAlgn="base">
              <a:spcBef>
                <a:spcPct val="0"/>
              </a:spcBef>
              <a:spcAft>
                <a:spcPct val="0"/>
              </a:spcAft>
            </a:pPr>
            <a:endParaRPr lang="ru-RU" sz="1600" dirty="0"/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500298" y="857232"/>
            <a:ext cx="592935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solidFill>
                  <a:srgbClr val="660033"/>
                </a:solidFill>
                <a:ea typeface="Times New Roman" pitchFamily="18" charset="0"/>
                <a:cs typeface="Arial" pitchFamily="34" charset="0"/>
              </a:rPr>
              <a:t>П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ea typeface="Times New Roman" pitchFamily="18" charset="0"/>
                <a:cs typeface="Arial" pitchFamily="34" charset="0"/>
              </a:rPr>
              <a:t>рофилактику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660033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ea typeface="Times New Roman" pitchFamily="18" charset="0"/>
                <a:cs typeface="Arial" pitchFamily="34" charset="0"/>
              </a:rPr>
              <a:t>плоскостопия начинают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660033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ea typeface="Times New Roman" pitchFamily="18" charset="0"/>
                <a:cs typeface="Arial" pitchFamily="34" charset="0"/>
              </a:rPr>
              <a:t>со второго месяца жизни ребенка. Очень полезен для профилактики плоскостопия – массаж.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43306" y="142852"/>
            <a:ext cx="30788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660033"/>
                </a:solidFill>
                <a:ea typeface="Times New Roman" pitchFamily="18" charset="0"/>
                <a:cs typeface="Arial" pitchFamily="34" charset="0"/>
              </a:rPr>
              <a:t>Профилактика плоскостопия</a:t>
            </a:r>
            <a:endParaRPr lang="ru-RU" b="1" dirty="0">
              <a:solidFill>
                <a:srgbClr val="660033"/>
              </a:solidFill>
            </a:endParaRPr>
          </a:p>
        </p:txBody>
      </p:sp>
      <p:pic>
        <p:nvPicPr>
          <p:cNvPr id="18435" name="Picture 3" descr="http://www.peggyomara.com/wp-content/uploads/2015/07/iStock_000011980036Sma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57166"/>
            <a:ext cx="2000264" cy="2000264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14282" y="2571744"/>
            <a:ext cx="57864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660033"/>
                </a:solidFill>
              </a:rPr>
              <a:t>Водные закаливающие процедуры (солевая дорожка, обтирание стоп, контрастное обливание ног, «рижский» метод) укрепляют мышцы, сосуды, в целом иммунитет.</a:t>
            </a:r>
            <a:endParaRPr lang="ru-RU" dirty="0">
              <a:solidFill>
                <a:srgbClr val="660033"/>
              </a:solidFill>
            </a:endParaRPr>
          </a:p>
        </p:txBody>
      </p:sp>
      <p:pic>
        <p:nvPicPr>
          <p:cNvPr id="18437" name="Picture 5" descr="http://mammypage.ru/wp-content/uploads/2015/04/zakalivanie-detej-mini-me.su_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1928802"/>
            <a:ext cx="2705683" cy="2038394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214282" y="3929066"/>
            <a:ext cx="61436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660033"/>
                </a:solidFill>
              </a:rPr>
              <a:t>Очень полезно ходить босиком по песку, гальке, траве. </a:t>
            </a:r>
          </a:p>
          <a:p>
            <a:r>
              <a:rPr lang="ru-RU" dirty="0" smtClean="0">
                <a:solidFill>
                  <a:srgbClr val="660033"/>
                </a:solidFill>
              </a:rPr>
              <a:t>А вот по ровной поверхности (пол, паркет, </a:t>
            </a:r>
            <a:r>
              <a:rPr lang="ru-RU" dirty="0" err="1" smtClean="0">
                <a:solidFill>
                  <a:srgbClr val="660033"/>
                </a:solidFill>
              </a:rPr>
              <a:t>ламинат</a:t>
            </a:r>
            <a:r>
              <a:rPr lang="ru-RU" dirty="0" smtClean="0">
                <a:solidFill>
                  <a:srgbClr val="660033"/>
                </a:solidFill>
              </a:rPr>
              <a:t>) малышам долго босыми ногами ходить нельзя. </a:t>
            </a:r>
            <a:endParaRPr lang="ru-RU" dirty="0">
              <a:solidFill>
                <a:srgbClr val="660033"/>
              </a:solidFill>
            </a:endParaRPr>
          </a:p>
        </p:txBody>
      </p:sp>
      <p:pic>
        <p:nvPicPr>
          <p:cNvPr id="18439" name="Picture 7" descr="http://mtdata.ru/u25/photo828E/20155808978-0/origina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04900" y="5072074"/>
            <a:ext cx="2331914" cy="1500198"/>
          </a:xfrm>
          <a:prstGeom prst="rect">
            <a:avLst/>
          </a:prstGeom>
          <a:noFill/>
        </p:spPr>
      </p:pic>
      <p:pic>
        <p:nvPicPr>
          <p:cNvPr id="18441" name="Picture 9" descr="https://deti.mail.ru/pre_square800_resize/pic/photolib/2014/10/16/lori-0002385333-www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72264" y="5072074"/>
            <a:ext cx="2321202" cy="15001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user\Desktop\курсы\posylannya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214290"/>
            <a:ext cx="80724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000628" y="285728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333333"/>
                </a:solidFill>
                <a:ea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rgbClr val="660033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57488" y="142852"/>
            <a:ext cx="30788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660033"/>
                </a:solidFill>
                <a:ea typeface="Times New Roman" pitchFamily="18" charset="0"/>
                <a:cs typeface="Arial" pitchFamily="34" charset="0"/>
              </a:rPr>
              <a:t>Профилактика плоскостопия</a:t>
            </a:r>
            <a:endParaRPr lang="ru-RU" b="1" dirty="0">
              <a:solidFill>
                <a:srgbClr val="660033"/>
              </a:solidFill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42844" y="571480"/>
            <a:ext cx="88583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ea typeface="Times New Roman" pitchFamily="18" charset="0"/>
                <a:cs typeface="Arial" pitchFamily="34" charset="0"/>
              </a:rPr>
              <a:t>Отдельное внимание следует уделить выбору детской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ea typeface="Times New Roman" pitchFamily="18" charset="0"/>
                <a:cs typeface="Arial" pitchFamily="34" charset="0"/>
              </a:rPr>
              <a:t>обуви,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ea typeface="Times New Roman" pitchFamily="18" charset="0"/>
                <a:cs typeface="Arial" pitchFamily="34" charset="0"/>
              </a:rPr>
              <a:t>ведь</a:t>
            </a:r>
            <a:r>
              <a:rPr lang="ru-RU" dirty="0" smtClean="0">
                <a:solidFill>
                  <a:srgbClr val="660033"/>
                </a:solidFill>
              </a:rPr>
              <a:t> хорошо </a:t>
            </a:r>
            <a:r>
              <a:rPr lang="ru-RU" dirty="0" smtClean="0">
                <a:solidFill>
                  <a:srgbClr val="660033"/>
                </a:solidFill>
              </a:rPr>
              <a:t>подобранная обувь — залог правильного развития </a:t>
            </a:r>
            <a:r>
              <a:rPr lang="ru-RU" dirty="0" smtClean="0">
                <a:solidFill>
                  <a:srgbClr val="660033"/>
                </a:solidFill>
              </a:rPr>
              <a:t>стопы.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/>
              <a:cs typeface="Arial" pitchFamily="34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214282" y="1285860"/>
            <a:ext cx="4714908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ea typeface="Times New Roman" pitchFamily="18" charset="0"/>
                <a:cs typeface="Times New Roman" pitchFamily="18" charset="0"/>
              </a:rPr>
              <a:t> при выборе обуви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660033"/>
                </a:solidFill>
                <a:effectLst/>
                <a:ea typeface="Times New Roman" pitchFamily="18" charset="0"/>
                <a:cs typeface="Times New Roman" pitchFamily="18" charset="0"/>
              </a:rPr>
              <a:t> лучше отдать предпочтение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ea typeface="Times New Roman" pitchFamily="18" charset="0"/>
                <a:cs typeface="Times New Roman" pitchFamily="18" charset="0"/>
              </a:rPr>
              <a:t> натуральным материалам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ea typeface="Times New Roman" pitchFamily="18" charset="0"/>
                <a:cs typeface="Times New Roman" pitchFamily="18" charset="0"/>
              </a:rPr>
              <a:t> жесткая, устойчивая подошва с маленьким каблучком (1-1,5 см)</a:t>
            </a:r>
            <a:endParaRPr lang="ru-RU" dirty="0" smtClean="0">
              <a:solidFill>
                <a:srgbClr val="660033"/>
              </a:solidFill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ea typeface="Times New Roman" pitchFamily="18" charset="0"/>
                <a:cs typeface="Times New Roman" pitchFamily="18" charset="0"/>
              </a:rPr>
              <a:t>высокий жесткий задник (до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660033"/>
                </a:solidFill>
                <a:effectLst/>
                <a:ea typeface="Times New Roman" pitchFamily="18" charset="0"/>
                <a:cs typeface="Times New Roman" pitchFamily="18" charset="0"/>
              </a:rPr>
              <a:t>голеностопа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ea typeface="Times New Roman" pitchFamily="18" charset="0"/>
                <a:cs typeface="Times New Roman" pitchFamily="18" charset="0"/>
              </a:rPr>
              <a:t>)</a:t>
            </a:r>
            <a:endParaRPr lang="ru-RU" dirty="0" smtClean="0">
              <a:solidFill>
                <a:srgbClr val="660033"/>
              </a:solidFill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ea typeface="Times New Roman" pitchFamily="18" charset="0"/>
                <a:cs typeface="Times New Roman" pitchFamily="18" charset="0"/>
              </a:rPr>
              <a:t>запас обуви должен быть 1-1,5 см</a:t>
            </a:r>
            <a:endParaRPr lang="ru-RU" dirty="0" smtClean="0">
              <a:solidFill>
                <a:srgbClr val="660033"/>
              </a:solidFill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ea typeface="Times New Roman" pitchFamily="18" charset="0"/>
                <a:cs typeface="Times New Roman" pitchFamily="18" charset="0"/>
              </a:rPr>
              <a:t> обувь должна плотно прилегать к ноге ребенка, но не сдавливать её</a:t>
            </a:r>
            <a:endParaRPr lang="ru-RU" dirty="0" smtClean="0">
              <a:solidFill>
                <a:srgbClr val="660033"/>
              </a:solidFill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ea typeface="Times New Roman" pitchFamily="18" charset="0"/>
                <a:cs typeface="Times New Roman" pitchFamily="18" charset="0"/>
              </a:rPr>
              <a:t> лучше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660033"/>
                </a:solidFill>
                <a:effectLst/>
                <a:ea typeface="Times New Roman" pitchFamily="18" charset="0"/>
                <a:cs typeface="Times New Roman" pitchFamily="18" charset="0"/>
              </a:rPr>
              <a:t> выбрать обувь с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ea typeface="Times New Roman" pitchFamily="18" charset="0"/>
                <a:cs typeface="Times New Roman" pitchFamily="18" charset="0"/>
              </a:rPr>
              <a:t>перфорацией, чтобы ножки ребенка не  потели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660033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/>
              <a:cs typeface="Arial" pitchFamily="34" charset="0"/>
            </a:endParaRPr>
          </a:p>
        </p:txBody>
      </p:sp>
      <p:pic>
        <p:nvPicPr>
          <p:cNvPr id="20484" name="Picture 4" descr="http://torg-info.ru/s_images/1418642399983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571612"/>
            <a:ext cx="4156247" cy="28146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\Desktop\курсы\dc1cbfd77dd60c56f19d7d63cca2f0fc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42844" y="2214554"/>
            <a:ext cx="50006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69875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1600" b="1" i="0" u="none" strike="noStrike" cap="none" normalizeH="0" baseline="0" dirty="0" smtClean="0">
              <a:ln>
                <a:noFill/>
              </a:ln>
              <a:effectLst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142852"/>
            <a:ext cx="700092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69875" fontAlgn="base">
              <a:spcBef>
                <a:spcPct val="0"/>
              </a:spcBef>
              <a:spcAft>
                <a:spcPct val="0"/>
              </a:spcAft>
            </a:pPr>
            <a:endParaRPr lang="ru-RU" sz="16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28596" y="571480"/>
            <a:ext cx="8286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660033"/>
                </a:solidFill>
              </a:rPr>
              <a:t>Если все же вы столкнулись с диагнозом «плоскостопие», не отчаивайтесь, ведь полное окостенение костной ткани стопы заканчивается к 14 годам. До этого возраста плоскостопие поддается лечению.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071802" y="142852"/>
            <a:ext cx="27098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660033"/>
                </a:solidFill>
                <a:ea typeface="Times New Roman" pitchFamily="18" charset="0"/>
                <a:cs typeface="Arial" pitchFamily="34" charset="0"/>
              </a:rPr>
              <a:t>Коррекция плоскостопия</a:t>
            </a:r>
            <a:endParaRPr lang="ru-RU" b="1" dirty="0">
              <a:solidFill>
                <a:srgbClr val="660033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14282" y="1714488"/>
            <a:ext cx="49292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660033"/>
                </a:solidFill>
              </a:rPr>
              <a:t>Лечение плоскостопия предполагает ношение ортопедической обуви, или стелек-вкладышей, корректирующих положение стопы. </a:t>
            </a:r>
            <a:endParaRPr lang="ru-RU" dirty="0">
              <a:solidFill>
                <a:srgbClr val="660033"/>
              </a:solidFill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1428736"/>
            <a:ext cx="3071834" cy="178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Прямоугольник 18"/>
          <p:cNvSpPr/>
          <p:nvPr/>
        </p:nvSpPr>
        <p:spPr>
          <a:xfrm>
            <a:off x="4000496" y="3643314"/>
            <a:ext cx="37862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solidFill>
                  <a:srgbClr val="660033"/>
                </a:solidFill>
              </a:rPr>
              <a:t>Самомассаж</a:t>
            </a:r>
            <a:r>
              <a:rPr lang="ru-RU" dirty="0" smtClean="0">
                <a:solidFill>
                  <a:srgbClr val="660033"/>
                </a:solidFill>
              </a:rPr>
              <a:t> стоп с использованием тренажёров и без них. </a:t>
            </a:r>
            <a:endParaRPr lang="ru-RU" sz="32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1514" name="Picture 10" descr="https://www.healthandlovepage.com/wp-content/uploads/2015/05/Reach-Your-Feet-and-Do-This-Every-Night-Before-Be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3000372"/>
            <a:ext cx="3143272" cy="2087133"/>
          </a:xfrm>
          <a:prstGeom prst="rect">
            <a:avLst/>
          </a:prstGeom>
          <a:noFill/>
        </p:spPr>
      </p:pic>
      <p:pic>
        <p:nvPicPr>
          <p:cNvPr id="21516" name="Picture 12" descr="http://moyaspina.ru/files/2016/ploskost-det-le-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9190" y="4429132"/>
            <a:ext cx="3286148" cy="2183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user\Desktop\курсы\posylannya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214290"/>
            <a:ext cx="80724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000628" y="285728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333333"/>
                </a:solidFill>
                <a:ea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rgbClr val="660033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14810" y="71435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660033"/>
                </a:solidFill>
              </a:rPr>
              <a:t>Специально подобранные комплексы упражнений, направленные на укрепление мышц стопы и голени и формирование сводов стопы. </a:t>
            </a:r>
            <a:endParaRPr lang="ru-RU" dirty="0">
              <a:solidFill>
                <a:srgbClr val="660033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071802" y="142852"/>
            <a:ext cx="27098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660033"/>
                </a:solidFill>
                <a:ea typeface="Times New Roman" pitchFamily="18" charset="0"/>
                <a:cs typeface="Arial" pitchFamily="34" charset="0"/>
              </a:rPr>
              <a:t>Коррекция плоскостопия</a:t>
            </a:r>
            <a:endParaRPr lang="ru-RU" b="1" dirty="0">
              <a:solidFill>
                <a:srgbClr val="660033"/>
              </a:solidFill>
            </a:endParaRPr>
          </a:p>
        </p:txBody>
      </p:sp>
      <p:pic>
        <p:nvPicPr>
          <p:cNvPr id="23554" name="Picture 2" descr="http://fitostrana.ru/uploads/env_kinogid/videolesson/d2/93/6709_cov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714356"/>
            <a:ext cx="2928958" cy="1647539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357158" y="278605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660033"/>
                </a:solidFill>
              </a:rPr>
              <a:t>Использованием различных валиков, массажных ковриков, ребристых дорожек.</a:t>
            </a:r>
            <a:endParaRPr lang="ru-RU" dirty="0">
              <a:solidFill>
                <a:srgbClr val="660033"/>
              </a:solidFill>
            </a:endParaRPr>
          </a:p>
        </p:txBody>
      </p:sp>
      <p:pic>
        <p:nvPicPr>
          <p:cNvPr id="23556" name="Picture 4" descr="http://www.theclothdiaper411.com/wp-content/uploads/2017/06/best-shoes-for-flat-feet-kid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2285992"/>
            <a:ext cx="3097149" cy="2062143"/>
          </a:xfrm>
          <a:prstGeom prst="rect">
            <a:avLst/>
          </a:prstGeom>
          <a:noFill/>
        </p:spPr>
      </p:pic>
      <p:pic>
        <p:nvPicPr>
          <p:cNvPr id="23558" name="Picture 6" descr="https://im0-tub-ru.yandex.net/i?id=eb8551542bca4f5a22b5890811a3b9fa-l&amp;n=1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3643314"/>
            <a:ext cx="2190726" cy="1643044"/>
          </a:xfrm>
          <a:prstGeom prst="rect">
            <a:avLst/>
          </a:prstGeom>
          <a:noFill/>
        </p:spPr>
      </p:pic>
      <p:pic>
        <p:nvPicPr>
          <p:cNvPr id="23560" name="Picture 8" descr="https://pandaland.kz/uploads/FILES/1cd/1cd6c93eb9efa04f59989e0a06e15f3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2928926" y="3643314"/>
            <a:ext cx="2491838" cy="16620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\Desktop\курсы\dc1cbfd77dd60c56f19d7d63cca2f0fc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42844" y="2214554"/>
            <a:ext cx="50006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69875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1600" b="1" i="0" u="none" strike="noStrike" cap="none" normalizeH="0" baseline="0" dirty="0" smtClean="0">
              <a:ln>
                <a:noFill/>
              </a:ln>
              <a:effectLst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142852"/>
            <a:ext cx="700092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69875" fontAlgn="base">
              <a:spcBef>
                <a:spcPct val="0"/>
              </a:spcBef>
              <a:spcAft>
                <a:spcPct val="0"/>
              </a:spcAft>
            </a:pPr>
            <a:endParaRPr lang="ru-RU" sz="1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071802" y="142852"/>
            <a:ext cx="27098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660033"/>
                </a:solidFill>
                <a:ea typeface="Times New Roman" pitchFamily="18" charset="0"/>
                <a:cs typeface="Arial" pitchFamily="34" charset="0"/>
              </a:rPr>
              <a:t>Коррекция плоскостопия</a:t>
            </a:r>
            <a:endParaRPr lang="ru-RU" b="1" dirty="0">
              <a:solidFill>
                <a:srgbClr val="660033"/>
              </a:solidFill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57158" y="642918"/>
            <a:ext cx="83582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ea typeface="Times New Roman" pitchFamily="18" charset="0"/>
                <a:cs typeface="Times New Roman" pitchFamily="18" charset="0"/>
              </a:rPr>
              <a:t>Использование игр по профилактике и коррекции плоскостопия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/>
              <a:cs typeface="Arial" pitchFamily="34" charset="0"/>
            </a:endParaRPr>
          </a:p>
        </p:txBody>
      </p:sp>
      <p:pic>
        <p:nvPicPr>
          <p:cNvPr id="7" name="Picture 3" descr="C:\Documents and Settings\Аня\Рабочий стол\P10303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1142984"/>
            <a:ext cx="2214578" cy="167407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786182" y="2928934"/>
            <a:ext cx="15169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rgbClr val="660033"/>
                </a:solidFill>
                <a:cs typeface="Arial" pitchFamily="34" charset="0"/>
              </a:rPr>
              <a:t>«Художники»</a:t>
            </a:r>
            <a:endParaRPr lang="ru-RU" dirty="0">
              <a:solidFill>
                <a:srgbClr val="660033"/>
              </a:solidFill>
            </a:endParaRPr>
          </a:p>
        </p:txBody>
      </p:sp>
      <p:pic>
        <p:nvPicPr>
          <p:cNvPr id="10" name="Рисунок 9" descr="http://mdouzernyshko.ucoz.ru/_pu/0/s48687985.jpg">
            <a:hlinkClick r:id="rId4" tgtFrame="&quot;_blank&quot;" tooltip="&quot;Нажмите, для просмотра в полном размере...&quot;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15074" y="1142984"/>
            <a:ext cx="2262190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715140" y="2857496"/>
            <a:ext cx="14387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rgbClr val="660033"/>
                </a:solidFill>
                <a:cs typeface="Arial" pitchFamily="34" charset="0"/>
              </a:rPr>
              <a:t>«Рыболовы»</a:t>
            </a:r>
            <a:endParaRPr lang="ru-RU" dirty="0">
              <a:solidFill>
                <a:srgbClr val="660033"/>
              </a:solidFill>
            </a:endParaRPr>
          </a:p>
        </p:txBody>
      </p:sp>
      <p:pic>
        <p:nvPicPr>
          <p:cNvPr id="12" name="Рисунок 11" descr="http://mdouzernyshko.ucoz.ru/_pu/0/s03355558.jpg">
            <a:hlinkClick r:id="rId6" tgtFrame="&quot;_blank&quot;" tooltip="&quot;Нажмите, для просмотра в полном размере...&quot;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1472" y="1142984"/>
            <a:ext cx="2357454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714348" y="2857496"/>
            <a:ext cx="21094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rgbClr val="660033"/>
                </a:solidFill>
                <a:cs typeface="Arial" pitchFamily="34" charset="0"/>
              </a:rPr>
              <a:t>«Удержи платочек»</a:t>
            </a:r>
            <a:endParaRPr lang="ru-RU" dirty="0">
              <a:solidFill>
                <a:srgbClr val="660033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000464" y="5572140"/>
            <a:ext cx="51435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660033"/>
                </a:solidFill>
                <a:cs typeface="Arial" pitchFamily="34" charset="0"/>
              </a:rPr>
              <a:t>В профилактической и коррекционной работе можно использовать нетрадиционное оборудование.</a:t>
            </a:r>
            <a:endParaRPr lang="ru-RU" dirty="0">
              <a:solidFill>
                <a:srgbClr val="660033"/>
              </a:solidFill>
            </a:endParaRPr>
          </a:p>
        </p:txBody>
      </p:sp>
      <p:pic>
        <p:nvPicPr>
          <p:cNvPr id="2050" name="Picture 2" descr="http://dopoln.ru/pars_docs/refs/207/206038/206038_html_275ea70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28596" y="3357562"/>
            <a:ext cx="2509237" cy="1876276"/>
          </a:xfrm>
          <a:prstGeom prst="rect">
            <a:avLst/>
          </a:prstGeom>
          <a:noFill/>
        </p:spPr>
      </p:pic>
      <p:pic>
        <p:nvPicPr>
          <p:cNvPr id="2052" name="Picture 4" descr="http://planetadetstva.net/wp-content/uploads/2013/12/photo_119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357554" y="3357562"/>
            <a:ext cx="2476517" cy="1857388"/>
          </a:xfrm>
          <a:prstGeom prst="rect">
            <a:avLst/>
          </a:prstGeom>
          <a:noFill/>
        </p:spPr>
      </p:pic>
      <p:pic>
        <p:nvPicPr>
          <p:cNvPr id="2054" name="Picture 6" descr="http://health-fitnes.ru/cimg/2016/102416/4126469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215074" y="3357562"/>
            <a:ext cx="2547955" cy="19109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</TotalTime>
  <Words>431</Words>
  <PresentationFormat>Экран (4:3)</PresentationFormat>
  <Paragraphs>63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88</cp:revision>
  <dcterms:created xsi:type="dcterms:W3CDTF">2017-08-26T06:04:57Z</dcterms:created>
  <dcterms:modified xsi:type="dcterms:W3CDTF">2017-08-26T14:15:18Z</dcterms:modified>
</cp:coreProperties>
</file>