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69" r:id="rId2"/>
    <p:sldId id="256" r:id="rId3"/>
    <p:sldId id="257" r:id="rId4"/>
    <p:sldId id="258" r:id="rId5"/>
    <p:sldId id="259" r:id="rId6"/>
    <p:sldId id="262" r:id="rId7"/>
    <p:sldId id="260" r:id="rId8"/>
    <p:sldId id="261" r:id="rId9"/>
    <p:sldId id="263" r:id="rId10"/>
    <p:sldId id="264" r:id="rId11"/>
    <p:sldId id="267" r:id="rId12"/>
    <p:sldId id="268" r:id="rId13"/>
    <p:sldId id="265" r:id="rId14"/>
    <p:sldId id="266" r:id="rId15"/>
    <p:sldId id="270" r:id="rId1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60" y="53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microsoft.com/office/2015/10/relationships/revisionInfo" Target="revisionInfo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5CAA38-D50C-418F-A5F4-E8D2A2E0D19E}" type="datetimeFigureOut">
              <a:rPr lang="ru-RU" smtClean="0"/>
              <a:t>30.08.2017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3152FC-D0F6-4E86-ADC5-EAE77FEC53C1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754058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5CAA38-D50C-418F-A5F4-E8D2A2E0D19E}" type="datetimeFigureOut">
              <a:rPr lang="ru-RU" smtClean="0"/>
              <a:t>30.08.2017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3152FC-D0F6-4E86-ADC5-EAE77FEC53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81025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5CAA38-D50C-418F-A5F4-E8D2A2E0D19E}" type="datetimeFigureOut">
              <a:rPr lang="ru-RU" smtClean="0"/>
              <a:t>30.08.2017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3152FC-D0F6-4E86-ADC5-EAE77FEC53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51916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5CAA38-D50C-418F-A5F4-E8D2A2E0D19E}" type="datetimeFigureOut">
              <a:rPr lang="ru-RU" smtClean="0"/>
              <a:t>30.08.2017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3152FC-D0F6-4E86-ADC5-EAE77FEC53C1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22798436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5CAA38-D50C-418F-A5F4-E8D2A2E0D19E}" type="datetimeFigureOut">
              <a:rPr lang="ru-RU" smtClean="0"/>
              <a:t>30.08.2017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3152FC-D0F6-4E86-ADC5-EAE77FEC53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503626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5CAA38-D50C-418F-A5F4-E8D2A2E0D19E}" type="datetimeFigureOut">
              <a:rPr lang="ru-RU" smtClean="0"/>
              <a:t>30.08.2017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3152FC-D0F6-4E86-ADC5-EAE77FEC53C1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18172501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5CAA38-D50C-418F-A5F4-E8D2A2E0D19E}" type="datetimeFigureOut">
              <a:rPr lang="ru-RU" smtClean="0"/>
              <a:t>30.08.2017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3152FC-D0F6-4E86-ADC5-EAE77FEC53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920624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5CAA38-D50C-418F-A5F4-E8D2A2E0D19E}" type="datetimeFigureOut">
              <a:rPr lang="ru-RU" smtClean="0"/>
              <a:t>30.08.2017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3152FC-D0F6-4E86-ADC5-EAE77FEC53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267890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5CAA38-D50C-418F-A5F4-E8D2A2E0D19E}" type="datetimeFigureOut">
              <a:rPr lang="ru-RU" smtClean="0"/>
              <a:t>30.08.2017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3152FC-D0F6-4E86-ADC5-EAE77FEC53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34125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5CAA38-D50C-418F-A5F4-E8D2A2E0D19E}" type="datetimeFigureOut">
              <a:rPr lang="ru-RU" smtClean="0"/>
              <a:t>30.08.2017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3152FC-D0F6-4E86-ADC5-EAE77FEC53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75594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5CAA38-D50C-418F-A5F4-E8D2A2E0D19E}" type="datetimeFigureOut">
              <a:rPr lang="ru-RU" smtClean="0"/>
              <a:t>30.08.2017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3152FC-D0F6-4E86-ADC5-EAE77FEC53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87692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5CAA38-D50C-418F-A5F4-E8D2A2E0D19E}" type="datetimeFigureOut">
              <a:rPr lang="ru-RU" smtClean="0"/>
              <a:t>30.08.2017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3152FC-D0F6-4E86-ADC5-EAE77FEC53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95817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5CAA38-D50C-418F-A5F4-E8D2A2E0D19E}" type="datetimeFigureOut">
              <a:rPr lang="ru-RU" smtClean="0"/>
              <a:t>30.08.2017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3152FC-D0F6-4E86-ADC5-EAE77FEC53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00222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5CAA38-D50C-418F-A5F4-E8D2A2E0D19E}" type="datetimeFigureOut">
              <a:rPr lang="ru-RU" smtClean="0"/>
              <a:t>30.08.2017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3152FC-D0F6-4E86-ADC5-EAE77FEC53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85483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5CAA38-D50C-418F-A5F4-E8D2A2E0D19E}" type="datetimeFigureOut">
              <a:rPr lang="ru-RU" smtClean="0"/>
              <a:t>30.08.2017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3152FC-D0F6-4E86-ADC5-EAE77FEC53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88686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5CAA38-D50C-418F-A5F4-E8D2A2E0D19E}" type="datetimeFigureOut">
              <a:rPr lang="ru-RU" smtClean="0"/>
              <a:t>30.08.2017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3152FC-D0F6-4E86-ADC5-EAE77FEC53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31737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5CAA38-D50C-418F-A5F4-E8D2A2E0D19E}" type="datetimeFigureOut">
              <a:rPr lang="ru-RU" smtClean="0"/>
              <a:t>30.08.2017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3152FC-D0F6-4E86-ADC5-EAE77FEC53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35668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C85CAA38-D50C-418F-A5F4-E8D2A2E0D19E}" type="datetimeFigureOut">
              <a:rPr lang="ru-RU" smtClean="0"/>
              <a:t>30.08.2017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A93152FC-D0F6-4E86-ADC5-EAE77FEC53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338573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  <p:sldLayoutId id="2147483708" r:id="rId12"/>
    <p:sldLayoutId id="2147483709" r:id="rId13"/>
    <p:sldLayoutId id="2147483710" r:id="rId14"/>
    <p:sldLayoutId id="2147483711" r:id="rId15"/>
    <p:sldLayoutId id="2147483712" r:id="rId16"/>
    <p:sldLayoutId id="2147483713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D0%9C%D0%B5%D0%B6%D0%B4%D1%83%D0%BD%D0%B0%D1%80%D0%BE%D0%B4%D0%BD%D0%B0%D1%8F_%D0%BE%D1%80%D0%B3%D0%B0%D0%BD%D0%B8%D0%B7%D0%B0%D1%86%D0%B8%D1%8F" TargetMode="External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D0%A1%D0%BF%D0%BE%D0%BA%D0%BE%D0%B9%D0%BD%D0%BE%D0%B9_%D0%BD%D0%BE%D1%87%D0%B8,_%D0%BC%D0%B0%D0%BB%D1%8B%D1%88%D0%B8!" TargetMode="External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2004" TargetMode="External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9.xml"/><Relationship Id="rId5" Type="http://schemas.openxmlformats.org/officeDocument/2006/relationships/hyperlink" Target="https://ru.wikipedia.org/wiki/%D0%A1%D0%B5%D0%B2%D0%B5%D1%80%D0%BD%D0%B0%D1%8F_%D0%9E%D1%81%D0%B5%D1%82%D0%B8%D1%8F" TargetMode="External"/><Relationship Id="rId4" Type="http://schemas.openxmlformats.org/officeDocument/2006/relationships/hyperlink" Target="https://ru.wikipedia.org/wiki/%D0%97%D0%B0%D1%85%D0%B2%D0%B0%D1%82_%D1%88%D0%BA%D0%BE%D0%BB%D1%8B_%D0%B2_%D0%91%D0%B5%D1%81%D0%BB%D0%B0%D0%BD%D0%B5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D0%93%D0%BE%D0%BB%D1%83%D0%B1%D1%8C_%D0%BC%D0%B8%D1%80%D0%B0" TargetMode="External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9.xml"/><Relationship Id="rId4" Type="http://schemas.openxmlformats.org/officeDocument/2006/relationships/hyperlink" Target="https://ru.wikipedia.org/wiki/%D0%9F%D0%B0%D0%B1%D0%BB%D0%BE_%D0%9F%D0%B8%D0%BA%D0%B0%D1%81%D1%81%D0%BE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D0%90%D0%BD%D0%B3%D0%BB%D0%B8%D0%B9%D1%81%D0%BA%D0%B8%D0%B9_%D1%8F%D0%B7%D1%8B%D0%BA" TargetMode="External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9.xml"/><Relationship Id="rId6" Type="http://schemas.openxmlformats.org/officeDocument/2006/relationships/hyperlink" Target="https://ru.wikipedia.org/wiki/%D0%9A%D0%B0%D0%BC%D0%BF%D0%B0%D0%BD%D0%B8%D1%8F_%D0%B7%D0%B0_%D1%8F%D0%B4%D0%B5%D1%80%D0%BD%D0%BE%D0%B5_%D1%80%D0%B0%D0%B7%D0%BE%D1%80%D1%83%D0%B6%D0%B5%D0%BD%D0%B8%D0%B5" TargetMode="External"/><Relationship Id="rId5" Type="http://schemas.openxmlformats.org/officeDocument/2006/relationships/hyperlink" Target="https://ru.wikipedia.org/wiki/%D0%90%D0%BD%D1%82%D0%B8%D0%B2%D0%BE%D0%B5%D0%BD%D0%BD%D0%BE%D0%B5_%D0%B4%D0%B2%D0%B8%D0%B6%D0%B5%D0%BD%D0%B8%D0%B5" TargetMode="External"/><Relationship Id="rId4" Type="http://schemas.openxmlformats.org/officeDocument/2006/relationships/hyperlink" Target="https://ru.wikipedia.org/wiki/%D0%A0%D0%B0%D0%B7%D0%BE%D1%80%D1%83%D0%B6%D0%B5%D0%BD%D0%B8%D0%B5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ED31FB8-4B3F-4A00-AA79-C978BF9FFBA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84212" y="1470562"/>
            <a:ext cx="11155487" cy="2208810"/>
          </a:xfrm>
        </p:spPr>
        <p:txBody>
          <a:bodyPr>
            <a:normAutofit/>
          </a:bodyPr>
          <a:lstStyle/>
          <a:p>
            <a:pPr algn="ctr"/>
            <a:r>
              <a:rPr lang="ru-RU" sz="8000" dirty="0">
                <a:solidFill>
                  <a:srgbClr val="FFC000"/>
                </a:solidFill>
                <a:latin typeface="Monotype Corsiva" panose="03010101010201010101" pitchFamily="66" charset="0"/>
              </a:rPr>
              <a:t>Я голосую за мир!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E9451343-6A9E-48BD-AB6A-810219A1872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023162" y="285009"/>
            <a:ext cx="3816537" cy="2371106"/>
          </a:xfrm>
        </p:spPr>
        <p:txBody>
          <a:bodyPr/>
          <a:lstStyle/>
          <a:p>
            <a:pPr algn="r"/>
            <a:r>
              <a:rPr lang="ru-RU" dirty="0"/>
              <a:t>«Мир под чистым небом, ярким солнцем и созвездием добра».</a:t>
            </a:r>
          </a:p>
          <a:p>
            <a:pPr algn="r"/>
            <a:endParaRPr lang="ru-RU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66B445A-A15B-4CEE-A717-AF530D847431}"/>
              </a:ext>
            </a:extLst>
          </p:cNvPr>
          <p:cNvSpPr txBox="1"/>
          <p:nvPr/>
        </p:nvSpPr>
        <p:spPr>
          <a:xfrm>
            <a:off x="8213167" y="5082639"/>
            <a:ext cx="381653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/>
              <a:t>Классный час в 4 классе </a:t>
            </a:r>
          </a:p>
          <a:p>
            <a:pPr algn="ctr"/>
            <a:r>
              <a:rPr lang="ru-RU" dirty="0"/>
              <a:t>на тему «Урок Мира»</a:t>
            </a:r>
          </a:p>
          <a:p>
            <a:r>
              <a:rPr lang="ru-RU" dirty="0"/>
              <a:t>Выполнила: Маликова Лилиана </a:t>
            </a:r>
            <a:r>
              <a:rPr lang="ru-RU" dirty="0" err="1"/>
              <a:t>Ридовна</a:t>
            </a:r>
            <a:r>
              <a:rPr lang="ru-RU" dirty="0"/>
              <a:t>, учитель начальных классов МБОУ СОШ №131</a:t>
            </a:r>
          </a:p>
        </p:txBody>
      </p:sp>
    </p:spTree>
    <p:extLst>
      <p:ext uri="{BB962C8B-B14F-4D97-AF65-F5344CB8AC3E}">
        <p14:creationId xmlns:p14="http://schemas.microsoft.com/office/powerpoint/2010/main" val="3293413266"/>
      </p:ext>
    </p:extLst>
  </p:cSld>
  <p:clrMapOvr>
    <a:masterClrMapping/>
  </p:clrMapOvr>
  <p:transition spd="slow">
    <p:wip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A6B655E-88DB-479A-B1E1-D39A16B041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40187" y="888670"/>
            <a:ext cx="2090055" cy="773875"/>
          </a:xfrm>
        </p:spPr>
        <p:txBody>
          <a:bodyPr>
            <a:normAutofit/>
          </a:bodyPr>
          <a:lstStyle/>
          <a:p>
            <a:pPr algn="ctr"/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ООН 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6DE8A7D8-76C8-4A08-95B3-22D9F010CC0F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046" r="25046"/>
          <a:stretch>
            <a:fillRect/>
          </a:stretch>
        </p:blipFill>
        <p:spPr>
          <a:xfrm>
            <a:off x="498764" y="1087582"/>
            <a:ext cx="3280974" cy="4572000"/>
          </a:xfrm>
        </p:spPr>
      </p:pic>
      <p:sp>
        <p:nvSpPr>
          <p:cNvPr id="4" name="Текст 3">
            <a:extLst>
              <a:ext uri="{FF2B5EF4-FFF2-40B4-BE49-F238E27FC236}">
                <a16:creationId xmlns:a16="http://schemas.microsoft.com/office/drawing/2014/main" id="{92AA869F-0173-441D-9136-7552B4777BA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488873" y="1662545"/>
            <a:ext cx="7386451" cy="3776355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err="1">
                <a:latin typeface="Monotype Corsiva" panose="03010101010201010101" pitchFamily="66" charset="0"/>
              </a:rPr>
              <a:t>Организа́ция</a:t>
            </a:r>
            <a:r>
              <a:rPr lang="ru-RU" sz="3600" b="1" dirty="0">
                <a:latin typeface="Monotype Corsiva" panose="03010101010201010101" pitchFamily="66" charset="0"/>
              </a:rPr>
              <a:t> Объединённых </a:t>
            </a:r>
            <a:r>
              <a:rPr lang="ru-RU" sz="3600" b="1" dirty="0" err="1">
                <a:latin typeface="Monotype Corsiva" panose="03010101010201010101" pitchFamily="66" charset="0"/>
              </a:rPr>
              <a:t>На́ций</a:t>
            </a:r>
            <a:r>
              <a:rPr lang="ru-RU" sz="3600" dirty="0">
                <a:latin typeface="Monotype Corsiva" panose="03010101010201010101" pitchFamily="66" charset="0"/>
              </a:rPr>
              <a:t>, </a:t>
            </a:r>
            <a:r>
              <a:rPr lang="ru-RU" sz="3600" b="1" dirty="0">
                <a:latin typeface="Monotype Corsiva" panose="03010101010201010101" pitchFamily="66" charset="0"/>
              </a:rPr>
              <a:t>ОО́Н</a:t>
            </a:r>
            <a:r>
              <a:rPr lang="ru-RU" sz="3600" dirty="0">
                <a:latin typeface="Monotype Corsiva" panose="03010101010201010101" pitchFamily="66" charset="0"/>
              </a:rPr>
              <a:t> — </a:t>
            </a:r>
            <a:r>
              <a:rPr lang="ru-RU" sz="3600" dirty="0">
                <a:latin typeface="Monotype Corsiva" panose="03010101010201010101" pitchFamily="66" charset="0"/>
                <a:hlinkClick r:id="rId3" tooltip="Международная организация"/>
              </a:rPr>
              <a:t>международная организация</a:t>
            </a:r>
            <a:r>
              <a:rPr lang="ru-RU" sz="3600" dirty="0">
                <a:latin typeface="Monotype Corsiva" panose="03010101010201010101" pitchFamily="66" charset="0"/>
              </a:rPr>
              <a:t>, созданная для поддержания и укрепления международного мира и безопасности, развития сотрудничества между государствами.</a:t>
            </a:r>
          </a:p>
        </p:txBody>
      </p:sp>
    </p:spTree>
    <p:extLst>
      <p:ext uri="{BB962C8B-B14F-4D97-AF65-F5344CB8AC3E}">
        <p14:creationId xmlns:p14="http://schemas.microsoft.com/office/powerpoint/2010/main" val="560155083"/>
      </p:ext>
    </p:extLst>
  </p:cSld>
  <p:clrMapOvr>
    <a:masterClrMapping/>
  </p:clrMapOvr>
  <p:transition spd="slow">
    <p:wip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4449421-F085-4FA1-A12F-8ACCC04DF8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405257" y="-454231"/>
            <a:ext cx="2786743" cy="1143000"/>
          </a:xfrm>
        </p:spPr>
        <p:txBody>
          <a:bodyPr>
            <a:normAutofit/>
          </a:bodyPr>
          <a:lstStyle/>
          <a:p>
            <a:pPr algn="r"/>
            <a:r>
              <a:rPr lang="ru-RU" sz="1800" i="1" dirty="0"/>
              <a:t>“Я голосую за мир”</a:t>
            </a:r>
            <a:br>
              <a:rPr lang="ru-RU" sz="1800" i="1" dirty="0"/>
            </a:br>
            <a:r>
              <a:rPr lang="ru-RU" sz="1800" i="1" dirty="0"/>
              <a:t> И. Зуев.</a:t>
            </a:r>
            <a:endParaRPr lang="ru-RU" sz="1800" dirty="0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8736E4B1-9FE2-4D8F-B290-AA9CEC7388B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722812" y="228600"/>
            <a:ext cx="7469188" cy="5943600"/>
          </a:xfrm>
        </p:spPr>
        <p:txBody>
          <a:bodyPr>
            <a:normAutofit fontScale="25000" lnSpcReduction="20000"/>
          </a:bodyPr>
          <a:lstStyle/>
          <a:p>
            <a:pPr algn="ctr"/>
            <a:br>
              <a:rPr lang="ru-RU" sz="2800" dirty="0"/>
            </a:br>
            <a:r>
              <a:rPr lang="ru-RU" sz="11200" dirty="0">
                <a:latin typeface="Monotype Corsiva" panose="03010101010201010101" pitchFamily="66" charset="0"/>
              </a:rPr>
              <a:t>Я голосую за мир голосом миллионов.</a:t>
            </a:r>
            <a:br>
              <a:rPr lang="ru-RU" sz="11200" dirty="0">
                <a:latin typeface="Monotype Corsiva" panose="03010101010201010101" pitchFamily="66" charset="0"/>
              </a:rPr>
            </a:br>
            <a:r>
              <a:rPr lang="ru-RU" sz="11200" dirty="0">
                <a:latin typeface="Monotype Corsiva" panose="03010101010201010101" pitchFamily="66" charset="0"/>
              </a:rPr>
              <a:t>Я голосую за мир – воля моя законна! </a:t>
            </a:r>
            <a:br>
              <a:rPr lang="ru-RU" sz="11200" dirty="0">
                <a:latin typeface="Monotype Corsiva" panose="03010101010201010101" pitchFamily="66" charset="0"/>
              </a:rPr>
            </a:br>
            <a:r>
              <a:rPr lang="ru-RU" sz="11200" dirty="0">
                <a:latin typeface="Monotype Corsiva" panose="03010101010201010101" pitchFamily="66" charset="0"/>
              </a:rPr>
              <a:t>Я голосую за мир сердцем всего народа.</a:t>
            </a:r>
            <a:br>
              <a:rPr lang="ru-RU" sz="11200" dirty="0">
                <a:latin typeface="Monotype Corsiva" panose="03010101010201010101" pitchFamily="66" charset="0"/>
              </a:rPr>
            </a:br>
            <a:r>
              <a:rPr lang="ru-RU" sz="11200" dirty="0">
                <a:latin typeface="Monotype Corsiva" panose="03010101010201010101" pitchFamily="66" charset="0"/>
              </a:rPr>
              <a:t>Я голосую за мир равенства и свободы.</a:t>
            </a:r>
            <a:br>
              <a:rPr lang="ru-RU" sz="11200" dirty="0">
                <a:latin typeface="Monotype Corsiva" panose="03010101010201010101" pitchFamily="66" charset="0"/>
              </a:rPr>
            </a:br>
            <a:r>
              <a:rPr lang="ru-RU" sz="11200" dirty="0">
                <a:latin typeface="Monotype Corsiva" panose="03010101010201010101" pitchFamily="66" charset="0"/>
              </a:rPr>
              <a:t>Я голосую за мир памятью всех </a:t>
            </a:r>
            <a:r>
              <a:rPr lang="ru-RU" sz="11200" dirty="0" err="1">
                <a:latin typeface="Monotype Corsiva" panose="03010101010201010101" pitchFamily="66" charset="0"/>
              </a:rPr>
              <a:t>Хатыней</a:t>
            </a:r>
            <a:br>
              <a:rPr lang="ru-RU" sz="11200" dirty="0">
                <a:latin typeface="Monotype Corsiva" panose="03010101010201010101" pitchFamily="66" charset="0"/>
              </a:rPr>
            </a:br>
            <a:r>
              <a:rPr lang="ru-RU" sz="11200" dirty="0">
                <a:latin typeface="Monotype Corsiva" panose="03010101010201010101" pitchFamily="66" charset="0"/>
              </a:rPr>
              <a:t>Я голосую за мир, чтобы земля в пустыню</a:t>
            </a:r>
            <a:br>
              <a:rPr lang="ru-RU" sz="11200" dirty="0">
                <a:latin typeface="Monotype Corsiva" panose="03010101010201010101" pitchFamily="66" charset="0"/>
              </a:rPr>
            </a:br>
            <a:r>
              <a:rPr lang="ru-RU" sz="11200" dirty="0">
                <a:latin typeface="Monotype Corsiva" panose="03010101010201010101" pitchFamily="66" charset="0"/>
              </a:rPr>
              <a:t>Не превратилась вдруг, чтобы на целом свете</a:t>
            </a:r>
            <a:br>
              <a:rPr lang="ru-RU" sz="11200" dirty="0">
                <a:latin typeface="Monotype Corsiva" panose="03010101010201010101" pitchFamily="66" charset="0"/>
              </a:rPr>
            </a:br>
            <a:r>
              <a:rPr lang="ru-RU" sz="11200" dirty="0">
                <a:latin typeface="Monotype Corsiva" panose="03010101010201010101" pitchFamily="66" charset="0"/>
              </a:rPr>
              <a:t>Лишь с </a:t>
            </a:r>
            <a:r>
              <a:rPr lang="ru-RU" sz="11200" dirty="0" err="1">
                <a:latin typeface="Monotype Corsiva" panose="03010101010201010101" pitchFamily="66" charset="0"/>
              </a:rPr>
              <a:t>добротою</a:t>
            </a:r>
            <a:r>
              <a:rPr lang="ru-RU" sz="11200" dirty="0">
                <a:latin typeface="Monotype Corsiva" panose="03010101010201010101" pitchFamily="66" charset="0"/>
              </a:rPr>
              <a:t> рук были знакомы дети.</a:t>
            </a:r>
            <a:br>
              <a:rPr lang="ru-RU" sz="11200" dirty="0">
                <a:latin typeface="Monotype Corsiva" panose="03010101010201010101" pitchFamily="66" charset="0"/>
              </a:rPr>
            </a:br>
            <a:r>
              <a:rPr lang="ru-RU" sz="11200" dirty="0">
                <a:latin typeface="Monotype Corsiva" panose="03010101010201010101" pitchFamily="66" charset="0"/>
              </a:rPr>
              <a:t>Разве нужны земле шрамы войны на теле?</a:t>
            </a:r>
            <a:br>
              <a:rPr lang="ru-RU" sz="11200" dirty="0">
                <a:latin typeface="Monotype Corsiva" panose="03010101010201010101" pitchFamily="66" charset="0"/>
              </a:rPr>
            </a:br>
            <a:r>
              <a:rPr lang="ru-RU" sz="11200" dirty="0">
                <a:latin typeface="Monotype Corsiva" panose="03010101010201010101" pitchFamily="66" charset="0"/>
              </a:rPr>
              <a:t>Дайте ей журавлей – тех, что взлететь не успели.</a:t>
            </a:r>
            <a:br>
              <a:rPr lang="ru-RU" sz="11200" dirty="0">
                <a:latin typeface="Monotype Corsiva" panose="03010101010201010101" pitchFamily="66" charset="0"/>
              </a:rPr>
            </a:br>
            <a:r>
              <a:rPr lang="ru-RU" sz="11200" dirty="0">
                <a:latin typeface="Monotype Corsiva" panose="03010101010201010101" pitchFamily="66" charset="0"/>
              </a:rPr>
              <a:t>Дайте ей синеву моря и чистого неба.</a:t>
            </a:r>
            <a:br>
              <a:rPr lang="ru-RU" sz="11200" dirty="0">
                <a:latin typeface="Monotype Corsiva" panose="03010101010201010101" pitchFamily="66" charset="0"/>
              </a:rPr>
            </a:br>
            <a:r>
              <a:rPr lang="ru-RU" sz="11200" dirty="0">
                <a:latin typeface="Monotype Corsiva" panose="03010101010201010101" pitchFamily="66" charset="0"/>
              </a:rPr>
              <a:t>Чтобы не во сне – наяву люди наелись хлеба.</a:t>
            </a:r>
            <a:br>
              <a:rPr lang="ru-RU" sz="11200" dirty="0">
                <a:latin typeface="Monotype Corsiva" panose="03010101010201010101" pitchFamily="66" charset="0"/>
              </a:rPr>
            </a:br>
            <a:r>
              <a:rPr lang="ru-RU" sz="11200" dirty="0">
                <a:latin typeface="Monotype Corsiva" panose="03010101010201010101" pitchFamily="66" charset="0"/>
              </a:rPr>
              <a:t>Чтобы цвела заря добрым и ясным светом.</a:t>
            </a:r>
            <a:br>
              <a:rPr lang="ru-RU" sz="11200" dirty="0">
                <a:latin typeface="Monotype Corsiva" panose="03010101010201010101" pitchFamily="66" charset="0"/>
              </a:rPr>
            </a:br>
            <a:r>
              <a:rPr lang="ru-RU" sz="11200" dirty="0">
                <a:latin typeface="Monotype Corsiva" panose="03010101010201010101" pitchFamily="66" charset="0"/>
              </a:rPr>
              <a:t>Мир тебе, мать-земля!</a:t>
            </a:r>
            <a:br>
              <a:rPr lang="ru-RU" sz="11200" dirty="0">
                <a:latin typeface="Monotype Corsiva" panose="03010101010201010101" pitchFamily="66" charset="0"/>
              </a:rPr>
            </a:br>
            <a:r>
              <a:rPr lang="ru-RU" sz="11200" dirty="0">
                <a:latin typeface="Monotype Corsiva" panose="03010101010201010101" pitchFamily="66" charset="0"/>
              </a:rPr>
              <a:t>Я голосую за это!</a:t>
            </a:r>
            <a:br>
              <a:rPr lang="ru-RU" sz="11200" dirty="0">
                <a:latin typeface="Monotype Corsiva" panose="03010101010201010101" pitchFamily="66" charset="0"/>
              </a:rPr>
            </a:br>
            <a:r>
              <a:rPr lang="ru-RU" sz="11200" dirty="0">
                <a:latin typeface="Monotype Corsiva" panose="03010101010201010101" pitchFamily="66" charset="0"/>
              </a:rPr>
              <a:t>Мир в каждом доме, в каждой стране!</a:t>
            </a:r>
            <a:br>
              <a:rPr lang="ru-RU" sz="11200" dirty="0">
                <a:latin typeface="Monotype Corsiva" panose="03010101010201010101" pitchFamily="66" charset="0"/>
              </a:rPr>
            </a:br>
            <a:r>
              <a:rPr lang="ru-RU" sz="11200" dirty="0">
                <a:latin typeface="Monotype Corsiva" panose="03010101010201010101" pitchFamily="66" charset="0"/>
              </a:rPr>
              <a:t>Мир – это жизнь на планете!</a:t>
            </a:r>
            <a:br>
              <a:rPr lang="ru-RU" sz="11200" dirty="0">
                <a:latin typeface="Monotype Corsiva" panose="03010101010201010101" pitchFamily="66" charset="0"/>
              </a:rPr>
            </a:br>
            <a:r>
              <a:rPr lang="ru-RU" sz="11200" dirty="0">
                <a:latin typeface="Monotype Corsiva" panose="03010101010201010101" pitchFamily="66" charset="0"/>
              </a:rPr>
              <a:t>Мир – это солнце на нашей Земле!</a:t>
            </a:r>
            <a:br>
              <a:rPr lang="ru-RU" sz="11200" dirty="0">
                <a:latin typeface="Monotype Corsiva" panose="03010101010201010101" pitchFamily="66" charset="0"/>
              </a:rPr>
            </a:br>
            <a:r>
              <a:rPr lang="ru-RU" sz="11200" dirty="0">
                <a:latin typeface="Monotype Corsiva" panose="03010101010201010101" pitchFamily="66" charset="0"/>
              </a:rPr>
              <a:t>Мир – нужен взрослым и детям!</a:t>
            </a:r>
          </a:p>
          <a:p>
            <a:endParaRPr lang="ru-RU" dirty="0"/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34585A1E-AC79-4E0E-AEFE-41E4A85392C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716192" cy="25046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B72B287B-24CF-40B5-8EA9-EA250757BC7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5444" y="2908781"/>
            <a:ext cx="3044042" cy="34549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7578217"/>
      </p:ext>
    </p:extLst>
  </p:cSld>
  <p:clrMapOvr>
    <a:masterClrMapping/>
  </p:clrMapOvr>
  <p:transition spd="slow">
    <p:wip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DDCE54F3-34A3-450C-8D93-CBC6BDE847FC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927" r="24927"/>
          <a:stretch>
            <a:fillRect/>
          </a:stretch>
        </p:blipFill>
        <p:spPr>
          <a:xfrm>
            <a:off x="0" y="0"/>
            <a:ext cx="3628718" cy="5056577"/>
          </a:xfrm>
        </p:spPr>
      </p:pic>
      <p:sp>
        <p:nvSpPr>
          <p:cNvPr id="4" name="Текст 3">
            <a:extLst>
              <a:ext uri="{FF2B5EF4-FFF2-40B4-BE49-F238E27FC236}">
                <a16:creationId xmlns:a16="http://schemas.microsoft.com/office/drawing/2014/main" id="{167928F9-2AD2-4CF4-91B1-7070A608C94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3716977" y="118753"/>
            <a:ext cx="4108862" cy="6495803"/>
          </a:xfrm>
        </p:spPr>
        <p:txBody>
          <a:bodyPr>
            <a:normAutofit fontScale="92500"/>
          </a:bodyPr>
          <a:lstStyle/>
          <a:p>
            <a:pPr algn="ctr" fontAlgn="base"/>
            <a:r>
              <a:rPr lang="ru-RU" sz="3200" b="1" dirty="0">
                <a:latin typeface="Monotype Corsiva" panose="03010101010201010101" pitchFamily="66" charset="0"/>
              </a:rPr>
              <a:t>Я рисую слово МИР</a:t>
            </a:r>
          </a:p>
          <a:p>
            <a:pPr algn="ctr" fontAlgn="base"/>
            <a:r>
              <a:rPr lang="ru-RU" sz="3200" b="1" dirty="0">
                <a:latin typeface="Monotype Corsiva" panose="03010101010201010101" pitchFamily="66" charset="0"/>
              </a:rPr>
              <a:t>Над землёю солнце светит,</a:t>
            </a:r>
          </a:p>
          <a:p>
            <a:pPr algn="ctr" fontAlgn="base"/>
            <a:r>
              <a:rPr lang="ru-RU" sz="3200" b="1" dirty="0">
                <a:latin typeface="Monotype Corsiva" panose="03010101010201010101" pitchFamily="66" charset="0"/>
              </a:rPr>
              <a:t>На траве играют дети,</a:t>
            </a:r>
          </a:p>
          <a:p>
            <a:pPr algn="ctr" fontAlgn="base"/>
            <a:r>
              <a:rPr lang="ru-RU" sz="3200" b="1" dirty="0">
                <a:latin typeface="Monotype Corsiva" panose="03010101010201010101" pitchFamily="66" charset="0"/>
              </a:rPr>
              <a:t>Речка синяя, а вот -</a:t>
            </a:r>
          </a:p>
          <a:p>
            <a:pPr algn="ctr" fontAlgn="base"/>
            <a:r>
              <a:rPr lang="ru-RU" sz="3200" b="1" dirty="0">
                <a:latin typeface="Monotype Corsiva" panose="03010101010201010101" pitchFamily="66" charset="0"/>
              </a:rPr>
              <a:t>Пароход по ней плывёт.</a:t>
            </a:r>
          </a:p>
          <a:p>
            <a:pPr algn="ctr" fontAlgn="base"/>
            <a:r>
              <a:rPr lang="ru-RU" sz="3200" b="1" dirty="0">
                <a:latin typeface="Monotype Corsiva" panose="03010101010201010101" pitchFamily="66" charset="0"/>
              </a:rPr>
              <a:t>Вот дома - до неба прямо!</a:t>
            </a:r>
          </a:p>
          <a:p>
            <a:pPr algn="ctr" fontAlgn="base"/>
            <a:r>
              <a:rPr lang="ru-RU" sz="3200" b="1" dirty="0">
                <a:latin typeface="Monotype Corsiva" panose="03010101010201010101" pitchFamily="66" charset="0"/>
              </a:rPr>
              <a:t>Вот цветы, а это - мама,</a:t>
            </a:r>
          </a:p>
          <a:p>
            <a:pPr algn="ctr" fontAlgn="base"/>
            <a:r>
              <a:rPr lang="ru-RU" sz="3200" b="1" dirty="0">
                <a:latin typeface="Monotype Corsiva" panose="03010101010201010101" pitchFamily="66" charset="0"/>
              </a:rPr>
              <a:t>Рядом с ней сестра моя...</a:t>
            </a:r>
          </a:p>
          <a:p>
            <a:pPr algn="ctr" fontAlgn="base"/>
            <a:r>
              <a:rPr lang="ru-RU" sz="3200" b="1" dirty="0">
                <a:latin typeface="Monotype Corsiva" panose="03010101010201010101" pitchFamily="66" charset="0"/>
              </a:rPr>
              <a:t>Слово "мир" рисую я.</a:t>
            </a:r>
          </a:p>
          <a:p>
            <a:endParaRPr lang="ru-RU" dirty="0"/>
          </a:p>
        </p:txBody>
      </p:sp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91794282-6B26-44DD-A14D-6808CD59047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76096" y="4049486"/>
            <a:ext cx="4415903" cy="28085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870143"/>
      </p:ext>
    </p:extLst>
  </p:cSld>
  <p:clrMapOvr>
    <a:masterClrMapping/>
  </p:clrMapOvr>
  <p:transition spd="slow">
    <p:wip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C97A5F5-8655-4D5B-A19D-97B2F91F51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22220" y="200891"/>
            <a:ext cx="6019800" cy="1143000"/>
          </a:xfrm>
        </p:spPr>
        <p:txBody>
          <a:bodyPr>
            <a:normAutofit/>
          </a:bodyPr>
          <a:lstStyle/>
          <a:p>
            <a:r>
              <a:rPr lang="ru-RU" sz="4800" i="1" dirty="0">
                <a:latin typeface="Monotype Corsiva" panose="03010101010201010101" pitchFamily="66" charset="0"/>
              </a:rPr>
              <a:t>Наша задача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DC8E387B-A6C9-49B4-861A-E703DD474E41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343" r="21343"/>
          <a:stretch>
            <a:fillRect/>
          </a:stretch>
        </p:blipFill>
        <p:spPr/>
      </p:pic>
      <p:sp>
        <p:nvSpPr>
          <p:cNvPr id="4" name="Текст 3">
            <a:extLst>
              <a:ext uri="{FF2B5EF4-FFF2-40B4-BE49-F238E27FC236}">
                <a16:creationId xmlns:a16="http://schemas.microsoft.com/office/drawing/2014/main" id="{69B32BD8-631E-4CD3-AF66-2468982B5B1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722812" y="1793174"/>
            <a:ext cx="7093136" cy="3032825"/>
          </a:xfrm>
        </p:spPr>
        <p:txBody>
          <a:bodyPr>
            <a:normAutofit/>
          </a:bodyPr>
          <a:lstStyle/>
          <a:p>
            <a:pPr algn="ctr"/>
            <a:r>
              <a:rPr lang="ru-RU" sz="4800" dirty="0">
                <a:latin typeface="Monotype Corsiva" panose="03010101010201010101" pitchFamily="66" charset="0"/>
              </a:rPr>
              <a:t>Сохранить Мир на земле, сберечь наш общий Дом, наполнить его радостью и счастьем!</a:t>
            </a:r>
          </a:p>
        </p:txBody>
      </p:sp>
    </p:spTree>
    <p:extLst>
      <p:ext uri="{BB962C8B-B14F-4D97-AF65-F5344CB8AC3E}">
        <p14:creationId xmlns:p14="http://schemas.microsoft.com/office/powerpoint/2010/main" val="3421948923"/>
      </p:ext>
    </p:extLst>
  </p:cSld>
  <p:clrMapOvr>
    <a:masterClrMapping/>
  </p:clrMapOvr>
  <p:transition spd="slow">
    <p:wip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4F49675-D620-4F62-B747-25D6188931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45325" y="76198"/>
            <a:ext cx="6380617" cy="1676401"/>
          </a:xfrm>
        </p:spPr>
        <p:txBody>
          <a:bodyPr>
            <a:normAutofit/>
          </a:bodyPr>
          <a:lstStyle/>
          <a:p>
            <a:pPr algn="ctr"/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Позаботимся </a:t>
            </a:r>
            <a:b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 планете вместе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8E548EA5-08B3-478E-9C34-2DFBD6A4659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722812" y="1900051"/>
            <a:ext cx="7128762" cy="4726379"/>
          </a:xfrm>
        </p:spPr>
        <p:txBody>
          <a:bodyPr>
            <a:normAutofit lnSpcReduction="10000"/>
          </a:bodyPr>
          <a:lstStyle/>
          <a:p>
            <a:pPr algn="ctr"/>
            <a:r>
              <a:rPr lang="ru-RU" sz="6600" dirty="0">
                <a:latin typeface="Monotype Corsiva" panose="03010101010201010101" pitchFamily="66" charset="0"/>
              </a:rPr>
              <a:t>2017 г.</a:t>
            </a:r>
          </a:p>
          <a:p>
            <a:pPr algn="ctr"/>
            <a:r>
              <a:rPr lang="ru-RU" sz="6600" dirty="0">
                <a:latin typeface="Monotype Corsiva" panose="03010101010201010101" pitchFamily="66" charset="0"/>
              </a:rPr>
              <a:t>  год ЭКОЛОГИИ в России</a:t>
            </a:r>
          </a:p>
          <a:p>
            <a:pPr algn="r"/>
            <a:r>
              <a:rPr lang="ru-RU" sz="3900" dirty="0">
                <a:latin typeface="Monotype Corsiva" panose="03010101010201010101" pitchFamily="66" charset="0"/>
              </a:rPr>
              <a:t>Вспомните правила </a:t>
            </a:r>
          </a:p>
          <a:p>
            <a:pPr algn="r"/>
            <a:r>
              <a:rPr lang="ru-RU" sz="3900" dirty="0">
                <a:latin typeface="Monotype Corsiva" panose="03010101010201010101" pitchFamily="66" charset="0"/>
              </a:rPr>
              <a:t>поведение на природе</a:t>
            </a:r>
          </a:p>
        </p:txBody>
      </p:sp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D2E8902A-8ECB-4055-90D7-E3107F515079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836" r="17836"/>
          <a:stretch>
            <a:fillRect/>
          </a:stretch>
        </p:blipFill>
        <p:spPr>
          <a:xfrm>
            <a:off x="641268" y="914399"/>
            <a:ext cx="3628718" cy="5056577"/>
          </a:xfrm>
        </p:spPr>
      </p:pic>
    </p:spTree>
    <p:extLst>
      <p:ext uri="{BB962C8B-B14F-4D97-AF65-F5344CB8AC3E}">
        <p14:creationId xmlns:p14="http://schemas.microsoft.com/office/powerpoint/2010/main" val="526155990"/>
      </p:ext>
    </p:extLst>
  </p:cSld>
  <p:clrMapOvr>
    <a:masterClrMapping/>
  </p:clrMapOvr>
  <p:transition spd="slow">
    <p:wip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Текст 7">
            <a:extLst>
              <a:ext uri="{FF2B5EF4-FFF2-40B4-BE49-F238E27FC236}">
                <a16:creationId xmlns:a16="http://schemas.microsoft.com/office/drawing/2014/main" id="{245428F6-F17C-412D-A6BB-96CD48D40B5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744090" y="853263"/>
            <a:ext cx="6021388" cy="5143776"/>
          </a:xfrm>
        </p:spPr>
        <p:txBody>
          <a:bodyPr>
            <a:normAutofit fontScale="92500" lnSpcReduction="10000"/>
          </a:bodyPr>
          <a:lstStyle/>
          <a:p>
            <a:pPr algn="r"/>
            <a:r>
              <a:rPr lang="ru-RU" sz="7200" dirty="0">
                <a:solidFill>
                  <a:srgbClr val="FFC000"/>
                </a:solidFill>
                <a:latin typeface="Monotype Corsiva" panose="03010101010201010101" pitchFamily="66" charset="0"/>
              </a:rPr>
              <a:t>Давайте жить дружно!</a:t>
            </a:r>
          </a:p>
          <a:p>
            <a:pPr algn="r"/>
            <a:r>
              <a:rPr lang="ru-RU" sz="7200" dirty="0">
                <a:solidFill>
                  <a:srgbClr val="FFC000"/>
                </a:solidFill>
                <a:latin typeface="Monotype Corsiva" panose="03010101010201010101" pitchFamily="66" charset="0"/>
              </a:rPr>
              <a:t> И бережно относится к нашей планете!</a:t>
            </a:r>
          </a:p>
        </p:txBody>
      </p:sp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BA5D2F36-7C72-41A1-B73B-776AD79132C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020" y="970474"/>
            <a:ext cx="5142017" cy="51420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6864378"/>
      </p:ext>
    </p:extLst>
  </p:cSld>
  <p:clrMapOvr>
    <a:masterClrMapping/>
  </p:clrMapOvr>
  <p:transition spd="slow">
    <p:wip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8F4722E-090A-4DA1-B538-7A31A76913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94851" y="4807966"/>
            <a:ext cx="8534400" cy="1507067"/>
          </a:xfrm>
        </p:spPr>
        <p:txBody>
          <a:bodyPr>
            <a:normAutofit/>
          </a:bodyPr>
          <a:lstStyle/>
          <a:p>
            <a:pPr algn="ctr"/>
            <a:r>
              <a:rPr lang="ru-RU" sz="7200" dirty="0">
                <a:solidFill>
                  <a:srgbClr val="FFC000"/>
                </a:solidFill>
                <a:latin typeface="Monotype Corsiva" panose="03010101010201010101" pitchFamily="66" charset="0"/>
              </a:rPr>
              <a:t>С днем Знаний! </a:t>
            </a:r>
          </a:p>
        </p:txBody>
      </p:sp>
      <p:pic>
        <p:nvPicPr>
          <p:cNvPr id="6" name="Объект 5">
            <a:extLst>
              <a:ext uri="{FF2B5EF4-FFF2-40B4-BE49-F238E27FC236}">
                <a16:creationId xmlns:a16="http://schemas.microsoft.com/office/drawing/2014/main" id="{6E4C4399-EC14-48EA-920D-BB69F6655CDB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7957" y="646538"/>
            <a:ext cx="5504190" cy="3871646"/>
          </a:xfrm>
        </p:spPr>
      </p:pic>
      <p:pic>
        <p:nvPicPr>
          <p:cNvPr id="8" name="Объект 7">
            <a:extLst>
              <a:ext uri="{FF2B5EF4-FFF2-40B4-BE49-F238E27FC236}">
                <a16:creationId xmlns:a16="http://schemas.microsoft.com/office/drawing/2014/main" id="{2D9A1B66-1838-4837-B2F9-5D19A84C3337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3948" y="646538"/>
            <a:ext cx="3679986" cy="4161428"/>
          </a:xfrm>
        </p:spPr>
      </p:pic>
    </p:spTree>
    <p:extLst>
      <p:ext uri="{BB962C8B-B14F-4D97-AF65-F5344CB8AC3E}">
        <p14:creationId xmlns:p14="http://schemas.microsoft.com/office/powerpoint/2010/main" val="664872606"/>
      </p:ext>
    </p:extLst>
  </p:cSld>
  <p:clrMapOvr>
    <a:masterClrMapping/>
  </p:clrMapOvr>
  <p:transition spd="slow">
    <p:wip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1C1745C-1A34-491A-8AD3-9EBA240A90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88473" y="0"/>
            <a:ext cx="6019800" cy="1143000"/>
          </a:xfrm>
        </p:spPr>
        <p:txBody>
          <a:bodyPr>
            <a:normAutofit fontScale="90000"/>
          </a:bodyPr>
          <a:lstStyle/>
          <a:p>
            <a:pPr algn="r"/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Исторические </a:t>
            </a:r>
            <a:b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заметки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E7AC6857-D403-4290-AEAF-E6A3A3DAC5EA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25" b="1125"/>
          <a:stretch>
            <a:fillRect/>
          </a:stretch>
        </p:blipFill>
        <p:spPr>
          <a:xfrm>
            <a:off x="344385" y="811379"/>
            <a:ext cx="3866225" cy="5387541"/>
          </a:xfrm>
        </p:spPr>
      </p:pic>
      <p:sp>
        <p:nvSpPr>
          <p:cNvPr id="4" name="Текст 3">
            <a:extLst>
              <a:ext uri="{FF2B5EF4-FFF2-40B4-BE49-F238E27FC236}">
                <a16:creationId xmlns:a16="http://schemas.microsoft.com/office/drawing/2014/main" id="{6423ACE9-8FDC-4EF9-893B-22BF8B78CB0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722811" y="1377538"/>
            <a:ext cx="7152513" cy="5153891"/>
          </a:xfrm>
        </p:spPr>
        <p:txBody>
          <a:bodyPr>
            <a:normAutofit/>
          </a:bodyPr>
          <a:lstStyle/>
          <a:p>
            <a:pPr algn="ctr"/>
            <a:r>
              <a:rPr lang="ru-RU" sz="4300" dirty="0">
                <a:solidFill>
                  <a:srgbClr val="333333"/>
                </a:solidFill>
                <a:latin typeface="Monotype Corsiva" panose="03010101010201010101" pitchFamily="66" charset="0"/>
              </a:rPr>
              <a:t>С 1984 года 1 сентября отмечается как День знаний. Это день стал государственным праздником не только в Российской Федерации, но и во всех странах бывшего СССР.</a:t>
            </a:r>
            <a:br>
              <a:rPr lang="ru-RU" dirty="0">
                <a:solidFill>
                  <a:srgbClr val="333333"/>
                </a:solidFill>
                <a:latin typeface="Arial" panose="020B0604020202020204" pitchFamily="34" charset="0"/>
              </a:rPr>
            </a:br>
            <a:br>
              <a:rPr lang="ru-RU" dirty="0">
                <a:solidFill>
                  <a:srgbClr val="333333"/>
                </a:solidFill>
                <a:latin typeface="Arial" panose="020B0604020202020204" pitchFamily="34" charset="0"/>
              </a:rPr>
            </a:b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76130792"/>
      </p:ext>
    </p:extLst>
  </p:cSld>
  <p:clrMapOvr>
    <a:masterClrMapping/>
  </p:clrMapOvr>
  <p:transition spd="slow">
    <p:wip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742F198-AA8C-47F4-B822-DA327CBD29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72200" y="0"/>
            <a:ext cx="6019800" cy="1143000"/>
          </a:xfrm>
        </p:spPr>
        <p:txBody>
          <a:bodyPr/>
          <a:lstStyle/>
          <a:p>
            <a:pPr algn="r"/>
            <a:r>
              <a:rPr lang="ru-RU" sz="3200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Исторические </a:t>
            </a:r>
            <a:br>
              <a:rPr lang="ru-RU" sz="3200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заметки</a:t>
            </a:r>
            <a:endParaRPr lang="ru-RU" dirty="0"/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4ADA9B7C-AFFC-408F-9871-8F35ABE54F50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086" r="23086"/>
          <a:stretch>
            <a:fillRect/>
          </a:stretch>
        </p:blipFill>
        <p:spPr>
          <a:xfrm>
            <a:off x="570015" y="731764"/>
            <a:ext cx="3676220" cy="5122771"/>
          </a:xfrm>
        </p:spPr>
      </p:pic>
      <p:sp>
        <p:nvSpPr>
          <p:cNvPr id="4" name="Текст 3">
            <a:extLst>
              <a:ext uri="{FF2B5EF4-FFF2-40B4-BE49-F238E27FC236}">
                <a16:creationId xmlns:a16="http://schemas.microsoft.com/office/drawing/2014/main" id="{D22AB94F-34FD-47B2-B7D7-4DB65C24BEB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722811" y="1460665"/>
            <a:ext cx="7211889" cy="4393869"/>
          </a:xfrm>
        </p:spPr>
        <p:txBody>
          <a:bodyPr>
            <a:normAutofit/>
          </a:bodyPr>
          <a:lstStyle/>
          <a:p>
            <a:pPr algn="ctr"/>
            <a:r>
              <a:rPr lang="ru-RU" sz="5000" dirty="0">
                <a:latin typeface="Monotype Corsiva" panose="03010101010201010101" pitchFamily="66" charset="0"/>
              </a:rPr>
              <a:t>1 сентября 1964 года </a:t>
            </a:r>
          </a:p>
          <a:p>
            <a:pPr algn="ctr"/>
            <a:r>
              <a:rPr lang="ru-RU" sz="5000" dirty="0">
                <a:latin typeface="Monotype Corsiva" panose="03010101010201010101" pitchFamily="66" charset="0"/>
              </a:rPr>
              <a:t>Впервые на телеэкране появилась передача </a:t>
            </a:r>
          </a:p>
          <a:p>
            <a:pPr algn="ctr"/>
            <a:r>
              <a:rPr lang="ru-RU" sz="5000" dirty="0">
                <a:latin typeface="Monotype Corsiva" panose="03010101010201010101" pitchFamily="66" charset="0"/>
              </a:rPr>
              <a:t>«</a:t>
            </a:r>
            <a:r>
              <a:rPr lang="ru-RU" sz="5000" dirty="0">
                <a:latin typeface="Monotype Corsiva" panose="03010101010201010101" pitchFamily="66" charset="0"/>
                <a:hlinkClick r:id="rId3" tooltip="Спокойной ночи, малыши!"/>
              </a:rPr>
              <a:t>Спокойной ночи, малыши!</a:t>
            </a:r>
            <a:r>
              <a:rPr lang="ru-RU" sz="5000" dirty="0">
                <a:latin typeface="Monotype Corsiva" panose="03010101010201010101" pitchFamily="66" charset="0"/>
              </a:rPr>
              <a:t>».</a:t>
            </a:r>
          </a:p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89701896"/>
      </p:ext>
    </p:extLst>
  </p:cSld>
  <p:clrMapOvr>
    <a:masterClrMapping/>
  </p:clrMapOvr>
  <p:transition spd="slow">
    <p:wip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59F7A46-86A6-427F-8130-35E9A0FBB9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72200" y="-102548"/>
            <a:ext cx="6019800" cy="1143000"/>
          </a:xfrm>
        </p:spPr>
        <p:txBody>
          <a:bodyPr/>
          <a:lstStyle/>
          <a:p>
            <a:pPr algn="r"/>
            <a:r>
              <a:rPr lang="ru-RU" sz="3200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Исторические </a:t>
            </a:r>
            <a:br>
              <a:rPr lang="ru-RU" sz="3200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заметки</a:t>
            </a:r>
            <a:endParaRPr lang="ru-RU" dirty="0"/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77B4231B-A313-4D71-9846-1E8D5494F3D3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75" b="2975"/>
          <a:stretch>
            <a:fillRect/>
          </a:stretch>
        </p:blipFill>
        <p:spPr>
          <a:xfrm>
            <a:off x="221638" y="468952"/>
            <a:ext cx="4137523" cy="5765593"/>
          </a:xfrm>
        </p:spPr>
      </p:pic>
      <p:sp>
        <p:nvSpPr>
          <p:cNvPr id="4" name="Текст 3">
            <a:extLst>
              <a:ext uri="{FF2B5EF4-FFF2-40B4-BE49-F238E27FC236}">
                <a16:creationId xmlns:a16="http://schemas.microsoft.com/office/drawing/2014/main" id="{F1347030-F8DB-4AE7-9447-5087A39240B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722811" y="2777066"/>
            <a:ext cx="7283141" cy="3350602"/>
          </a:xfrm>
        </p:spPr>
        <p:txBody>
          <a:bodyPr>
            <a:normAutofit/>
          </a:bodyPr>
          <a:lstStyle/>
          <a:p>
            <a:pPr algn="ctr"/>
            <a:r>
              <a:rPr lang="ru-RU" sz="4800" dirty="0">
                <a:latin typeface="Monotype Corsiva" panose="03010101010201010101" pitchFamily="66" charset="0"/>
              </a:rPr>
              <a:t>1 сентября 1875г. родился  Эдгар Берроуз, американский писатель, </a:t>
            </a:r>
          </a:p>
          <a:p>
            <a:pPr algn="ctr"/>
            <a:r>
              <a:rPr lang="ru-RU" sz="4800" dirty="0">
                <a:latin typeface="Monotype Corsiva" panose="03010101010201010101" pitchFamily="66" charset="0"/>
              </a:rPr>
              <a:t>автор романов о Тарзане.</a:t>
            </a: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57698093-A226-47CA-9853-3D81AB7591A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2812" y="255197"/>
            <a:ext cx="1924050" cy="2381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8177087"/>
      </p:ext>
    </p:extLst>
  </p:cSld>
  <p:clrMapOvr>
    <a:masterClrMapping/>
  </p:clrMapOvr>
  <p:transition spd="slow">
    <p:wip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6B3DCBC-4DD1-464A-BEC8-42990345D9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72200" y="0"/>
            <a:ext cx="6019800" cy="1143000"/>
          </a:xfrm>
        </p:spPr>
        <p:txBody>
          <a:bodyPr/>
          <a:lstStyle/>
          <a:p>
            <a:pPr algn="r"/>
            <a:r>
              <a:rPr lang="ru-RU" sz="3200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Исторические </a:t>
            </a:r>
            <a:br>
              <a:rPr lang="ru-RU" sz="3200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заметки</a:t>
            </a:r>
            <a:endParaRPr lang="ru-RU" dirty="0"/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9033BE65-FCB8-4020-8B05-3647EAB5DCC7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820" r="24820"/>
          <a:stretch>
            <a:fillRect/>
          </a:stretch>
        </p:blipFill>
        <p:spPr>
          <a:xfrm>
            <a:off x="498764" y="875042"/>
            <a:ext cx="3794973" cy="5288252"/>
          </a:xfrm>
        </p:spPr>
      </p:pic>
      <p:sp>
        <p:nvSpPr>
          <p:cNvPr id="4" name="Текст 3">
            <a:extLst>
              <a:ext uri="{FF2B5EF4-FFF2-40B4-BE49-F238E27FC236}">
                <a16:creationId xmlns:a16="http://schemas.microsoft.com/office/drawing/2014/main" id="{21A73B99-361D-4AA2-AEF7-463CBBEC9E6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722812" y="1365662"/>
            <a:ext cx="7093136" cy="4500748"/>
          </a:xfrm>
        </p:spPr>
        <p:txBody>
          <a:bodyPr>
            <a:normAutofit lnSpcReduction="10000"/>
          </a:bodyPr>
          <a:lstStyle/>
          <a:p>
            <a:pPr algn="ctr"/>
            <a:r>
              <a:rPr lang="ru-RU" sz="4400" dirty="0">
                <a:latin typeface="Monotype Corsiva" panose="03010101010201010101" pitchFamily="66" charset="0"/>
              </a:rPr>
              <a:t>1 сентября 1939 г – начало Второй Мировой Войны, которая стала самым кровопролитным и жестоким военным конфликтом за всю историю человечества. В ней приняло участие 61 государство.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67010174"/>
      </p:ext>
    </p:extLst>
  </p:cSld>
  <p:clrMapOvr>
    <a:masterClrMapping/>
  </p:clrMapOvr>
  <p:transition spd="slow">
    <p:wip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A7A4ABA-60E9-4F45-85C3-F97288BEF7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05347" y="0"/>
            <a:ext cx="6019800" cy="1143000"/>
          </a:xfrm>
        </p:spPr>
        <p:txBody>
          <a:bodyPr/>
          <a:lstStyle/>
          <a:p>
            <a:pPr algn="r"/>
            <a:r>
              <a:rPr lang="ru-RU" sz="3200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Исторические </a:t>
            </a:r>
            <a:br>
              <a:rPr lang="ru-RU" sz="3200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заметки</a:t>
            </a:r>
            <a:endParaRPr lang="ru-RU" dirty="0"/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3C5C025B-9AFD-4E17-B74A-555B7BC99FD2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086" r="23086"/>
          <a:stretch>
            <a:fillRect/>
          </a:stretch>
        </p:blipFill>
        <p:spPr>
          <a:xfrm>
            <a:off x="380010" y="794443"/>
            <a:ext cx="3818724" cy="5321349"/>
          </a:xfrm>
        </p:spPr>
      </p:pic>
      <p:sp>
        <p:nvSpPr>
          <p:cNvPr id="4" name="Текст 3">
            <a:extLst>
              <a:ext uri="{FF2B5EF4-FFF2-40B4-BE49-F238E27FC236}">
                <a16:creationId xmlns:a16="http://schemas.microsoft.com/office/drawing/2014/main" id="{6B6EB3EB-043B-460B-8EC7-A829B237EA6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722812" y="1662545"/>
            <a:ext cx="7128762" cy="4453247"/>
          </a:xfrm>
        </p:spPr>
        <p:txBody>
          <a:bodyPr>
            <a:normAutofit fontScale="77500" lnSpcReduction="20000"/>
          </a:bodyPr>
          <a:lstStyle/>
          <a:p>
            <a:pPr algn="ctr"/>
            <a:r>
              <a:rPr lang="ru-RU" sz="5200" u="sng" dirty="0">
                <a:latin typeface="Monotype Corsiva" panose="03010101010201010101" pitchFamily="66" charset="0"/>
                <a:hlinkClick r:id="rId3"/>
              </a:rPr>
              <a:t>1 сентября 2004</a:t>
            </a:r>
            <a:r>
              <a:rPr lang="ru-RU" sz="5200" dirty="0">
                <a:latin typeface="Monotype Corsiva" panose="03010101010201010101" pitchFamily="66" charset="0"/>
              </a:rPr>
              <a:t> г — </a:t>
            </a:r>
            <a:r>
              <a:rPr lang="ru-RU" sz="5200" dirty="0">
                <a:latin typeface="Monotype Corsiva" panose="03010101010201010101" pitchFamily="66" charset="0"/>
                <a:hlinkClick r:id="rId4" tooltip="Захват школы в Беслане"/>
              </a:rPr>
              <a:t>Захват школы в Беслане</a:t>
            </a:r>
            <a:r>
              <a:rPr lang="ru-RU" sz="5200" dirty="0">
                <a:latin typeface="Monotype Corsiva" panose="03010101010201010101" pitchFamily="66" charset="0"/>
              </a:rPr>
              <a:t> (</a:t>
            </a:r>
            <a:r>
              <a:rPr lang="ru-RU" sz="5200" dirty="0">
                <a:latin typeface="Monotype Corsiva" panose="03010101010201010101" pitchFamily="66" charset="0"/>
                <a:hlinkClick r:id="rId5" tooltip="Северная Осетия"/>
              </a:rPr>
              <a:t>Северная Осетия</a:t>
            </a:r>
            <a:r>
              <a:rPr lang="ru-RU" sz="5200" dirty="0">
                <a:latin typeface="Monotype Corsiva" panose="03010101010201010101" pitchFamily="66" charset="0"/>
              </a:rPr>
              <a:t>).</a:t>
            </a:r>
          </a:p>
          <a:p>
            <a:pPr algn="ctr"/>
            <a:r>
              <a:rPr lang="ru-RU" sz="5200" dirty="0">
                <a:latin typeface="Monotype Corsiva" panose="03010101010201010101" pitchFamily="66" charset="0"/>
              </a:rPr>
              <a:t>(террористический акт – взрыв днем 3 сентября)</a:t>
            </a:r>
          </a:p>
          <a:p>
            <a:pPr algn="ctr"/>
            <a:endParaRPr lang="ru-RU" sz="3200" dirty="0">
              <a:latin typeface="Monotype Corsiva" panose="03010101010201010101" pitchFamily="66" charset="0"/>
            </a:endParaRPr>
          </a:p>
          <a:p>
            <a:pPr algn="ctr"/>
            <a:r>
              <a:rPr lang="ru-RU" sz="4600" dirty="0">
                <a:latin typeface="Monotype Corsiva" panose="03010101010201010101" pitchFamily="66" charset="0"/>
              </a:rPr>
              <a:t>Погибли 314 человек, из них 186 детей,</a:t>
            </a:r>
          </a:p>
          <a:p>
            <a:pPr algn="ctr"/>
            <a:r>
              <a:rPr lang="ru-RU" sz="4600" dirty="0">
                <a:latin typeface="Monotype Corsiva" panose="03010101010201010101" pitchFamily="66" charset="0"/>
              </a:rPr>
              <a:t>19 спасателей </a:t>
            </a:r>
          </a:p>
          <a:p>
            <a:pPr algn="ctr"/>
            <a:endParaRPr lang="ru-RU" sz="4800" dirty="0">
              <a:latin typeface="Monotype Corsiva" panose="03010101010201010101" pitchFamily="66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3306536"/>
      </p:ext>
    </p:extLst>
  </p:cSld>
  <p:clrMapOvr>
    <a:masterClrMapping/>
  </p:clrMapOvr>
  <p:transition spd="slow">
    <p:wip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5C858FD-C2D8-4008-B11F-59B5100360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29098" y="0"/>
            <a:ext cx="6019800" cy="1143000"/>
          </a:xfrm>
        </p:spPr>
        <p:txBody>
          <a:bodyPr/>
          <a:lstStyle/>
          <a:p>
            <a:pPr algn="r"/>
            <a:r>
              <a:rPr lang="ru-RU" sz="3200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Исторические </a:t>
            </a:r>
            <a:br>
              <a:rPr lang="ru-RU" sz="3200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заметки</a:t>
            </a:r>
            <a:endParaRPr lang="ru-RU" dirty="0"/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80A9D9EC-BF93-4880-8325-2A01A8D98C0D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20" r="9420"/>
          <a:stretch>
            <a:fillRect/>
          </a:stretch>
        </p:blipFill>
        <p:spPr>
          <a:xfrm>
            <a:off x="285006" y="490974"/>
            <a:ext cx="4275117" cy="5957327"/>
          </a:xfrm>
          <a:prstGeom prst="snip2DiagRect">
            <a:avLst>
              <a:gd name="adj1" fmla="val 10815"/>
              <a:gd name="adj2" fmla="val 0"/>
            </a:avLst>
          </a:prstGeom>
        </p:spPr>
      </p:pic>
      <p:sp>
        <p:nvSpPr>
          <p:cNvPr id="4" name="Текст 3">
            <a:extLst>
              <a:ext uri="{FF2B5EF4-FFF2-40B4-BE49-F238E27FC236}">
                <a16:creationId xmlns:a16="http://schemas.microsoft.com/office/drawing/2014/main" id="{F4BE0A32-6004-4193-8787-C5013C50C59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722812" y="1460665"/>
            <a:ext cx="7326086" cy="4845132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>
                <a:latin typeface="Monotype Corsiva" panose="03010101010201010101" pitchFamily="66" charset="0"/>
              </a:rPr>
              <a:t>«Голубка Пикассо»</a:t>
            </a:r>
            <a:r>
              <a:rPr lang="ru-RU" sz="4000" dirty="0">
                <a:latin typeface="Monotype Corsiva" panose="03010101010201010101" pitchFamily="66" charset="0"/>
              </a:rPr>
              <a:t> — белый </a:t>
            </a:r>
            <a:r>
              <a:rPr lang="ru-RU" sz="4000" dirty="0">
                <a:latin typeface="Monotype Corsiva" panose="03010101010201010101" pitchFamily="66" charset="0"/>
                <a:hlinkClick r:id="rId3" tooltip="Голубь мира"/>
              </a:rPr>
              <a:t>голубь мира</a:t>
            </a:r>
            <a:r>
              <a:rPr lang="ru-RU" sz="4000" dirty="0">
                <a:latin typeface="Monotype Corsiva" panose="03010101010201010101" pitchFamily="66" charset="0"/>
              </a:rPr>
              <a:t>, нарисованный </a:t>
            </a:r>
            <a:r>
              <a:rPr lang="ru-RU" sz="4000" dirty="0">
                <a:latin typeface="Monotype Corsiva" panose="03010101010201010101" pitchFamily="66" charset="0"/>
                <a:hlinkClick r:id="rId4" tooltip="Пабло Пикассо"/>
              </a:rPr>
              <a:t>Пабло Пикассо</a:t>
            </a:r>
            <a:r>
              <a:rPr lang="ru-RU" sz="4000" dirty="0">
                <a:latin typeface="Monotype Corsiva" panose="03010101010201010101" pitchFamily="66" charset="0"/>
              </a:rPr>
              <a:t> в 1949 году и неоднократно им воспроизводившийся в различных вариациях. Один из самых узнаваемых символов мира, обошедший всю планету</a:t>
            </a:r>
          </a:p>
        </p:txBody>
      </p:sp>
    </p:spTree>
    <p:extLst>
      <p:ext uri="{BB962C8B-B14F-4D97-AF65-F5344CB8AC3E}">
        <p14:creationId xmlns:p14="http://schemas.microsoft.com/office/powerpoint/2010/main" val="2512038306"/>
      </p:ext>
    </p:extLst>
  </p:cSld>
  <p:clrMapOvr>
    <a:masterClrMapping/>
  </p:clrMapOvr>
  <p:transition spd="slow">
    <p:wip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9FFA897-14BC-4892-B826-0E6C6E8F93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24400" y="342899"/>
            <a:ext cx="6019800" cy="1143000"/>
          </a:xfrm>
        </p:spPr>
        <p:txBody>
          <a:bodyPr/>
          <a:lstStyle/>
          <a:p>
            <a:pPr algn="r"/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Пацифик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символ мира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FF920636-689E-47B3-9009-B92AEDE4E689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91" r="14591"/>
          <a:stretch>
            <a:fillRect/>
          </a:stretch>
        </p:blipFill>
        <p:spPr>
          <a:xfrm>
            <a:off x="571433" y="914399"/>
            <a:ext cx="3698553" cy="5153891"/>
          </a:xfrm>
        </p:spPr>
      </p:pic>
      <p:sp>
        <p:nvSpPr>
          <p:cNvPr id="4" name="Текст 3">
            <a:extLst>
              <a:ext uri="{FF2B5EF4-FFF2-40B4-BE49-F238E27FC236}">
                <a16:creationId xmlns:a16="http://schemas.microsoft.com/office/drawing/2014/main" id="{3C5F408D-E1BE-4DB7-B43E-14C66A3744B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722811" y="1710047"/>
            <a:ext cx="7176263" cy="4358243"/>
          </a:xfrm>
        </p:spPr>
        <p:txBody>
          <a:bodyPr>
            <a:normAutofit/>
          </a:bodyPr>
          <a:lstStyle/>
          <a:p>
            <a:r>
              <a:rPr lang="ru-RU" sz="3600" b="1" dirty="0" err="1">
                <a:latin typeface="Monotype Corsiva" panose="03010101010201010101" pitchFamily="66" charset="0"/>
              </a:rPr>
              <a:t>Паци́фик</a:t>
            </a:r>
            <a:r>
              <a:rPr lang="ru-RU" sz="3600" dirty="0">
                <a:latin typeface="Monotype Corsiva" panose="03010101010201010101" pitchFamily="66" charset="0"/>
              </a:rPr>
              <a:t> (</a:t>
            </a:r>
            <a:r>
              <a:rPr lang="ru-RU" sz="3600" dirty="0">
                <a:latin typeface="Monotype Corsiva" panose="03010101010201010101" pitchFamily="66" charset="0"/>
                <a:hlinkClick r:id="rId3" tooltip="Английский язык"/>
              </a:rPr>
              <a:t>англ.</a:t>
            </a:r>
            <a:r>
              <a:rPr lang="ru-RU" sz="3600" dirty="0">
                <a:latin typeface="Monotype Corsiva" panose="03010101010201010101" pitchFamily="66" charset="0"/>
              </a:rPr>
              <a:t> </a:t>
            </a:r>
            <a:r>
              <a:rPr lang="ru-RU" sz="3600" i="1" dirty="0" err="1">
                <a:latin typeface="Monotype Corsiva" panose="03010101010201010101" pitchFamily="66" charset="0"/>
              </a:rPr>
              <a:t>pacific</a:t>
            </a:r>
            <a:r>
              <a:rPr lang="ru-RU" sz="3600" dirty="0">
                <a:latin typeface="Monotype Corsiva" panose="03010101010201010101" pitchFamily="66" charset="0"/>
              </a:rPr>
              <a:t> — «</a:t>
            </a:r>
            <a:r>
              <a:rPr lang="ru-RU" sz="3600" i="1" dirty="0">
                <a:latin typeface="Monotype Corsiva" panose="03010101010201010101" pitchFamily="66" charset="0"/>
              </a:rPr>
              <a:t>мирный, миролюбивый, примирительный</a:t>
            </a:r>
            <a:r>
              <a:rPr lang="ru-RU" sz="3600" dirty="0">
                <a:latin typeface="Monotype Corsiva" panose="03010101010201010101" pitchFamily="66" charset="0"/>
              </a:rPr>
              <a:t>») — международный символ мира, </a:t>
            </a:r>
            <a:r>
              <a:rPr lang="ru-RU" sz="3600" dirty="0">
                <a:latin typeface="Monotype Corsiva" panose="03010101010201010101" pitchFamily="66" charset="0"/>
                <a:hlinkClick r:id="rId4" tooltip="Разоружение"/>
              </a:rPr>
              <a:t>разоружения</a:t>
            </a:r>
            <a:r>
              <a:rPr lang="ru-RU" sz="3600" dirty="0">
                <a:latin typeface="Monotype Corsiva" panose="03010101010201010101" pitchFamily="66" charset="0"/>
              </a:rPr>
              <a:t>, </a:t>
            </a:r>
            <a:r>
              <a:rPr lang="ru-RU" sz="3600" dirty="0">
                <a:latin typeface="Monotype Corsiva" panose="03010101010201010101" pitchFamily="66" charset="0"/>
                <a:hlinkClick r:id="rId5" tooltip="Антивоенное движение"/>
              </a:rPr>
              <a:t>антивоенного движения</a:t>
            </a:r>
            <a:r>
              <a:rPr lang="ru-RU" sz="3600" dirty="0">
                <a:latin typeface="Monotype Corsiva" panose="03010101010201010101" pitchFamily="66" charset="0"/>
              </a:rPr>
              <a:t>. Этот знак (☮) был изначально создан для </a:t>
            </a:r>
            <a:r>
              <a:rPr lang="ru-RU" sz="3600" dirty="0">
                <a:latin typeface="Monotype Corsiva" panose="03010101010201010101" pitchFamily="66" charset="0"/>
                <a:hlinkClick r:id="rId6" tooltip="Кампания за ядерное разоружение"/>
              </a:rPr>
              <a:t>британского движения за ядерное разоружение</a:t>
            </a:r>
            <a:r>
              <a:rPr lang="ru-RU" sz="3600" dirty="0">
                <a:latin typeface="Monotype Corsiva" panose="03010101010201010101" pitchFamily="66" charset="0"/>
              </a:rPr>
              <a:t>. </a:t>
            </a:r>
          </a:p>
        </p:txBody>
      </p:sp>
    </p:spTree>
    <p:extLst>
      <p:ext uri="{BB962C8B-B14F-4D97-AF65-F5344CB8AC3E}">
        <p14:creationId xmlns:p14="http://schemas.microsoft.com/office/powerpoint/2010/main" val="156278697"/>
      </p:ext>
    </p:extLst>
  </p:cSld>
  <p:clrMapOvr>
    <a:masterClrMapping/>
  </p:clrMapOvr>
  <p:transition spd="slow">
    <p:wipe/>
  </p:transition>
</p:sld>
</file>

<file path=ppt/theme/theme1.xml><?xml version="1.0" encoding="utf-8"?>
<a:theme xmlns:a="http://schemas.openxmlformats.org/drawingml/2006/main" name="Сектор">
  <a:themeElements>
    <a:clrScheme name="Сектор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Сектор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ектор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126</TotalTime>
  <Words>261</Words>
  <Application>Microsoft Office PowerPoint</Application>
  <PresentationFormat>Широкоэкранный</PresentationFormat>
  <Paragraphs>49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1" baseType="lpstr">
      <vt:lpstr>Arial</vt:lpstr>
      <vt:lpstr>Century Gothic</vt:lpstr>
      <vt:lpstr>Monotype Corsiva</vt:lpstr>
      <vt:lpstr>Times New Roman</vt:lpstr>
      <vt:lpstr>Wingdings 3</vt:lpstr>
      <vt:lpstr>Сектор</vt:lpstr>
      <vt:lpstr>Я голосую за мир!</vt:lpstr>
      <vt:lpstr>С днем Знаний! </vt:lpstr>
      <vt:lpstr>Исторические  заметки</vt:lpstr>
      <vt:lpstr>Исторические  заметки</vt:lpstr>
      <vt:lpstr>Исторические  заметки</vt:lpstr>
      <vt:lpstr>Исторические  заметки</vt:lpstr>
      <vt:lpstr>Исторические  заметки</vt:lpstr>
      <vt:lpstr>Исторические  заметки</vt:lpstr>
      <vt:lpstr>Пацифик – символ мира</vt:lpstr>
      <vt:lpstr>ООН </vt:lpstr>
      <vt:lpstr>“Я голосую за мир”  И. Зуев.</vt:lpstr>
      <vt:lpstr>Презентация PowerPoint</vt:lpstr>
      <vt:lpstr>Наша задача</vt:lpstr>
      <vt:lpstr>Позаботимся  о планете вместе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 днем Знаний! </dc:title>
  <dc:creator>User</dc:creator>
  <cp:lastModifiedBy>User</cp:lastModifiedBy>
  <cp:revision>13</cp:revision>
  <dcterms:created xsi:type="dcterms:W3CDTF">2017-08-30T12:35:57Z</dcterms:created>
  <dcterms:modified xsi:type="dcterms:W3CDTF">2017-08-30T14:42:19Z</dcterms:modified>
</cp:coreProperties>
</file>