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72" r:id="rId3"/>
    <p:sldId id="262" r:id="rId4"/>
    <p:sldId id="275" r:id="rId5"/>
    <p:sldId id="263" r:id="rId6"/>
    <p:sldId id="266" r:id="rId7"/>
    <p:sldId id="279" r:id="rId8"/>
    <p:sldId id="280" r:id="rId9"/>
    <p:sldId id="274" r:id="rId10"/>
    <p:sldId id="277" r:id="rId11"/>
    <p:sldId id="278" r:id="rId12"/>
  </p:sldIdLst>
  <p:sldSz cx="9144000" cy="6858000" type="screen4x3"/>
  <p:notesSz cx="6834188" cy="9979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F2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926C-B45F-4136-B50C-709494A9C115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263FB-4443-42AC-8761-B7C4D7CFE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300" b="1" dirty="0" smtClean="0">
                <a:solidFill>
                  <a:srgbClr val="FF0000"/>
                </a:solidFill>
              </a:rPr>
              <a:t>-</a:t>
            </a:r>
            <a:r>
              <a:rPr lang="ru-RU" sz="4300" b="1" dirty="0">
                <a:solidFill>
                  <a:srgbClr val="FF0000"/>
                </a:solidFill>
              </a:rPr>
              <a:t>15</a:t>
            </a:r>
            <a:r>
              <a:rPr lang="ru-RU" sz="4300" b="1" dirty="0" smtClean="0">
                <a:solidFill>
                  <a:srgbClr val="FF0000"/>
                </a:solidFill>
              </a:rPr>
              <a:t>;  </a:t>
            </a:r>
            <a:r>
              <a:rPr lang="ru-RU" sz="4300" b="1" dirty="0">
                <a:solidFill>
                  <a:srgbClr val="FF0000"/>
                </a:solidFill>
              </a:rPr>
              <a:t>+</a:t>
            </a:r>
            <a:r>
              <a:rPr lang="ru-RU" sz="4300" b="1" dirty="0" smtClean="0">
                <a:solidFill>
                  <a:srgbClr val="FF0000"/>
                </a:solidFill>
              </a:rPr>
              <a:t>10;  -3,2</a:t>
            </a:r>
            <a:r>
              <a:rPr lang="ru-RU" sz="4300" b="1" dirty="0">
                <a:solidFill>
                  <a:srgbClr val="FF0000"/>
                </a:solidFill>
              </a:rPr>
              <a:t>; </a:t>
            </a:r>
            <a:r>
              <a:rPr lang="ru-RU" sz="4300" b="1" dirty="0" smtClean="0">
                <a:solidFill>
                  <a:srgbClr val="FF0000"/>
                </a:solidFill>
              </a:rPr>
              <a:t> 2 </a:t>
            </a:r>
            <a:r>
              <a:rPr lang="ru-RU" sz="4300" b="1" dirty="0">
                <a:solidFill>
                  <a:srgbClr val="FF0000"/>
                </a:solidFill>
              </a:rPr>
              <a:t>; </a:t>
            </a:r>
            <a:r>
              <a:rPr lang="ru-RU" sz="4300" b="1" dirty="0" smtClean="0">
                <a:solidFill>
                  <a:srgbClr val="FF0000"/>
                </a:solidFill>
              </a:rPr>
              <a:t> -</a:t>
            </a:r>
            <a:r>
              <a:rPr lang="ru-RU" sz="4300" b="1" dirty="0">
                <a:solidFill>
                  <a:srgbClr val="FF0000"/>
                </a:solidFill>
              </a:rPr>
              <a:t>7 ; </a:t>
            </a:r>
            <a:r>
              <a:rPr lang="ru-RU" sz="4300" b="1" dirty="0" smtClean="0">
                <a:solidFill>
                  <a:srgbClr val="FF0000"/>
                </a:solidFill>
              </a:rPr>
              <a:t> 0</a:t>
            </a:r>
            <a:r>
              <a:rPr lang="ru-RU" sz="4300" b="1" dirty="0">
                <a:solidFill>
                  <a:srgbClr val="FF0000"/>
                </a:solidFill>
              </a:rPr>
              <a:t>; </a:t>
            </a:r>
            <a:r>
              <a:rPr lang="ru-RU" sz="4300" b="1" dirty="0" smtClean="0">
                <a:solidFill>
                  <a:srgbClr val="FF0000"/>
                </a:solidFill>
              </a:rPr>
              <a:t> -</a:t>
            </a:r>
            <a:r>
              <a:rPr lang="ru-RU" sz="4300" b="1" dirty="0">
                <a:solidFill>
                  <a:srgbClr val="FF0000"/>
                </a:solidFill>
              </a:rPr>
              <a:t>4; </a:t>
            </a:r>
            <a:r>
              <a:rPr lang="ru-RU" sz="4300" b="1" dirty="0" smtClean="0">
                <a:solidFill>
                  <a:srgbClr val="FF0000"/>
                </a:solidFill>
              </a:rPr>
              <a:t> 9,3;  </a:t>
            </a:r>
            <a:r>
              <a:rPr lang="ru-RU" sz="4300" b="1" dirty="0">
                <a:solidFill>
                  <a:srgbClr val="FF0000"/>
                </a:solidFill>
              </a:rPr>
              <a:t>+</a:t>
            </a:r>
            <a:r>
              <a:rPr lang="ru-RU" sz="4300" b="1" dirty="0" smtClean="0">
                <a:solidFill>
                  <a:srgbClr val="FF0000"/>
                </a:solidFill>
              </a:rPr>
              <a:t>7</a:t>
            </a:r>
          </a:p>
          <a:p>
            <a:pPr>
              <a:buNone/>
            </a:pPr>
            <a:r>
              <a:rPr lang="ru-RU" sz="3900" dirty="0" smtClean="0"/>
              <a:t>Назовите:</a:t>
            </a:r>
            <a:endParaRPr lang="ru-RU" sz="3900" dirty="0"/>
          </a:p>
          <a:p>
            <a:r>
              <a:rPr lang="ru-RU" dirty="0"/>
              <a:t>1. </a:t>
            </a:r>
            <a:r>
              <a:rPr lang="ru-RU" dirty="0" smtClean="0"/>
              <a:t>отрицательные </a:t>
            </a:r>
            <a:r>
              <a:rPr lang="ru-RU" dirty="0" smtClean="0"/>
              <a:t>числа</a:t>
            </a:r>
            <a:endParaRPr lang="ru-RU" dirty="0"/>
          </a:p>
          <a:p>
            <a:r>
              <a:rPr lang="ru-RU" dirty="0"/>
              <a:t>2</a:t>
            </a:r>
            <a:r>
              <a:rPr lang="ru-RU" dirty="0" smtClean="0"/>
              <a:t>. </a:t>
            </a:r>
            <a:r>
              <a:rPr lang="ru-RU" dirty="0"/>
              <a:t>натуральные числа.</a:t>
            </a:r>
          </a:p>
          <a:p>
            <a:r>
              <a:rPr lang="ru-RU" dirty="0"/>
              <a:t>3. </a:t>
            </a:r>
            <a:r>
              <a:rPr lang="ru-RU" dirty="0" smtClean="0"/>
              <a:t>положительные </a:t>
            </a:r>
            <a:r>
              <a:rPr lang="ru-RU" dirty="0"/>
              <a:t>числа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/>
          </a:p>
          <a:p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/>
              <a:t>целые числа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/>
          </a:p>
          <a:p>
            <a:r>
              <a:rPr lang="ru-RU" dirty="0"/>
              <a:t>5. </a:t>
            </a:r>
            <a:r>
              <a:rPr lang="ru-RU" dirty="0" smtClean="0"/>
              <a:t>противоположные </a:t>
            </a:r>
            <a:r>
              <a:rPr lang="ru-RU" dirty="0"/>
              <a:t>числа.</a:t>
            </a:r>
          </a:p>
          <a:p>
            <a:r>
              <a:rPr lang="ru-RU" dirty="0"/>
              <a:t>6. </a:t>
            </a:r>
            <a:r>
              <a:rPr lang="ru-RU" dirty="0" smtClean="0"/>
              <a:t>наибольшее </a:t>
            </a:r>
            <a:r>
              <a:rPr lang="ru-RU" dirty="0"/>
              <a:t>целое число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7. наименьшее целое число.</a:t>
            </a: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00694" y="192880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</a:t>
            </a:r>
            <a:r>
              <a:rPr lang="en-US" sz="2400" dirty="0" smtClean="0"/>
              <a:t>15</a:t>
            </a:r>
            <a:r>
              <a:rPr lang="en-US" sz="2400" dirty="0" smtClean="0"/>
              <a:t>; -3,2 ;-7; -4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500694" y="2500306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10; 2;  7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300037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10; 2; 7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3571876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r>
              <a:rPr lang="en-US" sz="2400" dirty="0" smtClean="0"/>
              <a:t>15; +10; 2; -7; 0; -4; +7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414338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-7 </a:t>
            </a:r>
            <a:r>
              <a:rPr lang="ru-RU" sz="2400" dirty="0" smtClean="0"/>
              <a:t>и 7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786446" y="4714884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+10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86446" y="528638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-15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Вариант 1                             Вариант 2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(+7)+(-15)                    1)  (-7)+(-23)      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(-8)+(-20)                    2)  (+16)+(-9)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(-23)+(+11)                 3)  (+12)+(-12)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(+25)+(-25)                 4)  (-26)+(+14)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(-13)+(+17)                 5)   (-15)+(+24)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1669368" y="4243400"/>
            <a:ext cx="5229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Вариант 1         Вариант 2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-8                  1)  -30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-28                 2)   7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-12                 3)   0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0                     4)   -12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4                     </a:t>
            </a:r>
            <a:r>
              <a:rPr lang="ru-RU" smtClean="0"/>
              <a:t>5)    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Сравнить числа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r>
              <a:rPr lang="ru-RU" sz="5400" dirty="0" smtClean="0"/>
              <a:t>-</a:t>
            </a:r>
            <a:r>
              <a:rPr lang="ru-RU" sz="5400" dirty="0" smtClean="0"/>
              <a:t>8   </a:t>
            </a:r>
            <a:r>
              <a:rPr lang="en-US" sz="5400" dirty="0" smtClean="0"/>
              <a:t>  </a:t>
            </a:r>
            <a:r>
              <a:rPr lang="ru-RU" sz="5400" dirty="0" smtClean="0"/>
              <a:t>0 </a:t>
            </a:r>
            <a:endParaRPr lang="ru-RU" sz="5400" dirty="0" smtClean="0"/>
          </a:p>
          <a:p>
            <a:r>
              <a:rPr lang="ru-RU" sz="5400" dirty="0" smtClean="0"/>
              <a:t>-</a:t>
            </a:r>
            <a:r>
              <a:rPr lang="ru-RU" sz="5400" dirty="0" smtClean="0"/>
              <a:t>5</a:t>
            </a:r>
            <a:r>
              <a:rPr lang="en-US" sz="5400" dirty="0" smtClean="0"/>
              <a:t>  </a:t>
            </a:r>
            <a:r>
              <a:rPr lang="en-US" sz="5400" dirty="0" smtClean="0"/>
              <a:t> </a:t>
            </a:r>
            <a:r>
              <a:rPr lang="en-US" sz="5400" dirty="0" smtClean="0"/>
              <a:t> </a:t>
            </a:r>
            <a:r>
              <a:rPr lang="ru-RU" sz="5400" dirty="0" smtClean="0"/>
              <a:t>9</a:t>
            </a:r>
            <a:endParaRPr lang="ru-RU" sz="5400" dirty="0" smtClean="0"/>
          </a:p>
          <a:p>
            <a:r>
              <a:rPr lang="ru-RU" sz="5400" dirty="0" smtClean="0"/>
              <a:t>-</a:t>
            </a:r>
            <a:r>
              <a:rPr lang="ru-RU" sz="5400" dirty="0" smtClean="0"/>
              <a:t>3</a:t>
            </a:r>
            <a:r>
              <a:rPr lang="en-US" sz="5400" dirty="0" smtClean="0"/>
              <a:t>  </a:t>
            </a:r>
            <a:r>
              <a:rPr lang="ru-RU" sz="5400" dirty="0" smtClean="0"/>
              <a:t> -7</a:t>
            </a:r>
            <a:endParaRPr lang="ru-RU" sz="54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800" dirty="0" smtClean="0"/>
              <a:t>48 </a:t>
            </a:r>
            <a:r>
              <a:rPr lang="en-US" sz="4800" dirty="0" smtClean="0"/>
              <a:t>    </a:t>
            </a:r>
            <a:r>
              <a:rPr lang="ru-RU" sz="4800" dirty="0" smtClean="0"/>
              <a:t>-</a:t>
            </a:r>
            <a:r>
              <a:rPr lang="ru-RU" sz="4800" dirty="0" smtClean="0"/>
              <a:t>12</a:t>
            </a:r>
          </a:p>
          <a:p>
            <a:r>
              <a:rPr lang="ru-RU" sz="4800" dirty="0" smtClean="0"/>
              <a:t>-54 </a:t>
            </a:r>
            <a:r>
              <a:rPr lang="en-US" sz="4800" dirty="0" smtClean="0"/>
              <a:t>   </a:t>
            </a:r>
            <a:r>
              <a:rPr lang="ru-RU" sz="4800" dirty="0" smtClean="0"/>
              <a:t> </a:t>
            </a:r>
            <a:r>
              <a:rPr lang="ru-RU" sz="4800" dirty="0" smtClean="0"/>
              <a:t>-61</a:t>
            </a:r>
          </a:p>
          <a:p>
            <a:r>
              <a:rPr lang="ru-RU" sz="4800" dirty="0" smtClean="0"/>
              <a:t>-</a:t>
            </a:r>
            <a:r>
              <a:rPr lang="ru-RU" sz="4800" dirty="0" smtClean="0"/>
              <a:t>123</a:t>
            </a:r>
            <a:r>
              <a:rPr lang="en-US" sz="4800" dirty="0" smtClean="0"/>
              <a:t>   </a:t>
            </a:r>
            <a:r>
              <a:rPr lang="ru-RU" sz="4800" dirty="0" smtClean="0"/>
              <a:t>  </a:t>
            </a:r>
            <a:r>
              <a:rPr lang="ru-RU" sz="4800" dirty="0" smtClean="0"/>
              <a:t>- 112 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1571612"/>
            <a:ext cx="285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&lt;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2428868"/>
            <a:ext cx="214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&lt;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3429000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&gt;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5643570" y="3214686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&gt;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5857884" y="4071942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&gt;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4857760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&lt;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“проигрыш</a:t>
            </a:r>
            <a:r>
              <a:rPr lang="ru-RU" dirty="0"/>
              <a:t>” - черные карточки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“выигрыш” - белые карточки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</a:t>
            </a:r>
            <a:r>
              <a:rPr lang="ru-RU" sz="6600" dirty="0" smtClean="0">
                <a:solidFill>
                  <a:srgbClr val="0051F2"/>
                </a:solidFill>
              </a:rPr>
              <a:t>-3                 </a:t>
            </a:r>
            <a:r>
              <a:rPr lang="ru-RU" sz="6600" dirty="0" smtClean="0">
                <a:solidFill>
                  <a:srgbClr val="FF0000"/>
                </a:solidFill>
              </a:rPr>
              <a:t>+2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772816"/>
            <a:ext cx="1872208" cy="1944216"/>
          </a:xfrm>
          <a:prstGeom prst="rect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99792" y="314096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619672" y="198884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123728" y="2564904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20072" y="1844824"/>
            <a:ext cx="1872208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444208" y="321297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508104" y="213285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сумму очков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(+4)+(+5</a:t>
            </a:r>
            <a:r>
              <a:rPr lang="ru-RU" sz="4400" dirty="0" smtClean="0">
                <a:solidFill>
                  <a:srgbClr val="FF0000"/>
                </a:solidFill>
              </a:rPr>
              <a:t>)=</a:t>
            </a:r>
            <a:endParaRPr lang="ru-RU" sz="4400" dirty="0">
              <a:solidFill>
                <a:srgbClr val="0051F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1772816"/>
            <a:ext cx="1944216" cy="19442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1772816"/>
            <a:ext cx="1872208" cy="19442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1772816"/>
            <a:ext cx="1872208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772816"/>
            <a:ext cx="1872208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55576" y="198884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835696" y="306896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55576" y="306896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835696" y="198884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851920" y="3140968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771800" y="3140968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851920" y="198884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71800" y="198884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275856" y="2564904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172400" y="206084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596336" y="206084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020272" y="206084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580112" y="2564904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244408" y="306896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596336" y="306896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020272" y="306896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000364" y="464344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+9</a:t>
            </a:r>
            <a:endParaRPr lang="ru-RU" sz="3600" dirty="0"/>
          </a:p>
        </p:txBody>
      </p:sp>
      <p:sp>
        <p:nvSpPr>
          <p:cNvPr id="27" name="TextBox 26"/>
          <p:cNvSpPr txBox="1"/>
          <p:nvPr/>
        </p:nvSpPr>
        <p:spPr>
          <a:xfrm>
            <a:off x="4643438" y="4643446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51F2"/>
                </a:solidFill>
              </a:rPr>
              <a:t>(-1)+(-6</a:t>
            </a:r>
            <a:r>
              <a:rPr lang="ru-RU" sz="4400" dirty="0" smtClean="0">
                <a:solidFill>
                  <a:srgbClr val="0051F2"/>
                </a:solidFill>
              </a:rPr>
              <a:t>)= </a:t>
            </a:r>
            <a:endParaRPr lang="ru-RU" sz="4400" dirty="0">
              <a:solidFill>
                <a:srgbClr val="0051F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00892" y="4643446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-7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сумму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(+3) + (+4)</a:t>
            </a:r>
          </a:p>
          <a:p>
            <a:r>
              <a:rPr lang="ru-RU" dirty="0"/>
              <a:t>(+5) + (+2)</a:t>
            </a:r>
          </a:p>
          <a:p>
            <a:r>
              <a:rPr lang="ru-RU" dirty="0"/>
              <a:t>(+3) + (+1)</a:t>
            </a:r>
          </a:p>
          <a:p>
            <a:r>
              <a:rPr lang="ru-RU" dirty="0" smtClean="0"/>
              <a:t>(+5) + (+4)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r>
              <a:rPr lang="ru-RU" dirty="0"/>
              <a:t>(-3) + (-4)</a:t>
            </a:r>
          </a:p>
          <a:p>
            <a:r>
              <a:rPr lang="ru-RU" dirty="0"/>
              <a:t>(-4) + (-6)</a:t>
            </a:r>
          </a:p>
          <a:p>
            <a:r>
              <a:rPr lang="ru-RU" dirty="0"/>
              <a:t>(-3) + (-2)</a:t>
            </a:r>
          </a:p>
          <a:p>
            <a:r>
              <a:rPr lang="ru-RU" dirty="0" smtClean="0"/>
              <a:t>(-4) </a:t>
            </a:r>
            <a:r>
              <a:rPr lang="ru-RU" dirty="0"/>
              <a:t>+ </a:t>
            </a:r>
            <a:r>
              <a:rPr lang="ru-RU" dirty="0" smtClean="0"/>
              <a:t>(-5)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Заполнить пропуски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(+5) + (+6) </a:t>
            </a:r>
            <a:r>
              <a:rPr lang="ru-RU" dirty="0" smtClean="0"/>
              <a:t>=</a:t>
            </a:r>
            <a:r>
              <a:rPr lang="ru-RU" b="1" dirty="0" smtClean="0"/>
              <a:t>                         </a:t>
            </a:r>
            <a:r>
              <a:rPr lang="ru-RU" dirty="0" smtClean="0"/>
              <a:t>(- 1) </a:t>
            </a:r>
            <a:r>
              <a:rPr lang="ru-RU" dirty="0" smtClean="0"/>
              <a:t>+          = </a:t>
            </a:r>
            <a:r>
              <a:rPr lang="ru-RU" dirty="0" smtClean="0"/>
              <a:t>-5</a:t>
            </a:r>
          </a:p>
          <a:p>
            <a:pPr>
              <a:buNone/>
            </a:pPr>
            <a:r>
              <a:rPr lang="ru-RU" dirty="0" smtClean="0"/>
              <a:t>         +  </a:t>
            </a:r>
            <a:r>
              <a:rPr lang="ru-RU" dirty="0"/>
              <a:t>( +5) = </a:t>
            </a:r>
            <a:r>
              <a:rPr lang="ru-RU" dirty="0" smtClean="0"/>
              <a:t>+8                     </a:t>
            </a:r>
            <a:r>
              <a:rPr lang="ru-RU" dirty="0" smtClean="0"/>
              <a:t>(-3) + </a:t>
            </a:r>
            <a:r>
              <a:rPr lang="ru-RU" dirty="0" smtClean="0"/>
              <a:t>         = </a:t>
            </a:r>
            <a:r>
              <a:rPr lang="ru-RU" dirty="0" smtClean="0"/>
              <a:t>-8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+  </a:t>
            </a:r>
            <a:r>
              <a:rPr lang="ru-RU" dirty="0"/>
              <a:t>( </a:t>
            </a:r>
            <a:r>
              <a:rPr lang="ru-RU" dirty="0" smtClean="0"/>
              <a:t>+9) </a:t>
            </a:r>
            <a:r>
              <a:rPr lang="ru-RU" dirty="0"/>
              <a:t>= </a:t>
            </a:r>
            <a:r>
              <a:rPr lang="ru-RU" dirty="0" smtClean="0"/>
              <a:t>+10 </a:t>
            </a:r>
            <a:r>
              <a:rPr lang="ru-RU" dirty="0" smtClean="0"/>
              <a:t>                           + </a:t>
            </a:r>
            <a:r>
              <a:rPr lang="ru-RU" dirty="0" smtClean="0"/>
              <a:t>( -4) = - 7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Сделайте вывод:</a:t>
            </a:r>
          </a:p>
          <a:p>
            <a:pPr>
              <a:buNone/>
            </a:pPr>
            <a:r>
              <a:rPr lang="ru-RU" dirty="0" smtClean="0"/>
              <a:t>      (+) + (+) =                                  (-) + (-) =                 </a:t>
            </a:r>
            <a:endParaRPr lang="ru-RU" dirty="0"/>
          </a:p>
          <a:p>
            <a:r>
              <a:rPr lang="ru-RU" i="1" dirty="0" smtClean="0"/>
              <a:t>Выигрыш да выигрыш — получится …</a:t>
            </a:r>
          </a:p>
          <a:p>
            <a:r>
              <a:rPr lang="ru-RU" i="1" dirty="0" smtClean="0"/>
              <a:t>Проигрыш да проигрыш — получится …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1643050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+11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214554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(+3) 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786058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(+1)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857884" y="1571612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(-4)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2214554"/>
            <a:ext cx="78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(-5)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43504" y="271462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(-3)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сумму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</a:t>
            </a:r>
            <a:r>
              <a:rPr lang="en-US" sz="4400" dirty="0" smtClean="0"/>
              <a:t>(-5)+(+3</a:t>
            </a:r>
            <a:r>
              <a:rPr lang="en-US" sz="4400" dirty="0" smtClean="0"/>
              <a:t>)=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772816"/>
            <a:ext cx="1872208" cy="1944216"/>
          </a:xfrm>
          <a:prstGeom prst="rect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99792" y="314096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619672" y="198884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699792" y="198884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1844824"/>
            <a:ext cx="1872208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444208" y="321297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436096" y="213285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123728" y="2564904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619672" y="314096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940152" y="2708920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000628" y="3929066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-2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</a:t>
            </a:r>
            <a:r>
              <a:rPr lang="en-US" sz="4400" dirty="0" smtClean="0"/>
              <a:t> (-3)+(+6</a:t>
            </a:r>
            <a:r>
              <a:rPr lang="en-US" sz="4400" dirty="0" smtClean="0"/>
              <a:t>)=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772816"/>
            <a:ext cx="1872208" cy="1944216"/>
          </a:xfrm>
          <a:prstGeom prst="rect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699792" y="3140968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619672" y="1988840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1844824"/>
            <a:ext cx="1872208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444208" y="321297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436096" y="213285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123728" y="2564904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444208" y="213285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940152" y="213285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940152" y="321297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436096" y="3212976"/>
            <a:ext cx="360040" cy="36004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429256" y="4000504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+3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Выведем правило  сложения целых чисел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ru-RU" dirty="0"/>
              <a:t>сумма двух  положительных </a:t>
            </a:r>
            <a:r>
              <a:rPr lang="ru-RU" dirty="0" smtClean="0"/>
              <a:t>чисел –положительна , </a:t>
            </a:r>
            <a:r>
              <a:rPr lang="ru-RU" dirty="0"/>
              <a:t>сумма двух </a:t>
            </a:r>
            <a:r>
              <a:rPr lang="ru-RU" dirty="0" smtClean="0"/>
              <a:t>отрицательных </a:t>
            </a:r>
            <a:r>
              <a:rPr lang="ru-RU" dirty="0"/>
              <a:t>чисел </a:t>
            </a:r>
            <a:r>
              <a:rPr lang="ru-RU" dirty="0" smtClean="0"/>
              <a:t>– </a:t>
            </a:r>
            <a:r>
              <a:rPr lang="ru-RU" dirty="0" smtClean="0"/>
              <a:t>отрицательна .</a:t>
            </a:r>
            <a:endParaRPr lang="ru-RU" dirty="0"/>
          </a:p>
          <a:p>
            <a:r>
              <a:rPr lang="ru-RU" dirty="0"/>
              <a:t>2. сумма двух чисел с разными знаками может быть как отрицательной так и положительной; знак суммы зависит от того какое слагаемое «перевесило</a:t>
            </a:r>
            <a:r>
              <a:rPr lang="ru-RU" dirty="0" smtClean="0"/>
              <a:t>». 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489</Words>
  <Application>Microsoft Office PowerPoint</Application>
  <PresentationFormat>Экран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Сравнить числа </vt:lpstr>
      <vt:lpstr>“проигрыш” - черные карточки. “выигрыш” - белые карточки</vt:lpstr>
      <vt:lpstr>Найдите сумму очков</vt:lpstr>
      <vt:lpstr>Найдите сумму</vt:lpstr>
      <vt:lpstr>Заполнить пропуски </vt:lpstr>
      <vt:lpstr>Найдите сумму.</vt:lpstr>
      <vt:lpstr>Слайд 8</vt:lpstr>
      <vt:lpstr>Выведем правило  сложения целых чисел</vt:lpstr>
      <vt:lpstr>Самостоятельная работа.</vt:lpstr>
      <vt:lpstr>Слайд 11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Девиз нашего урока </dc:title>
  <dc:creator>user</dc:creator>
  <cp:lastModifiedBy>Admin</cp:lastModifiedBy>
  <cp:revision>46</cp:revision>
  <dcterms:created xsi:type="dcterms:W3CDTF">2012-02-29T16:47:03Z</dcterms:created>
  <dcterms:modified xsi:type="dcterms:W3CDTF">2016-11-02T06:06:00Z</dcterms:modified>
</cp:coreProperties>
</file>