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0" r:id="rId3"/>
    <p:sldId id="272" r:id="rId4"/>
    <p:sldId id="263" r:id="rId5"/>
    <p:sldId id="271" r:id="rId6"/>
    <p:sldId id="261" r:id="rId7"/>
    <p:sldId id="273" r:id="rId8"/>
    <p:sldId id="277" r:id="rId9"/>
    <p:sldId id="262" r:id="rId10"/>
    <p:sldId id="264" r:id="rId11"/>
    <p:sldId id="265" r:id="rId12"/>
    <p:sldId id="266" r:id="rId13"/>
    <p:sldId id="278" r:id="rId14"/>
    <p:sldId id="25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E63827-78B8-4B44-9B67-A3EFFC9C1C60}" type="datetimeFigureOut">
              <a:rPr lang="ru-RU" smtClean="0"/>
              <a:pPr/>
              <a:t>30.08.2017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F26216-5817-411E-9AA1-3AEE0949A04F}" type="slidenum">
              <a:rPr lang="ru-RU" smtClean="0"/>
              <a:pPr/>
              <a:t>‹#›</a:t>
            </a:fld>
            <a:endParaRPr lang="ru-RU"/>
          </a:p>
        </p:txBody>
      </p:sp>
    </p:spTree>
    <p:extLst>
      <p:ext uri="{BB962C8B-B14F-4D97-AF65-F5344CB8AC3E}">
        <p14:creationId xmlns:p14="http://schemas.microsoft.com/office/powerpoint/2010/main" val="1773776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30.08.2017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30.08.2017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30.08.2017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30.08.2017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30.08.2017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pegas-int.com/storage/australia_map_50_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59631" y="1509722"/>
            <a:ext cx="6556251" cy="5348278"/>
          </a:xfrm>
          <a:prstGeom prst="rect">
            <a:avLst/>
          </a:prstGeom>
          <a:noFill/>
        </p:spPr>
      </p:pic>
      <p:sp>
        <p:nvSpPr>
          <p:cNvPr id="2" name="Прямоугольник 1"/>
          <p:cNvSpPr/>
          <p:nvPr/>
        </p:nvSpPr>
        <p:spPr>
          <a:xfrm>
            <a:off x="311086" y="188640"/>
            <a:ext cx="8453340"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Путешествие по Австралии</a:t>
            </a:r>
          </a:p>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Часть 1</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wallpapergeeks.com/wp-content/uploads/2014/02/Great-Barrier-Reef-Turtle-Wallpaper-640x480.jpg"/>
          <p:cNvPicPr>
            <a:picLocks noChangeAspect="1" noChangeArrowheads="1"/>
          </p:cNvPicPr>
          <p:nvPr/>
        </p:nvPicPr>
        <p:blipFill>
          <a:blip r:embed="rId2" cstate="print"/>
          <a:srcRect/>
          <a:stretch>
            <a:fillRect/>
          </a:stretch>
        </p:blipFill>
        <p:spPr bwMode="auto">
          <a:xfrm>
            <a:off x="15776" y="54879"/>
            <a:ext cx="9144000" cy="6858000"/>
          </a:xfrm>
          <a:prstGeom prst="rect">
            <a:avLst/>
          </a:prstGeom>
          <a:noFill/>
        </p:spPr>
      </p:pic>
      <p:pic>
        <p:nvPicPr>
          <p:cNvPr id="8200" name="Picture 8" descr="http://www.moorings.com/files/ASSETS/Overview/MP/Hamilton_Island/Snorkel-017104-2.jpg"/>
          <p:cNvPicPr>
            <a:picLocks noChangeAspect="1" noChangeArrowheads="1"/>
          </p:cNvPicPr>
          <p:nvPr/>
        </p:nvPicPr>
        <p:blipFill>
          <a:blip r:embed="rId3" cstate="print"/>
          <a:srcRect/>
          <a:stretch>
            <a:fillRect/>
          </a:stretch>
        </p:blipFill>
        <p:spPr bwMode="auto">
          <a:xfrm>
            <a:off x="21545" y="11996"/>
            <a:ext cx="9144000" cy="6858000"/>
          </a:xfrm>
          <a:prstGeom prst="rect">
            <a:avLst/>
          </a:prstGeom>
          <a:noFill/>
        </p:spPr>
      </p:pic>
      <p:pic>
        <p:nvPicPr>
          <p:cNvPr id="8208" name="Picture 16" descr="http://www.oceanwideimages.com/images/15488/large/thorny-seahorse-24M1175-02D.jpg"/>
          <p:cNvPicPr>
            <a:picLocks noChangeAspect="1" noChangeArrowheads="1"/>
          </p:cNvPicPr>
          <p:nvPr/>
        </p:nvPicPr>
        <p:blipFill>
          <a:blip r:embed="rId4" cstate="print"/>
          <a:srcRect/>
          <a:stretch>
            <a:fillRect/>
          </a:stretch>
        </p:blipFill>
        <p:spPr bwMode="auto">
          <a:xfrm>
            <a:off x="3347864" y="636772"/>
            <a:ext cx="4176464" cy="6276107"/>
          </a:xfrm>
          <a:prstGeom prst="rect">
            <a:avLst/>
          </a:prstGeom>
          <a:noFill/>
        </p:spPr>
      </p:pic>
      <p:pic>
        <p:nvPicPr>
          <p:cNvPr id="11" name="Picture 1" descr="C:\Users\Лена\Desktop\Australia_Map_lg.jpg"/>
          <p:cNvPicPr>
            <a:picLocks noChangeAspect="1" noChangeArrowheads="1"/>
          </p:cNvPicPr>
          <p:nvPr/>
        </p:nvPicPr>
        <p:blipFill>
          <a:blip r:embed="rId5" cstate="print"/>
          <a:srcRect/>
          <a:stretch>
            <a:fillRect/>
          </a:stretch>
        </p:blipFill>
        <p:spPr bwMode="auto">
          <a:xfrm>
            <a:off x="95635" y="30933"/>
            <a:ext cx="9090184"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8200"/>
                                        </p:tgtEl>
                                        <p:attrNameLst>
                                          <p:attrName>style.visibility</p:attrName>
                                        </p:attrNameLst>
                                      </p:cBhvr>
                                      <p:to>
                                        <p:strVal val="visible"/>
                                      </p:to>
                                    </p:set>
                                    <p:animEffect transition="in" filter="diamond(in)">
                                      <p:cBhvr>
                                        <p:cTn id="7" dur="2000"/>
                                        <p:tgtEl>
                                          <p:spTgt spid="820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208"/>
                                        </p:tgtEl>
                                        <p:attrNameLst>
                                          <p:attrName>style.visibility</p:attrName>
                                        </p:attrNameLst>
                                      </p:cBhvr>
                                      <p:to>
                                        <p:strVal val="visible"/>
                                      </p:to>
                                    </p:set>
                                    <p:animEffect transition="in" filter="box(in)">
                                      <p:cBhvr>
                                        <p:cTn id="12" dur="500"/>
                                        <p:tgtEl>
                                          <p:spTgt spid="820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 descr="http://theteachersdigest.com/wp-content/uploads/2014/08/Vectors-287.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235623"/>
            <a:ext cx="2781172" cy="3140968"/>
          </a:xfrm>
          <a:prstGeom prst="rect">
            <a:avLst/>
          </a:prstGeom>
          <a:ln>
            <a:noFill/>
          </a:ln>
          <a:effectLst>
            <a:softEdge rad="112500"/>
          </a:effectLst>
        </p:spPr>
      </p:pic>
      <p:sp>
        <p:nvSpPr>
          <p:cNvPr id="3" name="Прямоугольник 2"/>
          <p:cNvSpPr/>
          <p:nvPr/>
        </p:nvSpPr>
        <p:spPr>
          <a:xfrm>
            <a:off x="864096" y="6088559"/>
            <a:ext cx="1194943" cy="769441"/>
          </a:xfrm>
          <a:prstGeom prst="rect">
            <a:avLst/>
          </a:prstGeom>
          <a:noFill/>
        </p:spPr>
        <p:txBody>
          <a:bodyPr wrap="none" lIns="91440" tIns="45720" rIns="91440" bIns="45720">
            <a:spAutoFit/>
          </a:bodyPr>
          <a:lstStyle/>
          <a:p>
            <a:pPr algn="ctr"/>
            <a:r>
              <a:rPr lang="ru-RU" sz="4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Гид</a:t>
            </a:r>
            <a:endParaRPr lang="ru-RU"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Прямоугольник 3"/>
          <p:cNvSpPr/>
          <p:nvPr/>
        </p:nvSpPr>
        <p:spPr>
          <a:xfrm>
            <a:off x="179512" y="188640"/>
            <a:ext cx="872828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Сиднейский Оперный Театр</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Прямоугольник 4"/>
          <p:cNvSpPr/>
          <p:nvPr/>
        </p:nvSpPr>
        <p:spPr>
          <a:xfrm>
            <a:off x="25407" y="1268760"/>
            <a:ext cx="9036496" cy="1938992"/>
          </a:xfrm>
          <a:prstGeom prst="rect">
            <a:avLst/>
          </a:prstGeom>
        </p:spPr>
        <p:txBody>
          <a:bodyPr wrap="square">
            <a:spAutoFit/>
          </a:bodyPr>
          <a:lstStyle/>
          <a:p>
            <a:r>
              <a:rPr lang="ru-RU" dirty="0" smtClean="0"/>
              <a:t>	</a:t>
            </a:r>
            <a:r>
              <a:rPr lang="ru-RU" sz="2000" dirty="0" smtClean="0"/>
              <a:t>Оперные </a:t>
            </a:r>
            <a:r>
              <a:rPr lang="ru-RU" sz="2000" dirty="0"/>
              <a:t>театры, как правило, строятся в классическом стиле. В отличие от них, здание сиднейской оперы – яркий образец архитектурного стиля экспрессионизм. Уникальная крыша реализована в форме парусов разных размеров. Окружённое с трёх сторон водой здание издали похоже на большой </a:t>
            </a:r>
            <a:r>
              <a:rPr lang="ru-RU" sz="2000" dirty="0" err="1"/>
              <a:t>многопарусный</a:t>
            </a:r>
            <a:r>
              <a:rPr lang="ru-RU" sz="2000" dirty="0"/>
              <a:t> корабль, пришвартованный в сиднейской бухте. Именно таким увидел будущий театр его </a:t>
            </a:r>
            <a:r>
              <a:rPr lang="ru-RU" sz="2000" dirty="0" smtClean="0"/>
              <a:t>архитектор </a:t>
            </a:r>
            <a:r>
              <a:rPr lang="ru-RU" sz="2000" dirty="0" err="1"/>
              <a:t>Йорн</a:t>
            </a:r>
            <a:r>
              <a:rPr lang="ru-RU" sz="2000" dirty="0"/>
              <a:t> </a:t>
            </a:r>
            <a:r>
              <a:rPr lang="ru-RU" sz="2000" dirty="0" err="1" smtClean="0"/>
              <a:t>Утсон</a:t>
            </a:r>
            <a:r>
              <a:rPr lang="ru-RU" sz="2000" dirty="0" smtClean="0"/>
              <a:t>. </a:t>
            </a:r>
            <a:endParaRPr lang="ru-RU" sz="2000" dirty="0"/>
          </a:p>
        </p:txBody>
      </p:sp>
      <p:sp>
        <p:nvSpPr>
          <p:cNvPr id="6" name="Прямоугольник 5"/>
          <p:cNvSpPr/>
          <p:nvPr/>
        </p:nvSpPr>
        <p:spPr>
          <a:xfrm>
            <a:off x="2763156" y="3235623"/>
            <a:ext cx="6280731" cy="1938992"/>
          </a:xfrm>
          <a:prstGeom prst="rect">
            <a:avLst/>
          </a:prstGeom>
        </p:spPr>
        <p:txBody>
          <a:bodyPr wrap="square">
            <a:spAutoFit/>
          </a:bodyPr>
          <a:lstStyle/>
          <a:p>
            <a:r>
              <a:rPr lang="ru-RU" dirty="0" smtClean="0"/>
              <a:t>	</a:t>
            </a:r>
            <a:r>
              <a:rPr lang="ru-RU" sz="2000" dirty="0" smtClean="0"/>
              <a:t>В </a:t>
            </a:r>
            <a:r>
              <a:rPr lang="ru-RU" sz="2000" dirty="0"/>
              <a:t>комплекс театра входит около тысячи разных помещений. Кроме залов, в здании действуют репетиционные аудитории, театральные помосты, звукозаписывающая студия, магазины, кафе, рестораны и другие многочисленные объекты. Человеку, не знающему план театра, нетрудно в нём заблудиться.</a:t>
            </a:r>
          </a:p>
        </p:txBody>
      </p:sp>
      <p:sp>
        <p:nvSpPr>
          <p:cNvPr id="7" name="Прямоугольник 6"/>
          <p:cNvSpPr/>
          <p:nvPr/>
        </p:nvSpPr>
        <p:spPr>
          <a:xfrm>
            <a:off x="2749899" y="5176262"/>
            <a:ext cx="6298746" cy="1631216"/>
          </a:xfrm>
          <a:prstGeom prst="rect">
            <a:avLst/>
          </a:prstGeom>
        </p:spPr>
        <p:txBody>
          <a:bodyPr wrap="square">
            <a:spAutoFit/>
          </a:bodyPr>
          <a:lstStyle/>
          <a:p>
            <a:r>
              <a:rPr lang="ru-RU" dirty="0" smtClean="0"/>
              <a:t>	</a:t>
            </a:r>
            <a:r>
              <a:rPr lang="ru-RU" sz="2000" dirty="0" smtClean="0"/>
              <a:t>Сиднейский </a:t>
            </a:r>
            <a:r>
              <a:rPr lang="ru-RU" sz="2000" dirty="0"/>
              <a:t>оперный театр </a:t>
            </a:r>
            <a:r>
              <a:rPr lang="ru-RU" sz="2000" dirty="0" smtClean="0"/>
              <a:t>был номинирован на </a:t>
            </a:r>
            <a:r>
              <a:rPr lang="ru-RU" sz="2000" dirty="0"/>
              <a:t>звание нового чуда света, и оказалось среди финалистов. Включённое в список ЮНЕСКО, это здание </a:t>
            </a:r>
            <a:r>
              <a:rPr lang="ru-RU" sz="2000" dirty="0" smtClean="0"/>
              <a:t>является популярнейшим  туристическим символом Австралии</a:t>
            </a:r>
            <a:r>
              <a:rPr lang="ru-RU" sz="2000" dirty="0"/>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openoblokah.ru/wp-content/uploads/zhemchuzhina-u-morya.jpg"/>
          <p:cNvPicPr>
            <a:picLocks noChangeAspect="1" noChangeArrowheads="1"/>
          </p:cNvPicPr>
          <p:nvPr/>
        </p:nvPicPr>
        <p:blipFill>
          <a:blip r:embed="rId2" cstate="print"/>
          <a:srcRect/>
          <a:stretch>
            <a:fillRect/>
          </a:stretch>
        </p:blipFill>
        <p:spPr bwMode="auto">
          <a:xfrm>
            <a:off x="4214" y="83"/>
            <a:ext cx="9144000" cy="6858000"/>
          </a:xfrm>
          <a:prstGeom prst="rect">
            <a:avLst/>
          </a:prstGeom>
          <a:noFill/>
        </p:spPr>
      </p:pic>
      <p:pic>
        <p:nvPicPr>
          <p:cNvPr id="6150" name="Picture 6" descr="http://usingpeople.net/wp-content/uploads/2014/06/SydneyOperaHouse_exterior_projection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14" y="-26226"/>
            <a:ext cx="9144000" cy="6857917"/>
          </a:xfrm>
          <a:prstGeom prst="rect">
            <a:avLst/>
          </a:prstGeom>
          <a:noFill/>
        </p:spPr>
      </p:pic>
      <p:pic>
        <p:nvPicPr>
          <p:cNvPr id="6156" name="Picture 12" descr="http://au.info.allrb.ru/upload/medialibrary/0c8/5_sidneyskiy-opernyy-teatr.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14" y="9383"/>
            <a:ext cx="9144000" cy="6858000"/>
          </a:xfrm>
          <a:prstGeom prst="rect">
            <a:avLst/>
          </a:prstGeom>
          <a:noFill/>
        </p:spPr>
      </p:pic>
      <p:pic>
        <p:nvPicPr>
          <p:cNvPr id="6176" name="Picture 32" descr="http://phototravelguide.ru/wp-content/uploads/2011/11/sidnejskij-opernyj-teatr-14.jpg"/>
          <p:cNvPicPr>
            <a:picLocks noChangeAspect="1" noChangeArrowheads="1"/>
          </p:cNvPicPr>
          <p:nvPr/>
        </p:nvPicPr>
        <p:blipFill>
          <a:blip r:embed="rId5" cstate="print"/>
          <a:srcRect/>
          <a:stretch>
            <a:fillRect/>
          </a:stretch>
        </p:blipFill>
        <p:spPr bwMode="auto">
          <a:xfrm>
            <a:off x="-21141" y="-26309"/>
            <a:ext cx="9132807"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nodeType="clickEffect">
                                  <p:stCondLst>
                                    <p:cond delay="0"/>
                                  </p:stCondLst>
                                  <p:childTnLst>
                                    <p:set>
                                      <p:cBhvr>
                                        <p:cTn id="10" dur="1" fill="hold">
                                          <p:stCondLst>
                                            <p:cond delay="0"/>
                                          </p:stCondLst>
                                        </p:cTn>
                                        <p:tgtEl>
                                          <p:spTgt spid="6156"/>
                                        </p:tgtEl>
                                        <p:attrNameLst>
                                          <p:attrName>style.visibility</p:attrName>
                                        </p:attrNameLst>
                                      </p:cBhvr>
                                      <p:to>
                                        <p:strVal val="visible"/>
                                      </p:to>
                                    </p:set>
                                    <p:animEffect transition="in" filter="diamond(in)">
                                      <p:cBhvr>
                                        <p:cTn id="11" dur="2000"/>
                                        <p:tgtEl>
                                          <p:spTgt spid="615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1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70" name="Picture 6" descr="http://kolizej.at.ua/_pu/1/18099585.png"/>
          <p:cNvPicPr>
            <a:picLocks noChangeAspect="1" noChangeArrowheads="1"/>
          </p:cNvPicPr>
          <p:nvPr/>
        </p:nvPicPr>
        <p:blipFill>
          <a:blip r:embed="rId2" cstate="print"/>
          <a:srcRect/>
          <a:stretch>
            <a:fillRect/>
          </a:stretch>
        </p:blipFill>
        <p:spPr bwMode="auto">
          <a:xfrm>
            <a:off x="755576" y="1412776"/>
            <a:ext cx="7620000" cy="4026024"/>
          </a:xfrm>
          <a:prstGeom prst="rect">
            <a:avLst/>
          </a:prstGeom>
          <a:noFill/>
        </p:spPr>
      </p:pic>
      <p:sp>
        <p:nvSpPr>
          <p:cNvPr id="7" name="TextBox 6"/>
          <p:cNvSpPr txBox="1"/>
          <p:nvPr/>
        </p:nvSpPr>
        <p:spPr>
          <a:xfrm>
            <a:off x="5148064" y="0"/>
            <a:ext cx="3744416" cy="1077218"/>
          </a:xfrm>
          <a:prstGeom prst="rect">
            <a:avLst/>
          </a:prstGeom>
          <a:noFill/>
        </p:spPr>
        <p:txBody>
          <a:bodyPr wrap="square" rtlCol="0">
            <a:spAutoFit/>
          </a:bodyPr>
          <a:lstStyle/>
          <a:p>
            <a:r>
              <a:rPr lang="ru-RU" sz="2400" dirty="0" smtClean="0">
                <a:solidFill>
                  <a:schemeClr val="tx2"/>
                </a:solidFill>
              </a:rPr>
              <a:t>Созвездие Южный Крест</a:t>
            </a:r>
          </a:p>
          <a:p>
            <a:r>
              <a:rPr lang="ru-RU" sz="2000" dirty="0" smtClean="0"/>
              <a:t>(видно только в Южном полушарии)</a:t>
            </a:r>
            <a:endParaRPr lang="ru-RU" sz="2000" dirty="0"/>
          </a:p>
        </p:txBody>
      </p:sp>
      <p:sp>
        <p:nvSpPr>
          <p:cNvPr id="10" name="Стрелка вниз 9"/>
          <p:cNvSpPr/>
          <p:nvPr/>
        </p:nvSpPr>
        <p:spPr>
          <a:xfrm>
            <a:off x="6372200" y="1052736"/>
            <a:ext cx="216024" cy="720080"/>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11" name="TextBox 10"/>
          <p:cNvSpPr txBox="1"/>
          <p:nvPr/>
        </p:nvSpPr>
        <p:spPr>
          <a:xfrm>
            <a:off x="1475656" y="6093296"/>
            <a:ext cx="2880320" cy="461665"/>
          </a:xfrm>
          <a:prstGeom prst="rect">
            <a:avLst/>
          </a:prstGeom>
          <a:noFill/>
        </p:spPr>
        <p:txBody>
          <a:bodyPr wrap="square" rtlCol="0">
            <a:spAutoFit/>
          </a:bodyPr>
          <a:lstStyle/>
          <a:p>
            <a:r>
              <a:rPr lang="ru-RU" sz="2400" dirty="0" smtClean="0">
                <a:solidFill>
                  <a:schemeClr val="tx2"/>
                </a:solidFill>
              </a:rPr>
              <a:t>Звезда Содружества</a:t>
            </a:r>
            <a:endParaRPr lang="ru-RU" sz="2400" dirty="0"/>
          </a:p>
        </p:txBody>
      </p:sp>
      <p:sp>
        <p:nvSpPr>
          <p:cNvPr id="12" name="Стрелка вниз 11"/>
          <p:cNvSpPr/>
          <p:nvPr/>
        </p:nvSpPr>
        <p:spPr>
          <a:xfrm flipV="1">
            <a:off x="2555776" y="5013176"/>
            <a:ext cx="216024" cy="1080120"/>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13" name="TextBox 12"/>
          <p:cNvSpPr txBox="1"/>
          <p:nvPr/>
        </p:nvSpPr>
        <p:spPr>
          <a:xfrm>
            <a:off x="971600" y="188640"/>
            <a:ext cx="3312368" cy="461665"/>
          </a:xfrm>
          <a:prstGeom prst="rect">
            <a:avLst/>
          </a:prstGeom>
          <a:noFill/>
        </p:spPr>
        <p:txBody>
          <a:bodyPr wrap="square" rtlCol="0">
            <a:spAutoFit/>
          </a:bodyPr>
          <a:lstStyle/>
          <a:p>
            <a:r>
              <a:rPr lang="ru-RU" sz="2400" dirty="0" smtClean="0">
                <a:solidFill>
                  <a:schemeClr val="tx2"/>
                </a:solidFill>
              </a:rPr>
              <a:t>Флаг Великобритании</a:t>
            </a:r>
            <a:endParaRPr lang="ru-RU" sz="2400" dirty="0"/>
          </a:p>
        </p:txBody>
      </p:sp>
      <p:sp>
        <p:nvSpPr>
          <p:cNvPr id="14" name="Стрелка вниз 13"/>
          <p:cNvSpPr/>
          <p:nvPr/>
        </p:nvSpPr>
        <p:spPr>
          <a:xfrm>
            <a:off x="2483768" y="620688"/>
            <a:ext cx="216024" cy="720080"/>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15" name="TextBox 14"/>
          <p:cNvSpPr txBox="1"/>
          <p:nvPr/>
        </p:nvSpPr>
        <p:spPr>
          <a:xfrm>
            <a:off x="6876256" y="5733256"/>
            <a:ext cx="2267744" cy="923330"/>
          </a:xfrm>
          <a:prstGeom prst="rect">
            <a:avLst/>
          </a:prstGeom>
          <a:noFill/>
        </p:spPr>
        <p:txBody>
          <a:bodyPr wrap="square" rtlCol="0">
            <a:spAutoFit/>
          </a:bodyPr>
          <a:lstStyle/>
          <a:p>
            <a:pPr algn="r"/>
            <a:r>
              <a:rPr lang="ru-RU" dirty="0" smtClean="0">
                <a:solidFill>
                  <a:schemeClr val="tx2"/>
                </a:solidFill>
              </a:rPr>
              <a:t>Синий цвет – </a:t>
            </a:r>
          </a:p>
          <a:p>
            <a:pPr algn="r"/>
            <a:r>
              <a:rPr lang="ru-RU" dirty="0" smtClean="0"/>
              <a:t>первооткрыватели </a:t>
            </a:r>
          </a:p>
          <a:p>
            <a:pPr algn="r"/>
            <a:r>
              <a:rPr lang="ru-RU" dirty="0" smtClean="0"/>
              <a:t>добирались морем</a:t>
            </a:r>
            <a:endParaRPr lang="ru-RU"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s://sepukelrisal.files.wordpress.com/2012/03/australia-map-flag.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64629" y="1916832"/>
            <a:ext cx="4479371" cy="3710186"/>
          </a:xfrm>
          <a:prstGeom prst="rect">
            <a:avLst/>
          </a:prstGeom>
          <a:noFill/>
        </p:spPr>
      </p:pic>
      <p:pic>
        <p:nvPicPr>
          <p:cNvPr id="3" name="Picture 4" descr="http://www.nguyenkhapnoi.com/files/2014/03/1.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772816"/>
            <a:ext cx="4680520" cy="4176463"/>
          </a:xfrm>
          <a:prstGeom prst="rect">
            <a:avLst/>
          </a:prstGeom>
          <a:ln>
            <a:noFill/>
          </a:ln>
          <a:effectLst>
            <a:softEdge rad="112500"/>
          </a:effectLst>
        </p:spPr>
      </p:pic>
      <p:sp>
        <p:nvSpPr>
          <p:cNvPr id="4" name="Прямоугольник 3"/>
          <p:cNvSpPr/>
          <p:nvPr/>
        </p:nvSpPr>
        <p:spPr>
          <a:xfrm>
            <a:off x="395536" y="0"/>
            <a:ext cx="3400097"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Континент</a:t>
            </a:r>
          </a:p>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Австралия</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Прямоугольник 4"/>
          <p:cNvSpPr/>
          <p:nvPr/>
        </p:nvSpPr>
        <p:spPr>
          <a:xfrm>
            <a:off x="5508104" y="0"/>
            <a:ext cx="3400097"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Страна</a:t>
            </a:r>
          </a:p>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Австралия</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Прямоугольник 5"/>
          <p:cNvSpPr/>
          <p:nvPr/>
        </p:nvSpPr>
        <p:spPr>
          <a:xfrm>
            <a:off x="4499992" y="188640"/>
            <a:ext cx="651140" cy="120032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7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endParaRPr lang="ru-RU" sz="7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 descr="http://theteachersdigest.com/wp-content/uploads/2014/08/Vectors-287.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75856" y="0"/>
            <a:ext cx="2781172" cy="3140968"/>
          </a:xfrm>
          <a:prstGeom prst="rect">
            <a:avLst/>
          </a:prstGeom>
          <a:ln>
            <a:noFill/>
          </a:ln>
          <a:effectLst>
            <a:softEdge rad="112500"/>
          </a:effectLst>
        </p:spPr>
      </p:pic>
      <p:sp>
        <p:nvSpPr>
          <p:cNvPr id="3" name="Прямоугольник 2"/>
          <p:cNvSpPr/>
          <p:nvPr/>
        </p:nvSpPr>
        <p:spPr>
          <a:xfrm>
            <a:off x="4139952" y="2852936"/>
            <a:ext cx="1194943" cy="769441"/>
          </a:xfrm>
          <a:prstGeom prst="rect">
            <a:avLst/>
          </a:prstGeom>
          <a:noFill/>
        </p:spPr>
        <p:txBody>
          <a:bodyPr wrap="none" lIns="91440" tIns="45720" rIns="91440" bIns="45720">
            <a:spAutoFit/>
          </a:bodyPr>
          <a:lstStyle/>
          <a:p>
            <a:pPr algn="ctr"/>
            <a:r>
              <a:rPr lang="ru-RU" sz="4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Гид</a:t>
            </a:r>
            <a:endParaRPr lang="ru-RU"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Прямоугольник 3"/>
          <p:cNvSpPr/>
          <p:nvPr/>
        </p:nvSpPr>
        <p:spPr>
          <a:xfrm>
            <a:off x="3707904" y="3068960"/>
            <a:ext cx="2405530" cy="769441"/>
          </a:xfrm>
          <a:prstGeom prst="rect">
            <a:avLst/>
          </a:prstGeom>
          <a:noFill/>
        </p:spPr>
        <p:txBody>
          <a:bodyPr wrap="none" lIns="91440" tIns="45720" rIns="91440" bIns="45720">
            <a:prstTxWarp prst="textArchDown">
              <a:avLst/>
            </a:prstTxWarp>
            <a:spAutoFit/>
          </a:bodyPr>
          <a:lstStyle/>
          <a:p>
            <a:pPr algn="ctr"/>
            <a:r>
              <a:rPr lang="ru-RU"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Светлана</a:t>
            </a:r>
            <a:endParaRPr lang="ru-RU"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12290" name="Picture 2" descr="http://www.101destinations.com/wp-content/uploads/2012/07/Kakadu-National-Park.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861048"/>
            <a:ext cx="3131840" cy="2348880"/>
          </a:xfrm>
          <a:prstGeom prst="rect">
            <a:avLst/>
          </a:prstGeom>
          <a:ln>
            <a:noFill/>
          </a:ln>
          <a:effectLst>
            <a:softEdge rad="112500"/>
          </a:effectLst>
        </p:spPr>
      </p:pic>
      <p:pic>
        <p:nvPicPr>
          <p:cNvPr id="6" name="Picture 8" descr="http://farm1.staticflickr.com/50/151194445_26c3f231fe.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28184" y="4077072"/>
            <a:ext cx="2915816" cy="2160240"/>
          </a:xfrm>
          <a:prstGeom prst="rect">
            <a:avLst/>
          </a:prstGeom>
          <a:ln>
            <a:noFill/>
          </a:ln>
          <a:effectLst>
            <a:softEdge rad="112500"/>
          </a:effectLst>
        </p:spPr>
      </p:pic>
      <p:pic>
        <p:nvPicPr>
          <p:cNvPr id="7" name="Picture 22" descr="http://kepoan.com/media/uploads/2015/05/kepoan.com-10-destinasi-wisata-alam-terindah-di-dunia-3-taman-nasional-nambung-australia-765x510.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03848" y="4077072"/>
            <a:ext cx="3024336" cy="2161199"/>
          </a:xfrm>
          <a:prstGeom prst="rect">
            <a:avLst/>
          </a:prstGeom>
          <a:ln>
            <a:noFill/>
          </a:ln>
          <a:effectLst>
            <a:softEdge rad="112500"/>
          </a:effectLst>
        </p:spPr>
      </p:pic>
      <p:pic>
        <p:nvPicPr>
          <p:cNvPr id="12292" name="Picture 4" descr="http://img03.blogcu.com/images/m/u/m/mumcicegim/26e80e1cbf7c7a6fabd63fed41bb84e4_1305119046.jpg"/>
          <p:cNvPicPr>
            <a:picLocks noChangeAspect="1" noChangeArrowheads="1"/>
          </p:cNvPicPr>
          <p:nvPr/>
        </p:nvPicPr>
        <p:blipFill>
          <a:blip r:embed="rId6" cstate="email">
            <a:lum contrast="20000"/>
            <a:extLst>
              <a:ext uri="{28A0092B-C50C-407E-A947-70E740481C1C}">
                <a14:useLocalDpi xmlns:a14="http://schemas.microsoft.com/office/drawing/2010/main"/>
              </a:ext>
            </a:extLst>
          </a:blip>
          <a:srcRect/>
          <a:stretch>
            <a:fillRect/>
          </a:stretch>
        </p:blipFill>
        <p:spPr bwMode="auto">
          <a:xfrm>
            <a:off x="0" y="260648"/>
            <a:ext cx="3128348" cy="2448272"/>
          </a:xfrm>
          <a:prstGeom prst="rect">
            <a:avLst/>
          </a:prstGeom>
          <a:ln>
            <a:noFill/>
          </a:ln>
          <a:effectLst>
            <a:softEdge rad="112500"/>
          </a:effectLst>
        </p:spPr>
      </p:pic>
      <p:pic>
        <p:nvPicPr>
          <p:cNvPr id="9" name="Picture 8" descr="http://operaplus.cz/wp-content/uploads/2013/12/Sydney_opera_house-350x214.jpg"/>
          <p:cNvPicPr>
            <a:picLocks noChangeAspect="1" noChangeArrowheads="1"/>
          </p:cNvPicPr>
          <p:nvPr/>
        </p:nvPicPr>
        <p:blipFill>
          <a:blip r:embed="rId7" cstate="print"/>
          <a:srcRect/>
          <a:stretch>
            <a:fillRect/>
          </a:stretch>
        </p:blipFill>
        <p:spPr bwMode="auto">
          <a:xfrm>
            <a:off x="6084168" y="332656"/>
            <a:ext cx="3059832" cy="237626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355976" y="246049"/>
            <a:ext cx="343235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Гора </a:t>
            </a:r>
            <a:r>
              <a:rPr lang="ru-RU"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Улуру</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 name="Picture 10" descr="http://theteachersdigest.com/wp-content/uploads/2014/08/Vectors-287.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1488" y="1916832"/>
            <a:ext cx="2781172" cy="3140968"/>
          </a:xfrm>
          <a:prstGeom prst="rect">
            <a:avLst/>
          </a:prstGeom>
          <a:ln>
            <a:noFill/>
          </a:ln>
          <a:effectLst>
            <a:softEdge rad="112500"/>
          </a:effectLst>
        </p:spPr>
      </p:pic>
      <p:sp>
        <p:nvSpPr>
          <p:cNvPr id="5" name="Прямоугольник 4"/>
          <p:cNvSpPr/>
          <p:nvPr/>
        </p:nvSpPr>
        <p:spPr>
          <a:xfrm>
            <a:off x="1055584" y="4769768"/>
            <a:ext cx="1194943" cy="769441"/>
          </a:xfrm>
          <a:prstGeom prst="rect">
            <a:avLst/>
          </a:prstGeom>
          <a:noFill/>
        </p:spPr>
        <p:txBody>
          <a:bodyPr wrap="none" lIns="91440" tIns="45720" rIns="91440" bIns="45720">
            <a:spAutoFit/>
          </a:bodyPr>
          <a:lstStyle/>
          <a:p>
            <a:pPr algn="ctr"/>
            <a:r>
              <a:rPr lang="ru-RU" sz="4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Гид</a:t>
            </a:r>
            <a:endParaRPr lang="ru-RU"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2" name="Прямоугольник 1"/>
          <p:cNvSpPr/>
          <p:nvPr/>
        </p:nvSpPr>
        <p:spPr>
          <a:xfrm>
            <a:off x="2987824" y="1196752"/>
            <a:ext cx="5895284" cy="5509200"/>
          </a:xfrm>
          <a:prstGeom prst="rect">
            <a:avLst/>
          </a:prstGeom>
        </p:spPr>
        <p:txBody>
          <a:bodyPr wrap="square">
            <a:spAutoFit/>
          </a:bodyPr>
          <a:lstStyle/>
          <a:p>
            <a:pPr algn="ctr"/>
            <a:r>
              <a:rPr lang="ru-RU" sz="2200" dirty="0"/>
              <a:t>Ученые считают, что удивительная гора имеет возраст более 6 миллионов лет! </a:t>
            </a:r>
            <a:r>
              <a:rPr lang="ru-RU" sz="2200" dirty="0" smtClean="0"/>
              <a:t>Так как в</a:t>
            </a:r>
            <a:r>
              <a:rPr lang="ru-RU" sz="2200" dirty="0"/>
              <a:t> </a:t>
            </a:r>
            <a:r>
              <a:rPr lang="ru-RU" sz="2200" dirty="0" smtClean="0"/>
              <a:t>ее пещерах</a:t>
            </a:r>
            <a:r>
              <a:rPr lang="ru-RU" sz="2200" dirty="0"/>
              <a:t> найдены наскальные рисунки, </a:t>
            </a:r>
            <a:r>
              <a:rPr lang="ru-RU" sz="2200" dirty="0" smtClean="0"/>
              <a:t>изображающие  древних божеств и повествующие </a:t>
            </a:r>
            <a:r>
              <a:rPr lang="ru-RU" sz="2200" dirty="0"/>
              <a:t>о жизни </a:t>
            </a:r>
            <a:r>
              <a:rPr lang="ru-RU" sz="2200" dirty="0" smtClean="0"/>
              <a:t>аборигенов. Если включить воображение , то скала со стороны может напоминать </a:t>
            </a:r>
            <a:r>
              <a:rPr lang="ru-RU" sz="2200" dirty="0"/>
              <a:t>огромного отдыхающего </a:t>
            </a:r>
            <a:r>
              <a:rPr lang="ru-RU" sz="2200" dirty="0" smtClean="0"/>
              <a:t>слона. Высота </a:t>
            </a:r>
            <a:r>
              <a:rPr lang="ru-RU" sz="2200" dirty="0"/>
              <a:t>ее 838 м, а длина – 3,6км. Этот песчаник красного цвета везде покрыт трещинами. Некоторые из них достигают глубины 2м. Именно свойства песчаника позволяют скале менять свой цвет в течение всего дня. На рассвете гора кажется темно-лиловой, днем приобретает золотистый оттенок, а ближе к вечеру становится совсем темной.</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farm6.staticflickr.com/5075/5899830173_aa0ce1e26a_b.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46136" y="3257600"/>
            <a:ext cx="3597864" cy="3600400"/>
          </a:xfrm>
          <a:prstGeom prst="rect">
            <a:avLst/>
          </a:prstGeom>
          <a:noFill/>
        </p:spPr>
      </p:pic>
      <p:pic>
        <p:nvPicPr>
          <p:cNvPr id="3" name="Picture 6" descr="https://www.smileplanet.ru/upload/home/t/tema389/smileplanet.ru/public_html/upload/hl-photo/800/gora-uluru_29.jpg/671/gora-uluru_2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08104" y="2897560"/>
            <a:ext cx="3635896" cy="977975"/>
          </a:xfrm>
          <a:prstGeom prst="rect">
            <a:avLst/>
          </a:prstGeom>
          <a:noFill/>
        </p:spPr>
      </p:pic>
      <p:pic>
        <p:nvPicPr>
          <p:cNvPr id="4" name="Picture 8" descr="http://farm1.staticflickr.com/50/151194445_26c3f231fe.jpg"/>
          <p:cNvPicPr>
            <a:picLocks noChangeAspect="1" noChangeArrowheads="1"/>
          </p:cNvPicPr>
          <p:nvPr/>
        </p:nvPicPr>
        <p:blipFill>
          <a:blip r:embed="rId4" cstate="print"/>
          <a:srcRect/>
          <a:stretch>
            <a:fillRect/>
          </a:stretch>
        </p:blipFill>
        <p:spPr bwMode="auto">
          <a:xfrm>
            <a:off x="0" y="3130485"/>
            <a:ext cx="5580112" cy="3727515"/>
          </a:xfrm>
          <a:prstGeom prst="rect">
            <a:avLst/>
          </a:prstGeom>
          <a:ln>
            <a:noFill/>
          </a:ln>
          <a:effectLst>
            <a:softEdge rad="112500"/>
          </a:effectLst>
        </p:spPr>
      </p:pic>
      <p:pic>
        <p:nvPicPr>
          <p:cNvPr id="5" name="Picture 12" descr="http://www.it-tours.com/images/db/advice/450_21003.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260648"/>
            <a:ext cx="3323356" cy="2492517"/>
          </a:xfrm>
          <a:prstGeom prst="rect">
            <a:avLst/>
          </a:prstGeom>
          <a:ln>
            <a:noFill/>
          </a:ln>
          <a:effectLst>
            <a:softEdge rad="112500"/>
          </a:effectLst>
        </p:spPr>
      </p:pic>
      <p:pic>
        <p:nvPicPr>
          <p:cNvPr id="9220" name="Picture 4" descr="http://lol54.ru/uploads/posts/2013-01/1357364821_lol54.ru_004.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995936" y="260648"/>
            <a:ext cx="4752528" cy="2563673"/>
          </a:xfrm>
          <a:prstGeom prst="rect">
            <a:avLst/>
          </a:prstGeom>
          <a:ln>
            <a:noFill/>
          </a:ln>
          <a:effectLst>
            <a:softEdge rad="112500"/>
          </a:effectLst>
        </p:spPr>
      </p:pic>
      <p:pic>
        <p:nvPicPr>
          <p:cNvPr id="9224" name="Picture 8" descr="http://miroved.com/public/media/photos/2014/01/24/%D0%93%D0%BE%D1%80%D0%B0_%D0%A3%D0%BB%D1%83%D1%80%D1%83-26.jpg"/>
          <p:cNvPicPr>
            <a:picLocks noChangeAspect="1" noChangeArrowheads="1"/>
          </p:cNvPicPr>
          <p:nvPr/>
        </p:nvPicPr>
        <p:blipFill>
          <a:blip r:embed="rId7" cstate="print"/>
          <a:srcRect/>
          <a:stretch>
            <a:fillRect/>
          </a:stretch>
        </p:blipFill>
        <p:spPr bwMode="auto">
          <a:xfrm>
            <a:off x="0" y="29840"/>
            <a:ext cx="9147815"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72895" y="188640"/>
            <a:ext cx="8352927" cy="76944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Национальный парк </a:t>
            </a: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«Какаду»</a:t>
            </a:r>
            <a:endPar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 name="Picture 10" descr="http://theteachersdigest.com/wp-content/uploads/2014/08/Vectors-287.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235623"/>
            <a:ext cx="2781172" cy="3140968"/>
          </a:xfrm>
          <a:prstGeom prst="rect">
            <a:avLst/>
          </a:prstGeom>
          <a:ln>
            <a:noFill/>
          </a:ln>
          <a:effectLst>
            <a:softEdge rad="112500"/>
          </a:effectLst>
        </p:spPr>
      </p:pic>
      <p:sp>
        <p:nvSpPr>
          <p:cNvPr id="6" name="Прямоугольник 5"/>
          <p:cNvSpPr/>
          <p:nvPr/>
        </p:nvSpPr>
        <p:spPr>
          <a:xfrm>
            <a:off x="864096" y="6088559"/>
            <a:ext cx="1194943" cy="769441"/>
          </a:xfrm>
          <a:prstGeom prst="rect">
            <a:avLst/>
          </a:prstGeom>
          <a:noFill/>
        </p:spPr>
        <p:txBody>
          <a:bodyPr wrap="none" lIns="91440" tIns="45720" rIns="91440" bIns="45720">
            <a:spAutoFit/>
          </a:bodyPr>
          <a:lstStyle/>
          <a:p>
            <a:pPr algn="ctr"/>
            <a:r>
              <a:rPr lang="ru-RU" sz="4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Гид</a:t>
            </a:r>
            <a:endParaRPr lang="ru-RU"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2" name="Прямоугольник 1"/>
          <p:cNvSpPr/>
          <p:nvPr/>
        </p:nvSpPr>
        <p:spPr>
          <a:xfrm>
            <a:off x="167114" y="1052736"/>
            <a:ext cx="8964488" cy="2246769"/>
          </a:xfrm>
          <a:prstGeom prst="rect">
            <a:avLst/>
          </a:prstGeom>
        </p:spPr>
        <p:txBody>
          <a:bodyPr wrap="square">
            <a:spAutoFit/>
          </a:bodyPr>
          <a:lstStyle/>
          <a:p>
            <a:r>
              <a:rPr lang="ru-RU" sz="2000" dirty="0" smtClean="0"/>
              <a:t>	Парк </a:t>
            </a:r>
            <a:r>
              <a:rPr lang="ru-RU" sz="2000" dirty="0"/>
              <a:t>Какаду был основан в 1981 </a:t>
            </a:r>
            <a:r>
              <a:rPr lang="ru-RU" sz="2000" dirty="0" smtClean="0"/>
              <a:t>году. Было </a:t>
            </a:r>
            <a:r>
              <a:rPr lang="ru-RU" sz="2000" dirty="0"/>
              <a:t>бы логично предположить, что парк назван в честь яркого попугая какаду, но это далеко не так. Свое название парк получил по причине неправильного произношения европейцами названия языка, на котором общалось племя аборигенов, проживающее на этой территории. Их язык назывался </a:t>
            </a:r>
            <a:r>
              <a:rPr lang="ru-RU" sz="2000" dirty="0" err="1"/>
              <a:t>Gagadju</a:t>
            </a:r>
            <a:r>
              <a:rPr lang="ru-RU" sz="2000" dirty="0"/>
              <a:t> (</a:t>
            </a:r>
            <a:r>
              <a:rPr lang="ru-RU" sz="2000" dirty="0" err="1"/>
              <a:t>Гагаджу</a:t>
            </a:r>
            <a:r>
              <a:rPr lang="ru-RU" sz="2000" dirty="0"/>
              <a:t>), но европейское ухо услышало “Какаду”, что дало название местности, а позднее и Национальному парку</a:t>
            </a:r>
            <a:r>
              <a:rPr lang="ru-RU" sz="2000" dirty="0" smtClean="0"/>
              <a:t>.</a:t>
            </a:r>
          </a:p>
        </p:txBody>
      </p:sp>
      <p:sp>
        <p:nvSpPr>
          <p:cNvPr id="3" name="Прямоугольник 2"/>
          <p:cNvSpPr/>
          <p:nvPr/>
        </p:nvSpPr>
        <p:spPr>
          <a:xfrm>
            <a:off x="2818009" y="3355914"/>
            <a:ext cx="6218487" cy="2862322"/>
          </a:xfrm>
          <a:prstGeom prst="rect">
            <a:avLst/>
          </a:prstGeom>
        </p:spPr>
        <p:txBody>
          <a:bodyPr wrap="square">
            <a:spAutoFit/>
          </a:bodyPr>
          <a:lstStyle/>
          <a:p>
            <a:r>
              <a:rPr lang="ru-RU" sz="2000" dirty="0" smtClean="0"/>
              <a:t>	Отличительной </a:t>
            </a:r>
            <a:r>
              <a:rPr lang="ru-RU" sz="2000" dirty="0"/>
              <a:t>особенностью Национального парка Какаду является то, что его природа выглядит так, будто здесь никогда не ступала нога человека. Территория Парка имеет не только уникальное строение земной коры, но и почвы, необычные по своему биологическому и химическому составу. Обширная водная сеть покрывает всю территорию заповедника, благодаря чему его флора и фауна поражают своим разнообразием.</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101destinations.com/wp-content/uploads/2012/07/Kakadu-National-Park.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6949"/>
            <a:ext cx="9144000" cy="6858000"/>
          </a:xfrm>
          <a:prstGeom prst="rect">
            <a:avLst/>
          </a:prstGeom>
          <a:ln>
            <a:noFill/>
          </a:ln>
          <a:effectLst>
            <a:softEdge rad="112500"/>
          </a:effectLst>
        </p:spPr>
      </p:pic>
      <p:pic>
        <p:nvPicPr>
          <p:cNvPr id="11274" name="Picture 10" descr="http://images.fineartamerica.com/images-medium-large/1-sulphur-crested-cockatoo-douglas-barnard.jpg"/>
          <p:cNvPicPr>
            <a:picLocks noChangeAspect="1" noChangeArrowheads="1"/>
          </p:cNvPicPr>
          <p:nvPr/>
        </p:nvPicPr>
        <p:blipFill>
          <a:blip r:embed="rId3" cstate="print"/>
          <a:srcRect/>
          <a:stretch>
            <a:fillRect/>
          </a:stretch>
        </p:blipFill>
        <p:spPr bwMode="auto">
          <a:xfrm>
            <a:off x="20149" y="5836"/>
            <a:ext cx="9144000" cy="6858000"/>
          </a:xfrm>
          <a:prstGeom prst="rect">
            <a:avLst/>
          </a:prstGeom>
          <a:ln>
            <a:noFill/>
          </a:ln>
          <a:effectLst>
            <a:softEdge rad="112500"/>
          </a:effectLst>
        </p:spPr>
      </p:pic>
      <p:pic>
        <p:nvPicPr>
          <p:cNvPr id="11280" name="Picture 16" descr="http://www.ausrus.com/uploads/posts/2013-11/1384510028_10.jpg"/>
          <p:cNvPicPr>
            <a:picLocks noChangeAspect="1" noChangeArrowheads="1"/>
          </p:cNvPicPr>
          <p:nvPr/>
        </p:nvPicPr>
        <p:blipFill>
          <a:blip r:embed="rId4" cstate="print"/>
          <a:srcRect/>
          <a:stretch>
            <a:fillRect/>
          </a:stretch>
        </p:blipFill>
        <p:spPr bwMode="auto">
          <a:xfrm>
            <a:off x="20149" y="5836"/>
            <a:ext cx="9144000" cy="6858000"/>
          </a:xfrm>
          <a:prstGeom prst="rect">
            <a:avLst/>
          </a:prstGeom>
          <a:ln>
            <a:noFill/>
          </a:ln>
          <a:effectLst>
            <a:softEdge rad="112500"/>
          </a:effectLst>
        </p:spPr>
      </p:pic>
      <p:pic>
        <p:nvPicPr>
          <p:cNvPr id="11284" name="Picture 20" descr="http://s015.radikal.ru/i331/1010/d8/8077731306cc.jpg"/>
          <p:cNvPicPr>
            <a:picLocks noChangeAspect="1" noChangeArrowheads="1"/>
          </p:cNvPicPr>
          <p:nvPr/>
        </p:nvPicPr>
        <p:blipFill>
          <a:blip r:embed="rId5" cstate="print"/>
          <a:srcRect/>
          <a:stretch>
            <a:fillRect/>
          </a:stretch>
        </p:blipFill>
        <p:spPr bwMode="auto">
          <a:xfrm>
            <a:off x="27204" y="0"/>
            <a:ext cx="9144000" cy="6858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2159" y="260648"/>
            <a:ext cx="58330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Пустыня Виктория</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 name="Picture 10" descr="http://theteachersdigest.com/wp-content/uploads/2014/08/Vectors-287.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2462" y="3247308"/>
            <a:ext cx="2781172" cy="3140968"/>
          </a:xfrm>
          <a:prstGeom prst="rect">
            <a:avLst/>
          </a:prstGeom>
          <a:ln>
            <a:noFill/>
          </a:ln>
          <a:effectLst>
            <a:softEdge rad="112500"/>
          </a:effectLst>
        </p:spPr>
      </p:pic>
      <p:sp>
        <p:nvSpPr>
          <p:cNvPr id="4" name="Прямоугольник 3"/>
          <p:cNvSpPr/>
          <p:nvPr/>
        </p:nvSpPr>
        <p:spPr>
          <a:xfrm>
            <a:off x="1146558" y="6100244"/>
            <a:ext cx="1194943" cy="769441"/>
          </a:xfrm>
          <a:prstGeom prst="rect">
            <a:avLst/>
          </a:prstGeom>
          <a:noFill/>
        </p:spPr>
        <p:txBody>
          <a:bodyPr wrap="none" lIns="91440" tIns="45720" rIns="91440" bIns="45720">
            <a:spAutoFit/>
          </a:bodyPr>
          <a:lstStyle/>
          <a:p>
            <a:pPr algn="ctr"/>
            <a:r>
              <a:rPr lang="ru-RU" sz="4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Гид</a:t>
            </a:r>
            <a:endParaRPr lang="ru-RU"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Прямоугольник 4"/>
          <p:cNvSpPr/>
          <p:nvPr/>
        </p:nvSpPr>
        <p:spPr>
          <a:xfrm>
            <a:off x="151981" y="1296631"/>
            <a:ext cx="8859663" cy="1938992"/>
          </a:xfrm>
          <a:prstGeom prst="rect">
            <a:avLst/>
          </a:prstGeom>
        </p:spPr>
        <p:txBody>
          <a:bodyPr wrap="square">
            <a:spAutoFit/>
          </a:bodyPr>
          <a:lstStyle/>
          <a:p>
            <a:r>
              <a:rPr lang="ru-RU" sz="2000" dirty="0" smtClean="0"/>
              <a:t>	Пустыня </a:t>
            </a:r>
            <a:r>
              <a:rPr lang="ru-RU" sz="2000" dirty="0"/>
              <a:t>Виктория – считается самой большой пустыней Австралии, она охватывает 4% площади данного материка, её территория равна 424400 </a:t>
            </a:r>
            <a:r>
              <a:rPr lang="ru-RU" sz="2000" dirty="0" smtClean="0"/>
              <a:t>км.</a:t>
            </a:r>
            <a:r>
              <a:rPr lang="ru-RU" sz="2000" dirty="0"/>
              <a:t> Пустыня Виктория признательна своим красивым названием британцу Эрнесту </a:t>
            </a:r>
            <a:r>
              <a:rPr lang="ru-RU" sz="2000" dirty="0" err="1"/>
              <a:t>Джайлсу</a:t>
            </a:r>
            <a:r>
              <a:rPr lang="ru-RU" sz="2000" dirty="0"/>
              <a:t>, назвавшим её в честь королевы Виктории, сидевшей тогда на троне Великобритании (в это время Австралия как раз находилась во владении Великобритании). </a:t>
            </a:r>
          </a:p>
        </p:txBody>
      </p:sp>
      <p:sp>
        <p:nvSpPr>
          <p:cNvPr id="6" name="Прямоугольник 5"/>
          <p:cNvSpPr/>
          <p:nvPr/>
        </p:nvSpPr>
        <p:spPr>
          <a:xfrm>
            <a:off x="3087717" y="3709796"/>
            <a:ext cx="5903887" cy="1908215"/>
          </a:xfrm>
          <a:prstGeom prst="rect">
            <a:avLst/>
          </a:prstGeom>
        </p:spPr>
        <p:txBody>
          <a:bodyPr wrap="square">
            <a:spAutoFit/>
          </a:bodyPr>
          <a:lstStyle/>
          <a:p>
            <a:pPr algn="ctr"/>
            <a:r>
              <a:rPr lang="ru-RU" dirty="0" smtClean="0"/>
              <a:t>	</a:t>
            </a:r>
            <a:r>
              <a:rPr lang="ru-RU" sz="2000" dirty="0" smtClean="0"/>
              <a:t>Пустыня </a:t>
            </a:r>
            <a:r>
              <a:rPr lang="ru-RU" sz="2000" dirty="0"/>
              <a:t>не безлюдна. Тут обитает несколько групп аборигенов (племена </a:t>
            </a:r>
            <a:r>
              <a:rPr lang="ru-RU" sz="2000" dirty="0" err="1"/>
              <a:t>мирнинг</a:t>
            </a:r>
            <a:r>
              <a:rPr lang="ru-RU" sz="2000" dirty="0"/>
              <a:t> и </a:t>
            </a:r>
            <a:r>
              <a:rPr lang="ru-RU" sz="2000" dirty="0" err="1"/>
              <a:t>когара</a:t>
            </a:r>
            <a:r>
              <a:rPr lang="ru-RU" sz="2000" dirty="0"/>
              <a:t>). Хоть условия очень тяжелые, они настойчиво отказываются переселиться в более благоприятные районы</a:t>
            </a:r>
            <a:r>
              <a:rPr lang="ru-RU" sz="2000" dirty="0" smtClean="0"/>
              <a:t>. </a:t>
            </a:r>
            <a:r>
              <a:rPr lang="ru-RU" dirty="0"/>
              <a:t/>
            </a:r>
            <a:br>
              <a:rPr lang="ru-RU" dirty="0"/>
            </a:b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nguyenkhapnoi.com/files/2014/03/1.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196752"/>
            <a:ext cx="4680520" cy="4176463"/>
          </a:xfrm>
          <a:prstGeom prst="rect">
            <a:avLst/>
          </a:prstGeom>
          <a:noFill/>
        </p:spPr>
      </p:pic>
      <p:pic>
        <p:nvPicPr>
          <p:cNvPr id="5122" name="Picture 2" descr="http://fotohomka.ru/images/Nov/02/263d912c5ed481d9e2b809abda131f5a/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79979" y="548680"/>
            <a:ext cx="4764021" cy="3573016"/>
          </a:xfrm>
          <a:prstGeom prst="rect">
            <a:avLst/>
          </a:prstGeom>
          <a:ln>
            <a:noFill/>
          </a:ln>
          <a:effectLst>
            <a:softEdge rad="112500"/>
          </a:effectLst>
        </p:spPr>
      </p:pic>
      <p:sp>
        <p:nvSpPr>
          <p:cNvPr id="7" name="Овал 6"/>
          <p:cNvSpPr/>
          <p:nvPr/>
        </p:nvSpPr>
        <p:spPr>
          <a:xfrm>
            <a:off x="1043608" y="2492896"/>
            <a:ext cx="1296144" cy="13681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251520" y="332656"/>
            <a:ext cx="3998818" cy="64633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kern="1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Impact"/>
              </a:rPr>
              <a:t>Пустыня Виктория</a:t>
            </a:r>
            <a:endPar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TextBox 9"/>
          <p:cNvSpPr txBox="1"/>
          <p:nvPr/>
        </p:nvSpPr>
        <p:spPr>
          <a:xfrm>
            <a:off x="5292080" y="4334232"/>
            <a:ext cx="2952328" cy="2523768"/>
          </a:xfrm>
          <a:prstGeom prst="rect">
            <a:avLst/>
          </a:prstGeom>
          <a:noFill/>
        </p:spPr>
        <p:txBody>
          <a:bodyPr wrap="square" rtlCol="0">
            <a:spAutoFit/>
          </a:bodyPr>
          <a:lstStyle/>
          <a:p>
            <a:pPr algn="ctr"/>
            <a:r>
              <a:rPr lang="ru-RU" sz="2800" u="sng" dirty="0" smtClean="0">
                <a:solidFill>
                  <a:srgbClr val="FF0000"/>
                </a:solidFill>
              </a:rPr>
              <a:t>В пустыне: </a:t>
            </a:r>
          </a:p>
          <a:p>
            <a:pPr>
              <a:buFontTx/>
              <a:buChar char="-"/>
            </a:pPr>
            <a:r>
              <a:rPr lang="ru-RU" sz="2800" dirty="0" smtClean="0"/>
              <a:t> жарко  +40 ⁰С</a:t>
            </a:r>
          </a:p>
          <a:p>
            <a:pPr>
              <a:buFontTx/>
              <a:buChar char="-"/>
            </a:pPr>
            <a:r>
              <a:rPr lang="ru-RU" sz="2800" dirty="0" smtClean="0"/>
              <a:t> мало дождей</a:t>
            </a:r>
          </a:p>
          <a:p>
            <a:pPr>
              <a:buFontTx/>
              <a:buChar char="-"/>
            </a:pPr>
            <a:r>
              <a:rPr lang="ru-RU" sz="2800" dirty="0" smtClean="0"/>
              <a:t> мало  растений</a:t>
            </a:r>
          </a:p>
          <a:p>
            <a:pPr>
              <a:buFontTx/>
              <a:buChar char="-"/>
            </a:pPr>
            <a:r>
              <a:rPr lang="ru-RU" sz="2800" dirty="0" smtClean="0"/>
              <a:t> много песка</a:t>
            </a:r>
          </a:p>
          <a:p>
            <a:pPr>
              <a:buFontTx/>
              <a:buChar char="-"/>
            </a:pPr>
            <a:endParaRPr lang="ru-RU" dirty="0"/>
          </a:p>
        </p:txBody>
      </p:sp>
      <p:pic>
        <p:nvPicPr>
          <p:cNvPr id="11" name="Picture 10" descr="http://img0.liveinternet.ru/images/attach/c/6/90/145/90145414_sands_4.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960046" y="6165304"/>
            <a:ext cx="2183954" cy="879214"/>
          </a:xfrm>
          <a:prstGeom prst="rect">
            <a:avLst/>
          </a:prstGeom>
          <a:noFill/>
        </p:spPr>
      </p:pic>
      <p:pic>
        <p:nvPicPr>
          <p:cNvPr id="30728" name="Picture 8" descr="https://pbs.twimg.com/media/B8BSse3CEAAYGqe.jpg"/>
          <p:cNvPicPr>
            <a:picLocks noChangeAspect="1" noChangeArrowheads="1"/>
          </p:cNvPicPr>
          <p:nvPr/>
        </p:nvPicPr>
        <p:blipFill>
          <a:blip r:embed="rId5" cstate="print"/>
          <a:srcRect/>
          <a:stretch>
            <a:fillRect/>
          </a:stretch>
        </p:blipFill>
        <p:spPr bwMode="auto">
          <a:xfrm>
            <a:off x="0" y="14897"/>
            <a:ext cx="9144000" cy="6858000"/>
          </a:xfrm>
          <a:prstGeom prst="rect">
            <a:avLst/>
          </a:prstGeom>
          <a:noFill/>
        </p:spPr>
      </p:pic>
      <p:pic>
        <p:nvPicPr>
          <p:cNvPr id="30736" name="Picture 16" descr="http://www.photoforum.ru/f/photo/000/276/276189_37.jpg"/>
          <p:cNvPicPr>
            <a:picLocks noChangeAspect="1" noChangeArrowheads="1"/>
          </p:cNvPicPr>
          <p:nvPr/>
        </p:nvPicPr>
        <p:blipFill>
          <a:blip r:embed="rId6" cstate="print"/>
          <a:srcRect/>
          <a:stretch>
            <a:fillRect/>
          </a:stretch>
        </p:blipFill>
        <p:spPr bwMode="auto">
          <a:xfrm>
            <a:off x="25085" y="14897"/>
            <a:ext cx="91440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5589" y="0"/>
            <a:ext cx="817339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Большой Барьерный Риф </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 name="Picture 10" descr="http://theteachersdigest.com/wp-content/uploads/2014/08/Vectors-287.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171" y="3014413"/>
            <a:ext cx="2781172" cy="3140968"/>
          </a:xfrm>
          <a:prstGeom prst="rect">
            <a:avLst/>
          </a:prstGeom>
          <a:ln>
            <a:noFill/>
          </a:ln>
          <a:effectLst>
            <a:softEdge rad="112500"/>
          </a:effectLst>
        </p:spPr>
      </p:pic>
      <p:sp>
        <p:nvSpPr>
          <p:cNvPr id="4" name="Прямоугольник 3"/>
          <p:cNvSpPr/>
          <p:nvPr/>
        </p:nvSpPr>
        <p:spPr>
          <a:xfrm>
            <a:off x="933267" y="5867349"/>
            <a:ext cx="1194943" cy="769441"/>
          </a:xfrm>
          <a:prstGeom prst="rect">
            <a:avLst/>
          </a:prstGeom>
          <a:noFill/>
        </p:spPr>
        <p:txBody>
          <a:bodyPr wrap="none" lIns="91440" tIns="45720" rIns="91440" bIns="45720">
            <a:spAutoFit/>
          </a:bodyPr>
          <a:lstStyle/>
          <a:p>
            <a:pPr algn="ctr"/>
            <a:r>
              <a:rPr lang="ru-RU" sz="4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Гид</a:t>
            </a:r>
            <a:endParaRPr lang="ru-RU"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Прямоугольник 4"/>
          <p:cNvSpPr/>
          <p:nvPr/>
        </p:nvSpPr>
        <p:spPr>
          <a:xfrm>
            <a:off x="196466" y="954645"/>
            <a:ext cx="8947534" cy="1938992"/>
          </a:xfrm>
          <a:prstGeom prst="rect">
            <a:avLst/>
          </a:prstGeom>
        </p:spPr>
        <p:txBody>
          <a:bodyPr wrap="square">
            <a:spAutoFit/>
          </a:bodyPr>
          <a:lstStyle/>
          <a:p>
            <a:r>
              <a:rPr lang="ru-RU" dirty="0" smtClean="0"/>
              <a:t>	</a:t>
            </a:r>
            <a:r>
              <a:rPr lang="ru-RU" sz="2000" dirty="0" smtClean="0"/>
              <a:t>Он </a:t>
            </a:r>
            <a:r>
              <a:rPr lang="ru-RU" sz="2000" dirty="0"/>
              <a:t>по праву занимает верхнюю строчку самых масштабных по своему размаху и занимаемой площади систем коралловых рифов. Немало мест на планете могут похвастаться таким изобилием коралловых скал посреди водной глади океана, а также такой неповторимой фауной</a:t>
            </a:r>
            <a:r>
              <a:rPr lang="ru-RU" sz="2000" dirty="0" smtClean="0"/>
              <a:t>. </a:t>
            </a:r>
            <a:r>
              <a:rPr lang="ru-RU" sz="2000" dirty="0"/>
              <a:t>По официальным данным, место насчитывает рекордное количество рифов – 2900, которые, вместе с 900 островами простираются на огромные 344 000 </a:t>
            </a:r>
            <a:r>
              <a:rPr lang="ru-RU" sz="2000" dirty="0" err="1"/>
              <a:t>кв.км</a:t>
            </a:r>
            <a:r>
              <a:rPr lang="ru-RU" sz="2000" dirty="0"/>
              <a:t>.</a:t>
            </a:r>
            <a:r>
              <a:rPr lang="ru-RU" sz="2000" dirty="0" smtClean="0"/>
              <a:t> 	</a:t>
            </a:r>
            <a:endParaRPr lang="ru-RU" dirty="0"/>
          </a:p>
        </p:txBody>
      </p:sp>
      <p:sp>
        <p:nvSpPr>
          <p:cNvPr id="6" name="Прямоугольник 5"/>
          <p:cNvSpPr/>
          <p:nvPr/>
        </p:nvSpPr>
        <p:spPr>
          <a:xfrm>
            <a:off x="2961168" y="2893637"/>
            <a:ext cx="6033674" cy="1508105"/>
          </a:xfrm>
          <a:prstGeom prst="rect">
            <a:avLst/>
          </a:prstGeom>
        </p:spPr>
        <p:txBody>
          <a:bodyPr wrap="square">
            <a:spAutoFit/>
          </a:bodyPr>
          <a:lstStyle/>
          <a:p>
            <a:r>
              <a:rPr lang="ru-RU" dirty="0" smtClean="0"/>
              <a:t>	Расположено </a:t>
            </a:r>
            <a:r>
              <a:rPr lang="ru-RU" dirty="0"/>
              <a:t>это чудо природы у северных берегов Австралии в водах Кораллового моря. Чтобы вы могли представить всю масштабность данного природного явления, заметим, что Большой риф видно даже из космоса!</a:t>
            </a:r>
            <a:r>
              <a:rPr lang="ru-RU" sz="2000" dirty="0"/>
              <a:t> </a:t>
            </a:r>
          </a:p>
        </p:txBody>
      </p:sp>
      <p:sp>
        <p:nvSpPr>
          <p:cNvPr id="7" name="Прямоугольник 6"/>
          <p:cNvSpPr/>
          <p:nvPr/>
        </p:nvSpPr>
        <p:spPr>
          <a:xfrm>
            <a:off x="2850343" y="4401742"/>
            <a:ext cx="6255324" cy="2308324"/>
          </a:xfrm>
          <a:prstGeom prst="rect">
            <a:avLst/>
          </a:prstGeom>
        </p:spPr>
        <p:txBody>
          <a:bodyPr wrap="square">
            <a:spAutoFit/>
          </a:bodyPr>
          <a:lstStyle/>
          <a:p>
            <a:r>
              <a:rPr lang="ru-RU" dirty="0" smtClean="0"/>
              <a:t>	Несмотря </a:t>
            </a:r>
            <a:r>
              <a:rPr lang="ru-RU" dirty="0"/>
              <a:t>на всю масштабность, Большой риф считается довольно хрупким природным явлением. Это связано с тем, что полипы очень чувствительны к изменению климата. Даже малейшее повышение температуры воды в океане неумолимо влечет их гибель. С целью сохранения достопримечательности, правительство Австралии делает все возможное</a:t>
            </a:r>
            <a:r>
              <a:rPr lang="ru-RU" dirty="0" smtClean="0"/>
              <a:t>. </a:t>
            </a:r>
            <a:r>
              <a:rPr lang="ru-RU" dirty="0"/>
              <a:t>В 1981 году риф стал еще одним представителем мирового наследия.</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3345</TotalTime>
  <Words>88</Words>
  <Application>Microsoft Office PowerPoint</Application>
  <PresentationFormat>Экран (4:3)</PresentationFormat>
  <Paragraphs>43</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Лена</dc:creator>
  <cp:lastModifiedBy>pc5</cp:lastModifiedBy>
  <cp:revision>73</cp:revision>
  <dcterms:created xsi:type="dcterms:W3CDTF">2016-11-15T14:34:56Z</dcterms:created>
  <dcterms:modified xsi:type="dcterms:W3CDTF">2017-08-30T12:23:13Z</dcterms:modified>
</cp:coreProperties>
</file>