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8" r:id="rId2"/>
    <p:sldId id="256" r:id="rId3"/>
    <p:sldId id="257" r:id="rId4"/>
    <p:sldId id="296" r:id="rId5"/>
    <p:sldId id="258" r:id="rId6"/>
    <p:sldId id="294" r:id="rId7"/>
    <p:sldId id="297" r:id="rId8"/>
    <p:sldId id="293" r:id="rId9"/>
    <p:sldId id="292" r:id="rId10"/>
    <p:sldId id="290" r:id="rId11"/>
    <p:sldId id="291" r:id="rId12"/>
    <p:sldId id="289" r:id="rId13"/>
    <p:sldId id="287" r:id="rId14"/>
    <p:sldId id="288" r:id="rId15"/>
    <p:sldId id="286" r:id="rId16"/>
    <p:sldId id="285" r:id="rId17"/>
    <p:sldId id="283" r:id="rId18"/>
    <p:sldId id="284" r:id="rId19"/>
    <p:sldId id="281" r:id="rId20"/>
    <p:sldId id="282" r:id="rId21"/>
    <p:sldId id="280" r:id="rId22"/>
    <p:sldId id="279" r:id="rId23"/>
    <p:sldId id="278" r:id="rId24"/>
    <p:sldId id="277" r:id="rId25"/>
    <p:sldId id="276" r:id="rId26"/>
    <p:sldId id="275" r:id="rId27"/>
    <p:sldId id="274" r:id="rId28"/>
    <p:sldId id="273" r:id="rId29"/>
    <p:sldId id="272" r:id="rId30"/>
    <p:sldId id="271" r:id="rId31"/>
    <p:sldId id="270" r:id="rId32"/>
    <p:sldId id="269" r:id="rId33"/>
    <p:sldId id="268" r:id="rId34"/>
    <p:sldId id="267" r:id="rId35"/>
    <p:sldId id="266" r:id="rId36"/>
    <p:sldId id="265" r:id="rId37"/>
    <p:sldId id="264" r:id="rId38"/>
    <p:sldId id="263" r:id="rId39"/>
    <p:sldId id="262" r:id="rId40"/>
    <p:sldId id="261" r:id="rId41"/>
    <p:sldId id="259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sib-guide.ru/siberia/rn/34" TargetMode="External"/><Relationship Id="rId2" Type="http://schemas.openxmlformats.org/officeDocument/2006/relationships/hyperlink" Target="http://sib-guide.ru/siberia/rg/3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hyperlink" Target="http://sib-guide.ru/siberia/di/85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sib-guide.ru/siberia/rn/34" TargetMode="External"/><Relationship Id="rId2" Type="http://schemas.openxmlformats.org/officeDocument/2006/relationships/hyperlink" Target="http://sib-guide.ru/siberia/rg/3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hyperlink" Target="http://sib-guide.ru/siberia/di/90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sib-guide.ru/siberia/rn/32" TargetMode="External"/><Relationship Id="rId2" Type="http://schemas.openxmlformats.org/officeDocument/2006/relationships/hyperlink" Target="http://sib-guide.ru/siberia/rg/3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hyperlink" Target="http://sib-guide.ru/siberia/di/299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sib-guide.ru/siberia/rg/3" TargetMode="External"/><Relationship Id="rId2" Type="http://schemas.openxmlformats.org/officeDocument/2006/relationships/hyperlink" Target="http://sib-guide.ru/siberia/rg/6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hyperlink" Target="http://sib-guide.ru/siberia/di/226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sib-guide.ru/siberia/di/89" TargetMode="External"/><Relationship Id="rId2" Type="http://schemas.openxmlformats.org/officeDocument/2006/relationships/hyperlink" Target="http://sib-guide.ru/siberia/rg/3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sib-guide.ru/siberia/di/298" TargetMode="External"/><Relationship Id="rId2" Type="http://schemas.openxmlformats.org/officeDocument/2006/relationships/hyperlink" Target="http://sib-guide.ru/siberia/rg/3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sib-guide.ru/siberia/rn/34" TargetMode="External"/><Relationship Id="rId2" Type="http://schemas.openxmlformats.org/officeDocument/2006/relationships/hyperlink" Target="http://sib-guide.ru/siberia/rg/3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hyperlink" Target="http://sib-guide.ru/siberia/di/673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sib-guide.ru/siberia/rn/32" TargetMode="External"/><Relationship Id="rId2" Type="http://schemas.openxmlformats.org/officeDocument/2006/relationships/hyperlink" Target="http://sib-guide.ru/siberia/rg/3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hyperlink" Target="http://sib-guide.ru/siberia/di/540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sib-guide.ru/siberia/di/301" TargetMode="External"/><Relationship Id="rId2" Type="http://schemas.openxmlformats.org/officeDocument/2006/relationships/hyperlink" Target="http://sib-guide.ru/siberia/rg/3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sib-guide.ru/siberia/rn/34" TargetMode="External"/><Relationship Id="rId2" Type="http://schemas.openxmlformats.org/officeDocument/2006/relationships/hyperlink" Target="http://sib-guide.ru/siberia/rg/3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hyperlink" Target="http://sib-guide.ru/siberia/di/653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sib-guide.ru/siberia/rg/10" TargetMode="External"/><Relationship Id="rId2" Type="http://schemas.openxmlformats.org/officeDocument/2006/relationships/hyperlink" Target="http://sib-guide.ru/siberia/rg/3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hyperlink" Target="http://sib-guide.ru/siberia/di/354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sib-guide.ru/siberia/rn/43" TargetMode="External"/><Relationship Id="rId2" Type="http://schemas.openxmlformats.org/officeDocument/2006/relationships/hyperlink" Target="http://sib-guide.ru/siberia/rg/3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hyperlink" Target="http://sib-guide.ru/siberia/di/240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sib-guide.ru/siberia/rn/43" TargetMode="External"/><Relationship Id="rId2" Type="http://schemas.openxmlformats.org/officeDocument/2006/relationships/hyperlink" Target="http://sib-guide.ru/siberia/rg/3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hyperlink" Target="http://sib-guide.ru/siberia/di/241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sib-guide.ru/siberia/di/82" TargetMode="External"/><Relationship Id="rId2" Type="http://schemas.openxmlformats.org/officeDocument/2006/relationships/hyperlink" Target="http://sib-guide.ru/siberia/rg/3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sib-guide.ru/siberia/rn/34" TargetMode="External"/><Relationship Id="rId2" Type="http://schemas.openxmlformats.org/officeDocument/2006/relationships/hyperlink" Target="http://sib-guide.ru/siberia/rg/3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hyperlink" Target="http://sib-guide.ru/siberia/di/92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sib-guide.ru/siberia/rn/108" TargetMode="External"/><Relationship Id="rId2" Type="http://schemas.openxmlformats.org/officeDocument/2006/relationships/hyperlink" Target="http://sib-guide.ru/siberia/rg/3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hyperlink" Target="http://sib-guide.ru/siberia/di/294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sib-guide.ru/siberia/di/91" TargetMode="External"/><Relationship Id="rId2" Type="http://schemas.openxmlformats.org/officeDocument/2006/relationships/hyperlink" Target="http://sib-guide.ru/siberia/rg/3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sib-guide.ru/siberia/di/295" TargetMode="External"/><Relationship Id="rId2" Type="http://schemas.openxmlformats.org/officeDocument/2006/relationships/hyperlink" Target="http://sib-guide.ru/siberia/rg/3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sib-guide.ru/siberia/di/297" TargetMode="External"/><Relationship Id="rId2" Type="http://schemas.openxmlformats.org/officeDocument/2006/relationships/hyperlink" Target="http://sib-guide.ru/siberia/rg/3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sib-guide.ru/siberia/di/83" TargetMode="External"/><Relationship Id="rId2" Type="http://schemas.openxmlformats.org/officeDocument/2006/relationships/hyperlink" Target="http://sib-guide.ru/siberia/rg/3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sib-guide.ru/siberia/rn/59" TargetMode="External"/><Relationship Id="rId2" Type="http://schemas.openxmlformats.org/officeDocument/2006/relationships/hyperlink" Target="http://sib-guide.ru/siberia/rg/3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hyperlink" Target="http://sib-guide.ru/siberia/di/374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sib-guide.ru/siberia/rn/34" TargetMode="External"/><Relationship Id="rId2" Type="http://schemas.openxmlformats.org/officeDocument/2006/relationships/hyperlink" Target="http://sib-guide.ru/siberia/rg/3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hyperlink" Target="http://sib-guide.ru/siberia/di/594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sib-guide.ru/siberia/di/434" TargetMode="External"/><Relationship Id="rId2" Type="http://schemas.openxmlformats.org/officeDocument/2006/relationships/hyperlink" Target="http://sib-guide.ru/siberia/rg/3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sib-guide.ru/siberia/di/481" TargetMode="External"/><Relationship Id="rId2" Type="http://schemas.openxmlformats.org/officeDocument/2006/relationships/hyperlink" Target="http://sib-guide.ru/siberia/rg/3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sib-guide.ru/siberia/rn/66" TargetMode="External"/><Relationship Id="rId2" Type="http://schemas.openxmlformats.org/officeDocument/2006/relationships/hyperlink" Target="http://sib-guide.ru/siberia/rg/3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hyperlink" Target="http://sib-guide.ru/siberia/di/146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sib-guide.ru/siberia/rn/44" TargetMode="External"/><Relationship Id="rId2" Type="http://schemas.openxmlformats.org/officeDocument/2006/relationships/hyperlink" Target="http://sib-guide.ru/siberia/rg/3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hyperlink" Target="http://sib-guide.ru/siberia/di/239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sib-guide.ru/siberia/rn/34" TargetMode="External"/><Relationship Id="rId2" Type="http://schemas.openxmlformats.org/officeDocument/2006/relationships/hyperlink" Target="http://sib-guide.ru/siberia/rg/3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hyperlink" Target="http://sib-guide.ru/siberia/di/243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sib-guide.ru/siberia/rg/5" TargetMode="External"/><Relationship Id="rId2" Type="http://schemas.openxmlformats.org/officeDocument/2006/relationships/hyperlink" Target="http://sib-guide.ru/siberia/rg/3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hyperlink" Target="http://sib-guide.ru/siberia/di/214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sib-guide.ru/siberia/di/296" TargetMode="External"/><Relationship Id="rId2" Type="http://schemas.openxmlformats.org/officeDocument/2006/relationships/hyperlink" Target="http://sib-guide.ru/siberia/rg/3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sib-guide.ru/siberia/rn/32" TargetMode="External"/><Relationship Id="rId2" Type="http://schemas.openxmlformats.org/officeDocument/2006/relationships/hyperlink" Target="http://sib-guide.ru/siberia/rg/3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hyperlink" Target="http://sib-guide.ru/siberia/di/300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sib-guide.ru/siberia/rg/3" TargetMode="External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sib-guide.ru/siberia/di/87" TargetMode="External"/><Relationship Id="rId4" Type="http://schemas.openxmlformats.org/officeDocument/2006/relationships/hyperlink" Target="http://sib-guide.ru/siberia/rn/47" TargetMode="Externa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://sib-guide.ru/siberia/rn/44" TargetMode="External"/><Relationship Id="rId2" Type="http://schemas.openxmlformats.org/officeDocument/2006/relationships/hyperlink" Target="http://sib-guide.ru/siberia/rg/3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hyperlink" Target="http://sib-guide.ru/siberia/di/286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ib-guide.ru/siberia/rn/47" TargetMode="External"/><Relationship Id="rId2" Type="http://schemas.openxmlformats.org/officeDocument/2006/relationships/hyperlink" Target="http://sib-guide.ru/siberia/rg/3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hyperlink" Target="http://sib-guide.ru/siberia/di/613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ib-guide.ru/siberia/rn/33" TargetMode="External"/><Relationship Id="rId2" Type="http://schemas.openxmlformats.org/officeDocument/2006/relationships/hyperlink" Target="http://sib-guide.ru/siberia/rg/3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hyperlink" Target="http://sib-guide.ru/siberia/di/8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&amp;Kcy;&amp;acy;&amp;rcy;&amp;tcy;&amp;icy;&amp;ncy;&amp;kcy;&amp;icy; &amp;pcy;&amp;ocy; &amp;zcy;&amp;acy;&amp;pcy;&amp;rcy;&amp;ocy;&amp;scy;&amp;ucy; &amp;kcy;&amp;acy;&amp;rcy;&amp;tcy;&amp;icy;&amp;ncy;&amp;kcy;&amp;icy; &amp;ncy;&amp;ocy;&amp;vcy;&amp;ocy;&amp;scy;&amp;icy;&amp;bcy;&amp;icy;&amp;rcy;&amp;scy;&amp;kcy;&amp;ocy;&amp;jcy; &amp;ocy;&amp;bcy;&amp;lcy;&amp;acy;&amp;scy;&amp;tcy;&amp;i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71248"/>
            <a:ext cx="8784976" cy="5278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2091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4041840"/>
              </p:ext>
            </p:extLst>
          </p:nvPr>
        </p:nvGraphicFramePr>
        <p:xfrm>
          <a:off x="251520" y="332656"/>
          <a:ext cx="8424936" cy="3539107"/>
        </p:xfrm>
        <a:graphic>
          <a:graphicData uri="http://schemas.openxmlformats.org/drawingml/2006/table">
            <a:tbl>
              <a:tblPr/>
              <a:tblGrid>
                <a:gridCol w="216024"/>
                <a:gridCol w="8208912"/>
              </a:tblGrid>
              <a:tr h="2688422">
                <a:tc rowSpan="2">
                  <a:txBody>
                    <a:bodyPr/>
                    <a:lstStyle/>
                    <a:p>
                      <a:endParaRPr lang="ru-RU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Расположение: </a:t>
                      </a:r>
                      <a:r>
                        <a:rPr lang="ru-RU" sz="2400" dirty="0">
                          <a:hlinkClick r:id="rId2"/>
                        </a:rPr>
                        <a:t>Новосибирская область</a:t>
                      </a:r>
                      <a:r>
                        <a:rPr lang="ru-RU" sz="240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,</a:t>
                      </a:r>
                      <a:r>
                        <a:rPr lang="ru-RU" sz="2400" dirty="0"/>
                        <a:t> </a:t>
                      </a:r>
                      <a:r>
                        <a:rPr lang="ru-RU" sz="2400" dirty="0" err="1">
                          <a:hlinkClick r:id="rId3"/>
                        </a:rPr>
                        <a:t>Искитимский</a:t>
                      </a:r>
                      <a:r>
                        <a:rPr lang="ru-RU" sz="2400" dirty="0">
                          <a:hlinkClick r:id="rId3"/>
                        </a:rPr>
                        <a:t> </a:t>
                      </a:r>
                      <a:r>
                        <a:rPr lang="ru-RU" sz="2400" dirty="0" smtClean="0">
                          <a:hlinkClick r:id="rId3"/>
                        </a:rPr>
                        <a:t>район</a:t>
                      </a:r>
                      <a:endParaRPr lang="ru-RU" sz="2400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  <a:p>
                      <a:r>
                        <a:rPr lang="ru-RU" dirty="0"/>
                        <a:t/>
                      </a:r>
                      <a:br>
                        <a:rPr lang="ru-RU" dirty="0"/>
                      </a:b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Беловский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 водопад находится примерно в 2 километрах севернее деревни Белово </a:t>
                      </a: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Искитимского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 район Новосибирской области. Воды образовавшегося на месте угольного карьера озеро пробили дамбу и на ее месте появился красивейший водопад.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01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04900" y="476672"/>
            <a:ext cx="6696744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4"/>
              </a:rPr>
              <a:t>Беловский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4"/>
              </a:rPr>
              <a:t> водопад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ru-RU" alt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 </a:t>
            </a:r>
            <a:endParaRPr kumimoji="0" lang="ru-RU" altLang="ru-RU" sz="10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34818" name="Picture 2" descr="http://sib-guide.ru/preview/ds/85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455622"/>
            <a:ext cx="4536504" cy="3402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85868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2552450"/>
              </p:ext>
            </p:extLst>
          </p:nvPr>
        </p:nvGraphicFramePr>
        <p:xfrm>
          <a:off x="467544" y="188640"/>
          <a:ext cx="8496944" cy="3383280"/>
        </p:xfrm>
        <a:graphic>
          <a:graphicData uri="http://schemas.openxmlformats.org/drawingml/2006/table">
            <a:tbl>
              <a:tblPr/>
              <a:tblGrid>
                <a:gridCol w="252789"/>
                <a:gridCol w="8244155"/>
              </a:tblGrid>
              <a:tr h="0">
                <a:tc rowSpan="2">
                  <a:txBody>
                    <a:bodyPr/>
                    <a:lstStyle/>
                    <a:p>
                      <a:endParaRPr lang="ru-RU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Расположение: </a:t>
                      </a:r>
                      <a:r>
                        <a:rPr lang="ru-RU" sz="2400" dirty="0">
                          <a:hlinkClick r:id="rId2"/>
                        </a:rPr>
                        <a:t>Новосибирская область</a:t>
                      </a:r>
                      <a:r>
                        <a:rPr lang="ru-RU" sz="2400" dirty="0"/>
                        <a:t>, </a:t>
                      </a:r>
                      <a:r>
                        <a:rPr lang="ru-RU" sz="2400" dirty="0" err="1">
                          <a:hlinkClick r:id="rId3"/>
                        </a:rPr>
                        <a:t>Искитимский</a:t>
                      </a:r>
                      <a:r>
                        <a:rPr lang="ru-RU" sz="2400" dirty="0">
                          <a:hlinkClick r:id="rId3"/>
                        </a:rPr>
                        <a:t> </a:t>
                      </a:r>
                      <a:r>
                        <a:rPr lang="ru-RU" sz="2400" dirty="0" smtClean="0">
                          <a:hlinkClick r:id="rId3"/>
                        </a:rPr>
                        <a:t>район</a:t>
                      </a:r>
                      <a:endParaRPr lang="ru-RU" sz="2400" dirty="0" smtClean="0"/>
                    </a:p>
                    <a:p>
                      <a:r>
                        <a:rPr lang="ru-RU" sz="2400" dirty="0"/>
                        <a:t/>
                      </a:r>
                      <a:br>
                        <a:rPr lang="ru-RU" sz="2400" dirty="0"/>
                      </a:br>
                      <a:r>
                        <a:rPr lang="ru-RU" sz="2400" dirty="0"/>
                        <a:t/>
                      </a:r>
                      <a:br>
                        <a:rPr lang="ru-RU" sz="2400" dirty="0"/>
                      </a:br>
                      <a:r>
                        <a:rPr lang="ru-RU" sz="240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"</a:t>
                      </a:r>
                      <a:r>
                        <a:rPr lang="ru-RU" sz="2400" dirty="0" err="1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Бердские</a:t>
                      </a:r>
                      <a:r>
                        <a:rPr lang="ru-RU" sz="240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 скалы" расположены в </a:t>
                      </a:r>
                      <a:r>
                        <a:rPr lang="ru-RU" sz="2400" dirty="0" err="1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Искитимском</a:t>
                      </a:r>
                      <a:r>
                        <a:rPr lang="ru-RU" sz="240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 районе на реке </a:t>
                      </a:r>
                      <a:r>
                        <a:rPr lang="ru-RU" sz="2400" dirty="0" err="1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Бердь</a:t>
                      </a:r>
                      <a:r>
                        <a:rPr lang="ru-RU" sz="240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, примерно в 4 километрах к юго-востоку от села </a:t>
                      </a:r>
                      <a:r>
                        <a:rPr lang="ru-RU" sz="2400" dirty="0" err="1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Новососедово</a:t>
                      </a:r>
                      <a:r>
                        <a:rPr lang="ru-RU" sz="240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. Живописный крутой скальный участок вдоль правого берега </a:t>
                      </a:r>
                      <a:r>
                        <a:rPr lang="ru-RU" sz="2400" dirty="0" err="1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Берди</a:t>
                      </a:r>
                      <a:r>
                        <a:rPr lang="ru-RU" sz="240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 протяженностью 1,3 километра всей округе известно как "Зверобой".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683568" y="116632"/>
            <a:ext cx="10036051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4"/>
              </a:rPr>
              <a:t>Бердские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4"/>
              </a:rPr>
              <a:t> скалы (Зверобой)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ru-RU" alt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 </a:t>
            </a:r>
            <a:endParaRPr kumimoji="0" lang="ru-RU" altLang="ru-RU" sz="10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33794" name="Picture 2" descr="http://sib-guide.ru/preview/ds/90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304" y="3261044"/>
            <a:ext cx="4767976" cy="3575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48832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7187327"/>
              </p:ext>
            </p:extLst>
          </p:nvPr>
        </p:nvGraphicFramePr>
        <p:xfrm>
          <a:off x="18728" y="-110087"/>
          <a:ext cx="8856984" cy="4528726"/>
        </p:xfrm>
        <a:graphic>
          <a:graphicData uri="http://schemas.openxmlformats.org/drawingml/2006/table">
            <a:tbl>
              <a:tblPr/>
              <a:tblGrid>
                <a:gridCol w="287332"/>
                <a:gridCol w="8569652"/>
              </a:tblGrid>
              <a:tr h="4163886">
                <a:tc rowSpan="2">
                  <a:txBody>
                    <a:bodyPr/>
                    <a:lstStyle/>
                    <a:p>
                      <a:endParaRPr lang="ru-RU" sz="1800" dirty="0">
                        <a:effectLst/>
                      </a:endParaRPr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Расположение: </a:t>
                      </a:r>
                      <a:r>
                        <a:rPr lang="ru-RU" sz="2400" dirty="0">
                          <a:hlinkClick r:id="rId2"/>
                        </a:rPr>
                        <a:t>Новосибирская область</a:t>
                      </a:r>
                      <a:r>
                        <a:rPr lang="ru-RU" sz="2400" dirty="0"/>
                        <a:t>, </a:t>
                      </a:r>
                      <a:r>
                        <a:rPr lang="ru-RU" sz="2400" dirty="0" err="1">
                          <a:hlinkClick r:id="rId3"/>
                        </a:rPr>
                        <a:t>Тогучинский</a:t>
                      </a:r>
                      <a:r>
                        <a:rPr lang="ru-RU" sz="2400" dirty="0">
                          <a:hlinkClick r:id="rId3"/>
                        </a:rPr>
                        <a:t> район</a:t>
                      </a:r>
                      <a:r>
                        <a:rPr lang="ru-RU" sz="2400" dirty="0"/>
                        <a:t/>
                      </a:r>
                      <a:br>
                        <a:rPr lang="ru-RU" sz="2400" dirty="0"/>
                      </a:br>
                      <a:r>
                        <a:rPr lang="ru-RU" sz="2400" dirty="0"/>
                        <a:t/>
                      </a:r>
                      <a:br>
                        <a:rPr lang="ru-RU" sz="2400" dirty="0"/>
                      </a:b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Сопки представляют собой холмы высотой около 50- 60 метров. Состоят в основном из </a:t>
                      </a: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извержнных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 пород, это базальты и диабазы. Также интересны тем, что являются ярким примером интрузии - выдавливания магматических пород на поверхность из земных глубин. Считается, что сопок всего 12, но это число неточно.</a:t>
                      </a:r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20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94642" y="76470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4"/>
              </a:rPr>
              <a:t>Буготакские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4"/>
              </a:rPr>
              <a:t> сопки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ru-RU" alt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 </a:t>
            </a:r>
            <a:endParaRPr kumimoji="0" lang="ru-RU" altLang="ru-RU" sz="10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32770" name="Picture 2" descr="http://sib-guide.ru/preview/ds/299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996952"/>
            <a:ext cx="4960301" cy="3720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09674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8413182"/>
              </p:ext>
            </p:extLst>
          </p:nvPr>
        </p:nvGraphicFramePr>
        <p:xfrm>
          <a:off x="107504" y="116632"/>
          <a:ext cx="8928992" cy="2752535"/>
        </p:xfrm>
        <a:graphic>
          <a:graphicData uri="http://schemas.openxmlformats.org/drawingml/2006/table">
            <a:tbl>
              <a:tblPr/>
              <a:tblGrid>
                <a:gridCol w="265642"/>
                <a:gridCol w="8663350"/>
              </a:tblGrid>
              <a:tr h="1866142">
                <a:tc rowSpan="2">
                  <a:txBody>
                    <a:bodyPr/>
                    <a:lstStyle/>
                    <a:p>
                      <a:endParaRPr lang="ru-RU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Расположение: </a:t>
                      </a:r>
                      <a:r>
                        <a:rPr lang="ru-RU" sz="2400" dirty="0">
                          <a:hlinkClick r:id="rId2"/>
                        </a:rPr>
                        <a:t>Томская область</a:t>
                      </a:r>
                      <a:r>
                        <a:rPr lang="ru-RU" sz="2400" dirty="0"/>
                        <a:t>, </a:t>
                      </a:r>
                      <a:r>
                        <a:rPr lang="ru-RU" sz="2400" dirty="0">
                          <a:hlinkClick r:id="rId3"/>
                        </a:rPr>
                        <a:t>Новосибирская </a:t>
                      </a:r>
                      <a:r>
                        <a:rPr lang="ru-RU" sz="2400" dirty="0" smtClean="0">
                          <a:hlinkClick r:id="rId3"/>
                        </a:rPr>
                        <a:t>область</a:t>
                      </a:r>
                      <a:endParaRPr lang="ru-RU" sz="2400" dirty="0"/>
                    </a:p>
                    <a:p>
                      <a:r>
                        <a:rPr lang="ru-RU" sz="2400" dirty="0"/>
                        <a:t/>
                      </a:r>
                      <a:br>
                        <a:rPr lang="ru-RU" sz="2400" dirty="0"/>
                      </a:b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Васюганские болота - одни из самых больших болот в мире, расположены в Западной Сибири, в междуречье Оби и Иртыша, на территории Васюганской равнины, находящейся большей частью в пределах Томской области.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65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23528" y="26064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4"/>
              </a:rPr>
              <a:t>Васюганские болота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ru-RU" alt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 </a:t>
            </a:r>
            <a:endParaRPr kumimoji="0" lang="ru-RU" altLang="ru-RU" sz="10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31746" name="Picture 2" descr="http://sib-guide.ru/preview/ds/226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310898"/>
            <a:ext cx="5832648" cy="4374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6607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0424599"/>
              </p:ext>
            </p:extLst>
          </p:nvPr>
        </p:nvGraphicFramePr>
        <p:xfrm>
          <a:off x="107504" y="-99392"/>
          <a:ext cx="8856984" cy="4528857"/>
        </p:xfrm>
        <a:graphic>
          <a:graphicData uri="http://schemas.openxmlformats.org/drawingml/2006/table">
            <a:tbl>
              <a:tblPr/>
              <a:tblGrid>
                <a:gridCol w="216024"/>
                <a:gridCol w="8640960"/>
              </a:tblGrid>
              <a:tr h="4184381">
                <a:tc rowSpan="2">
                  <a:txBody>
                    <a:bodyPr/>
                    <a:lstStyle/>
                    <a:p>
                      <a:endParaRPr lang="ru-RU" sz="1700" dirty="0">
                        <a:effectLst/>
                      </a:endParaRPr>
                    </a:p>
                  </a:txBody>
                  <a:tcPr marL="85396" marR="85396" marT="42698" marB="426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Расположение: </a:t>
                      </a:r>
                      <a:r>
                        <a:rPr lang="ru-RU" sz="2400" dirty="0">
                          <a:hlinkClick r:id="rId2"/>
                        </a:rPr>
                        <a:t>Новосибирская </a:t>
                      </a:r>
                      <a:r>
                        <a:rPr lang="ru-RU" sz="2400" dirty="0" smtClean="0">
                          <a:hlinkClick r:id="rId2"/>
                        </a:rPr>
                        <a:t>область</a:t>
                      </a:r>
                      <a:r>
                        <a:rPr lang="ru-RU" sz="2400" dirty="0" smtClean="0"/>
                        <a:t/>
                      </a:r>
                      <a:br>
                        <a:rPr lang="ru-RU" sz="2400" dirty="0" smtClean="0"/>
                      </a:br>
                      <a:endParaRPr lang="ru-RU" sz="2400" dirty="0"/>
                    </a:p>
                    <a:p>
                      <a:r>
                        <a:rPr lang="ru-RU" sz="2400" dirty="0"/>
                        <a:t/>
                      </a:r>
                      <a:br>
                        <a:rPr lang="ru-RU" sz="2400" dirty="0"/>
                      </a:b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На берегу озера </a:t>
                      </a: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Чича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 в Здвинском районе Новосибирской области в 5 километрах к западу от районного центра, покрытый полуметровым слоем земли, много столетий скрывался древний город VIII-VII веков до н.э., включавший около 300 сооружений, окруженных оборонительным рвом и валом, в наиболее укрепленном месте.</a:t>
                      </a:r>
                    </a:p>
                  </a:txBody>
                  <a:tcPr marL="85396" marR="85396" marT="42698" marB="426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15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700" dirty="0"/>
                    </a:p>
                  </a:txBody>
                  <a:tcPr marL="85396" marR="85396" marT="42698" marB="426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5536" y="6206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3"/>
              </a:rPr>
              <a:t>Городище Чича-1 (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3"/>
              </a:rPr>
              <a:t>Чичабург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3"/>
              </a:rPr>
              <a:t>)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ru-RU" alt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 </a:t>
            </a:r>
            <a:endParaRPr kumimoji="0" lang="ru-RU" altLang="ru-RU" sz="10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30722" name="Picture 2" descr="http://sib-guide.ru/preview/ds/89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573015"/>
            <a:ext cx="5544616" cy="3240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14198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3632258"/>
              </p:ext>
            </p:extLst>
          </p:nvPr>
        </p:nvGraphicFramePr>
        <p:xfrm>
          <a:off x="0" y="188640"/>
          <a:ext cx="9144000" cy="4527340"/>
        </p:xfrm>
        <a:graphic>
          <a:graphicData uri="http://schemas.openxmlformats.org/drawingml/2006/table">
            <a:tbl>
              <a:tblPr/>
              <a:tblGrid>
                <a:gridCol w="224852"/>
                <a:gridCol w="8919148"/>
              </a:tblGrid>
              <a:tr h="4202680">
                <a:tc rowSpan="2">
                  <a:txBody>
                    <a:bodyPr/>
                    <a:lstStyle/>
                    <a:p>
                      <a:endParaRPr lang="ru-RU" sz="1600" dirty="0">
                        <a:effectLst/>
                      </a:endParaRPr>
                    </a:p>
                  </a:txBody>
                  <a:tcPr marL="80821" marR="80821" marT="40410" marB="404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Расположение: </a:t>
                      </a:r>
                      <a:r>
                        <a:rPr lang="ru-RU" sz="2400" dirty="0">
                          <a:hlinkClick r:id="rId2"/>
                        </a:rPr>
                        <a:t>Новосибирская область</a:t>
                      </a:r>
                      <a:r>
                        <a:rPr lang="ru-RU" sz="2400" dirty="0"/>
                        <a:t/>
                      </a:r>
                      <a:br>
                        <a:rPr lang="ru-RU" sz="2400" dirty="0"/>
                      </a:br>
                      <a:r>
                        <a:rPr lang="ru-RU" sz="2400" dirty="0"/>
                        <a:t/>
                      </a:r>
                      <a:br>
                        <a:rPr lang="ru-RU" sz="2400" dirty="0"/>
                      </a:b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Данилово озеро расположено на территории </a:t>
                      </a: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Кыштовского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 района Новосибирской области, на самой границе с </a:t>
                      </a: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Муромцевским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 районом Омской области, но пользуется популярностью больше у жителей Омской, чем Новосибирской области.</a:t>
                      </a:r>
                      <a:br>
                        <a:rPr lang="ru-RU" sz="2400" dirty="0">
                          <a:solidFill>
                            <a:schemeClr val="bg1"/>
                          </a:solidFill>
                        </a:rPr>
                      </a:b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Летом на Данилово приезжает много отдыхающих, и результаты жизнедеятельности человека уже начинают сказываться на чистоте озера.</a:t>
                      </a:r>
                    </a:p>
                  </a:txBody>
                  <a:tcPr marL="80821" marR="80821" marT="40410" marB="404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32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 marL="80821" marR="80821" marT="40410" marB="404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35972" y="76470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3"/>
              </a:rPr>
              <a:t>Данилово озеро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ru-RU" alt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 </a:t>
            </a:r>
            <a:endParaRPr kumimoji="0" lang="ru-RU" altLang="ru-RU" sz="10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29698" name="Picture 2" descr="http://sib-guide.ru/preview/ds/298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626592"/>
            <a:ext cx="4308544" cy="323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7652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2260926"/>
              </p:ext>
            </p:extLst>
          </p:nvPr>
        </p:nvGraphicFramePr>
        <p:xfrm>
          <a:off x="33613" y="-243408"/>
          <a:ext cx="9036496" cy="4528726"/>
        </p:xfrm>
        <a:graphic>
          <a:graphicData uri="http://schemas.openxmlformats.org/drawingml/2006/table">
            <a:tbl>
              <a:tblPr/>
              <a:tblGrid>
                <a:gridCol w="293156"/>
                <a:gridCol w="8743340"/>
              </a:tblGrid>
              <a:tr h="4163886">
                <a:tc rowSpan="2">
                  <a:txBody>
                    <a:bodyPr/>
                    <a:lstStyle/>
                    <a:p>
                      <a:endParaRPr lang="ru-RU" sz="1800" dirty="0">
                        <a:effectLst/>
                      </a:endParaRPr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Расположение: </a:t>
                      </a:r>
                      <a:r>
                        <a:rPr lang="ru-RU" sz="2400" dirty="0">
                          <a:hlinkClick r:id="rId2"/>
                        </a:rPr>
                        <a:t>Новосибирская область</a:t>
                      </a:r>
                      <a:r>
                        <a:rPr lang="ru-RU" sz="2400" dirty="0"/>
                        <a:t>, </a:t>
                      </a:r>
                      <a:r>
                        <a:rPr lang="ru-RU" sz="2400" dirty="0" err="1">
                          <a:hlinkClick r:id="rId3"/>
                        </a:rPr>
                        <a:t>Искитимский</a:t>
                      </a:r>
                      <a:r>
                        <a:rPr lang="ru-RU" sz="2400" dirty="0">
                          <a:hlinkClick r:id="rId3"/>
                        </a:rPr>
                        <a:t> район</a:t>
                      </a:r>
                      <a:r>
                        <a:rPr lang="ru-RU" sz="2400" dirty="0"/>
                        <a:t/>
                      </a:r>
                      <a:br>
                        <a:rPr lang="ru-RU" sz="2400" dirty="0"/>
                      </a:br>
                      <a:endParaRPr lang="ru-RU" sz="2400" dirty="0"/>
                    </a:p>
                    <a:p>
                      <a:r>
                        <a:rPr lang="ru-RU" sz="2400" dirty="0" smtClean="0"/>
                        <a:t/>
                      </a:r>
                      <a:br>
                        <a:rPr lang="ru-RU" sz="2400" dirty="0" smtClean="0"/>
                      </a:b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Источник 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Святой ключ находится в Новосибирской области в 500 метрах от железнодорожной станции Ложок. Здесь с 1929 по 1956 год здесь действовал лагерь </a:t>
                      </a: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СибЛАГа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. Как рассказывают местные жители, в 1930-е годы здесь была расстреляна группа священнослужителей. А позже, рядом с местом захоронения открылся 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родник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20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5536" y="47667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4"/>
              </a:rPr>
              <a:t>Источник Святой ключ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ru-RU" alt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 </a:t>
            </a:r>
            <a:endParaRPr kumimoji="0" lang="ru-RU" altLang="ru-RU" sz="10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28674" name="Picture 2" descr="http://sib-guide.ru/preview/ds/673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068960"/>
            <a:ext cx="4896544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02303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517880"/>
              </p:ext>
            </p:extLst>
          </p:nvPr>
        </p:nvGraphicFramePr>
        <p:xfrm>
          <a:off x="179512" y="-23873"/>
          <a:ext cx="8964488" cy="3017520"/>
        </p:xfrm>
        <a:graphic>
          <a:graphicData uri="http://schemas.openxmlformats.org/drawingml/2006/table">
            <a:tbl>
              <a:tblPr/>
              <a:tblGrid>
                <a:gridCol w="299926"/>
                <a:gridCol w="8664562"/>
              </a:tblGrid>
              <a:tr h="2199535">
                <a:tc rowSpan="2">
                  <a:txBody>
                    <a:bodyPr/>
                    <a:lstStyle/>
                    <a:p>
                      <a:endParaRPr lang="ru-RU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Расположение: </a:t>
                      </a:r>
                      <a:r>
                        <a:rPr lang="ru-RU" sz="2400" dirty="0">
                          <a:hlinkClick r:id="rId2"/>
                        </a:rPr>
                        <a:t>Новосибирская область</a:t>
                      </a:r>
                      <a:r>
                        <a:rPr lang="ru-RU" sz="2400" dirty="0"/>
                        <a:t>, </a:t>
                      </a:r>
                      <a:r>
                        <a:rPr lang="ru-RU" sz="2400" dirty="0" err="1">
                          <a:hlinkClick r:id="rId3"/>
                        </a:rPr>
                        <a:t>Тогучинский</a:t>
                      </a:r>
                      <a:r>
                        <a:rPr lang="ru-RU" sz="2400" dirty="0">
                          <a:hlinkClick r:id="rId3"/>
                        </a:rPr>
                        <a:t> </a:t>
                      </a:r>
                      <a:r>
                        <a:rPr lang="ru-RU" sz="2400" dirty="0" smtClean="0">
                          <a:hlinkClick r:id="rId3"/>
                        </a:rPr>
                        <a:t>район</a:t>
                      </a:r>
                      <a:endParaRPr lang="ru-RU" sz="2400" dirty="0"/>
                    </a:p>
                    <a:p>
                      <a:r>
                        <a:rPr lang="ru-RU" sz="2400" dirty="0"/>
                        <a:t/>
                      </a:r>
                      <a:br>
                        <a:rPr lang="ru-RU" sz="2400" dirty="0"/>
                      </a:b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В конце 1970-х годов в восточной части села </a:t>
                      </a: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Карпысак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 на реке </a:t>
                      </a: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Буготак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 построена земляная плотина, образовавшая пруд. В дальнейшем плотина дала трещину и образовался водопад около 4 метров в высоту, ставший местной достопримечательностью.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99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19341" y="18864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4"/>
              </a:rPr>
              <a:t>Карпысакский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4"/>
              </a:rPr>
              <a:t> водопад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ru-RU" altLang="ru-RU" sz="10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                                </a:t>
            </a:r>
            <a:r>
              <a:rPr kumimoji="0" lang="ru-RU" alt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 </a:t>
            </a:r>
          </a:p>
        </p:txBody>
      </p:sp>
      <p:pic>
        <p:nvPicPr>
          <p:cNvPr id="27650" name="Picture 2" descr="http://sib-guide.ru/preview/ds/540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492896"/>
            <a:ext cx="5544616" cy="4158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69688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828"/>
              </p:ext>
            </p:extLst>
          </p:nvPr>
        </p:nvGraphicFramePr>
        <p:xfrm>
          <a:off x="107504" y="-99392"/>
          <a:ext cx="8928992" cy="4528857"/>
        </p:xfrm>
        <a:graphic>
          <a:graphicData uri="http://schemas.openxmlformats.org/drawingml/2006/table">
            <a:tbl>
              <a:tblPr/>
              <a:tblGrid>
                <a:gridCol w="267936"/>
                <a:gridCol w="8661056"/>
              </a:tblGrid>
              <a:tr h="4184381">
                <a:tc rowSpan="2">
                  <a:txBody>
                    <a:bodyPr/>
                    <a:lstStyle/>
                    <a:p>
                      <a:endParaRPr lang="ru-RU" sz="1700" dirty="0">
                        <a:effectLst/>
                      </a:endParaRPr>
                    </a:p>
                  </a:txBody>
                  <a:tcPr marL="85396" marR="85396" marT="42698" marB="426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Расположение: </a:t>
                      </a:r>
                      <a:r>
                        <a:rPr lang="ru-RU" sz="2400" dirty="0">
                          <a:hlinkClick r:id="rId2"/>
                        </a:rPr>
                        <a:t>Новосибирская </a:t>
                      </a:r>
                      <a:r>
                        <a:rPr lang="ru-RU" sz="2400" dirty="0" smtClean="0">
                          <a:hlinkClick r:id="rId2"/>
                        </a:rPr>
                        <a:t>область</a:t>
                      </a:r>
                      <a:endParaRPr lang="ru-RU" sz="2400" dirty="0"/>
                    </a:p>
                    <a:p>
                      <a:r>
                        <a:rPr lang="ru-RU" sz="2400" dirty="0"/>
                        <a:t/>
                      </a:r>
                      <a:br>
                        <a:rPr lang="ru-RU" sz="2400" dirty="0"/>
                      </a:b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На территории Новосибирской области находится только один заказник федерального значения - "</a:t>
                      </a: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Кирзинский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". Он частично занимает территории </a:t>
                      </a: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Барабинского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 и </a:t>
                      </a: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Чановского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 муниципальных районов. Заказник "</a:t>
                      </a: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Кирзинский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" раскинулся в центре Барабинской лесостепи, его южная граница проходит по акватории озера Чаны.</a:t>
                      </a:r>
                    </a:p>
                  </a:txBody>
                  <a:tcPr marL="85396" marR="85396" marT="42698" marB="426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15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700" dirty="0"/>
                    </a:p>
                  </a:txBody>
                  <a:tcPr marL="85396" marR="85396" marT="42698" marB="426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38963" y="69200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3"/>
              </a:rPr>
              <a:t>Кирзинский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3"/>
              </a:rPr>
              <a:t> заповедник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ru-RU" alt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 </a:t>
            </a:r>
            <a:endParaRPr kumimoji="0" lang="ru-RU" altLang="ru-RU" sz="10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26626" name="Picture 2" descr="http://sib-guide.ru/preview/ds/301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284984"/>
            <a:ext cx="4588277" cy="344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88370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2245033"/>
              </p:ext>
            </p:extLst>
          </p:nvPr>
        </p:nvGraphicFramePr>
        <p:xfrm>
          <a:off x="251520" y="0"/>
          <a:ext cx="8784976" cy="4525962"/>
        </p:xfrm>
        <a:graphic>
          <a:graphicData uri="http://schemas.openxmlformats.org/drawingml/2006/table">
            <a:tbl>
              <a:tblPr/>
              <a:tblGrid>
                <a:gridCol w="314976"/>
                <a:gridCol w="8470000"/>
              </a:tblGrid>
              <a:tr h="4259729">
                <a:tc rowSpan="2">
                  <a:txBody>
                    <a:bodyPr/>
                    <a:lstStyle/>
                    <a:p>
                      <a:endParaRPr lang="ru-RU" sz="1300" dirty="0">
                        <a:effectLst/>
                      </a:endParaRPr>
                    </a:p>
                  </a:txBody>
                  <a:tcPr marL="66558" marR="66558" marT="33279" marB="3327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Расположение: </a:t>
                      </a:r>
                      <a:r>
                        <a:rPr lang="ru-RU" sz="2400" dirty="0">
                          <a:hlinkClick r:id="rId2"/>
                        </a:rPr>
                        <a:t>Новосибирская область</a:t>
                      </a:r>
                      <a:r>
                        <a:rPr lang="ru-RU" sz="2400" dirty="0"/>
                        <a:t>, </a:t>
                      </a:r>
                      <a:r>
                        <a:rPr lang="ru-RU" sz="2400" dirty="0" err="1">
                          <a:hlinkClick r:id="rId3"/>
                        </a:rPr>
                        <a:t>Искитимский</a:t>
                      </a:r>
                      <a:r>
                        <a:rPr lang="ru-RU" sz="2400" dirty="0">
                          <a:hlinkClick r:id="rId3"/>
                        </a:rPr>
                        <a:t> район</a:t>
                      </a:r>
                      <a:r>
                        <a:rPr lang="ru-RU" sz="2400" dirty="0"/>
                        <a:t/>
                      </a:r>
                      <a:br>
                        <a:rPr lang="ru-RU" sz="2400" dirty="0"/>
                      </a:br>
                      <a:endParaRPr lang="ru-RU" sz="2400" dirty="0"/>
                    </a:p>
                    <a:p>
                      <a:r>
                        <a:rPr lang="ru-RU" sz="2400" dirty="0"/>
                        <a:t/>
                      </a:r>
                      <a:br>
                        <a:rPr lang="ru-RU" sz="2400" dirty="0"/>
                      </a:b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Курганный комплекс Быстровка находится у села Быстровка </a:t>
                      </a: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Искитимского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 района Новосибирской области. Курганные группы, относящиеся к </a:t>
                      </a: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большереченской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 культуре эпохи раннего железа (III–I века до н.э.), были открыты в 1953 году </a:t>
                      </a: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М.П.Грязновым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. Многие насыпи курганного комплекса были повреждены </a:t>
                      </a: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грейдеровкой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 дорог, распашкой и лесопосадкой. В настоящее время сильно задернованные курганные насыпи лишь угадываются и представляют интерес только для ученых</a:t>
                      </a:r>
                      <a:r>
                        <a:rPr lang="ru-RU" sz="2400" dirty="0"/>
                        <a:t>.</a:t>
                      </a:r>
                    </a:p>
                  </a:txBody>
                  <a:tcPr marL="66558" marR="66558" marT="33279" marB="3327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2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300" dirty="0"/>
                    </a:p>
                  </a:txBody>
                  <a:tcPr marL="66558" marR="66558" marT="33279" marB="3327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39552" y="47667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4"/>
              </a:rPr>
              <a:t>Курганный комплекс Быстровка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ru-RU" alt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 </a:t>
            </a:r>
            <a:endParaRPr kumimoji="0" lang="ru-RU" altLang="ru-RU" sz="10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25602" name="Picture 2" descr="http://sib-guide.ru/preview/ds/653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151300"/>
            <a:ext cx="4104456" cy="2676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9287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16632"/>
            <a:ext cx="8568952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28 </a:t>
            </a:r>
            <a:r>
              <a:rPr lang="ru-RU" sz="2800" b="1" dirty="0">
                <a:solidFill>
                  <a:srgbClr val="002060"/>
                </a:solidFill>
              </a:rPr>
              <a:t>сентября 1937 года образована Новосибирская область в связи с разделением Западно-Сибирского края на Новосибирскую область и Алтайский </a:t>
            </a:r>
            <a:r>
              <a:rPr lang="ru-RU" sz="2800" b="1" dirty="0" smtClean="0">
                <a:solidFill>
                  <a:srgbClr val="002060"/>
                </a:solidFill>
              </a:rPr>
              <a:t>край</a:t>
            </a:r>
          </a:p>
          <a:p>
            <a:endParaRPr lang="ru-RU" sz="2000" dirty="0">
              <a:solidFill>
                <a:srgbClr val="002060"/>
              </a:solidFill>
            </a:endParaRPr>
          </a:p>
          <a:p>
            <a:r>
              <a:rPr lang="ru-RU" sz="2000" dirty="0">
                <a:solidFill>
                  <a:schemeClr val="bg1"/>
                </a:solidFill>
              </a:rPr>
              <a:t>В состав образованной Новосибирской области вошли районы Западно-Сибирского края: Анжеро-Судженский, </a:t>
            </a:r>
            <a:r>
              <a:rPr lang="ru-RU" sz="2000" dirty="0" err="1">
                <a:solidFill>
                  <a:schemeClr val="bg1"/>
                </a:solidFill>
              </a:rPr>
              <a:t>Асиновский</a:t>
            </a:r>
            <a:r>
              <a:rPr lang="ru-RU" sz="2000" dirty="0">
                <a:solidFill>
                  <a:schemeClr val="bg1"/>
                </a:solidFill>
              </a:rPr>
              <a:t>, </a:t>
            </a:r>
            <a:r>
              <a:rPr lang="ru-RU" sz="2000" dirty="0" err="1">
                <a:solidFill>
                  <a:schemeClr val="bg1"/>
                </a:solidFill>
              </a:rPr>
              <a:t>Барабинский</a:t>
            </a:r>
            <a:r>
              <a:rPr lang="ru-RU" sz="2000" dirty="0">
                <a:solidFill>
                  <a:schemeClr val="bg1"/>
                </a:solidFill>
              </a:rPr>
              <a:t>, </a:t>
            </a:r>
            <a:r>
              <a:rPr lang="ru-RU" sz="2000" dirty="0" err="1">
                <a:solidFill>
                  <a:schemeClr val="bg1"/>
                </a:solidFill>
              </a:rPr>
              <a:t>Барзасский</a:t>
            </a:r>
            <a:r>
              <a:rPr lang="ru-RU" sz="2000" dirty="0">
                <a:solidFill>
                  <a:schemeClr val="bg1"/>
                </a:solidFill>
              </a:rPr>
              <a:t>, </a:t>
            </a:r>
            <a:r>
              <a:rPr lang="ru-RU" sz="2000" dirty="0" err="1">
                <a:solidFill>
                  <a:schemeClr val="bg1"/>
                </a:solidFill>
              </a:rPr>
              <a:t>Беловский</a:t>
            </a:r>
            <a:r>
              <a:rPr lang="ru-RU" sz="2000" dirty="0">
                <a:solidFill>
                  <a:schemeClr val="bg1"/>
                </a:solidFill>
              </a:rPr>
              <a:t>, </a:t>
            </a:r>
            <a:r>
              <a:rPr lang="ru-RU" sz="2000" dirty="0" err="1">
                <a:solidFill>
                  <a:schemeClr val="bg1"/>
                </a:solidFill>
              </a:rPr>
              <a:t>Болотнинский</a:t>
            </a:r>
            <a:r>
              <a:rPr lang="ru-RU" sz="2000" dirty="0">
                <a:solidFill>
                  <a:schemeClr val="bg1"/>
                </a:solidFill>
              </a:rPr>
              <a:t>, Венгеровский, Горно-</a:t>
            </a:r>
            <a:r>
              <a:rPr lang="ru-RU" sz="2000" dirty="0" err="1">
                <a:solidFill>
                  <a:schemeClr val="bg1"/>
                </a:solidFill>
              </a:rPr>
              <a:t>Шорский</a:t>
            </a:r>
            <a:r>
              <a:rPr lang="ru-RU" sz="2000" dirty="0">
                <a:solidFill>
                  <a:schemeClr val="bg1"/>
                </a:solidFill>
              </a:rPr>
              <a:t>, </a:t>
            </a:r>
            <a:r>
              <a:rPr lang="ru-RU" sz="2000" dirty="0" err="1">
                <a:solidFill>
                  <a:schemeClr val="bg1"/>
                </a:solidFill>
              </a:rPr>
              <a:t>Гурьевский</a:t>
            </a:r>
            <a:r>
              <a:rPr lang="ru-RU" sz="2000" dirty="0">
                <a:solidFill>
                  <a:schemeClr val="bg1"/>
                </a:solidFill>
              </a:rPr>
              <a:t>, </a:t>
            </a:r>
            <a:r>
              <a:rPr lang="ru-RU" sz="2000" dirty="0" err="1">
                <a:solidFill>
                  <a:schemeClr val="bg1"/>
                </a:solidFill>
              </a:rPr>
              <a:t>Доволенский</a:t>
            </a:r>
            <a:r>
              <a:rPr lang="ru-RU" sz="2000" dirty="0">
                <a:solidFill>
                  <a:schemeClr val="bg1"/>
                </a:solidFill>
              </a:rPr>
              <a:t>, </a:t>
            </a:r>
            <a:r>
              <a:rPr lang="ru-RU" sz="2000" dirty="0" err="1">
                <a:solidFill>
                  <a:schemeClr val="bg1"/>
                </a:solidFill>
              </a:rPr>
              <a:t>Здвинский</a:t>
            </a:r>
            <a:r>
              <a:rPr lang="ru-RU" sz="2000" dirty="0">
                <a:solidFill>
                  <a:schemeClr val="bg1"/>
                </a:solidFill>
              </a:rPr>
              <a:t>, </a:t>
            </a:r>
            <a:r>
              <a:rPr lang="ru-RU" sz="2000" dirty="0" err="1">
                <a:solidFill>
                  <a:schemeClr val="bg1"/>
                </a:solidFill>
              </a:rPr>
              <a:t>Зыряновский</a:t>
            </a:r>
            <a:r>
              <a:rPr lang="ru-RU" sz="2000" dirty="0">
                <a:solidFill>
                  <a:schemeClr val="bg1"/>
                </a:solidFill>
              </a:rPr>
              <a:t>, </a:t>
            </a:r>
            <a:r>
              <a:rPr lang="ru-RU" sz="2000" dirty="0" err="1">
                <a:solidFill>
                  <a:schemeClr val="bg1"/>
                </a:solidFill>
              </a:rPr>
              <a:t>Ижморский</a:t>
            </a:r>
            <a:r>
              <a:rPr lang="ru-RU" sz="2000" dirty="0">
                <a:solidFill>
                  <a:schemeClr val="bg1"/>
                </a:solidFill>
              </a:rPr>
              <a:t>, </a:t>
            </a:r>
            <a:r>
              <a:rPr lang="ru-RU" sz="2000" dirty="0" err="1">
                <a:solidFill>
                  <a:schemeClr val="bg1"/>
                </a:solidFill>
              </a:rPr>
              <a:t>Ирменский</a:t>
            </a:r>
            <a:r>
              <a:rPr lang="ru-RU" sz="2000" dirty="0">
                <a:solidFill>
                  <a:schemeClr val="bg1"/>
                </a:solidFill>
              </a:rPr>
              <a:t>, </a:t>
            </a:r>
            <a:r>
              <a:rPr lang="ru-RU" sz="2000" dirty="0" err="1">
                <a:solidFill>
                  <a:schemeClr val="bg1"/>
                </a:solidFill>
              </a:rPr>
              <a:t>Искитимский</a:t>
            </a:r>
            <a:r>
              <a:rPr lang="ru-RU" sz="2000" dirty="0">
                <a:solidFill>
                  <a:schemeClr val="bg1"/>
                </a:solidFill>
              </a:rPr>
              <a:t>, </a:t>
            </a:r>
            <a:r>
              <a:rPr lang="ru-RU" sz="2000" dirty="0" err="1">
                <a:solidFill>
                  <a:schemeClr val="bg1"/>
                </a:solidFill>
              </a:rPr>
              <a:t>Каргатский</a:t>
            </a:r>
            <a:r>
              <a:rPr lang="ru-RU" sz="2000" dirty="0">
                <a:solidFill>
                  <a:schemeClr val="bg1"/>
                </a:solidFill>
              </a:rPr>
              <a:t>, Кемеровский, Киселевский, </a:t>
            </a:r>
            <a:r>
              <a:rPr lang="ru-RU" sz="2000" dirty="0" err="1">
                <a:solidFill>
                  <a:schemeClr val="bg1"/>
                </a:solidFill>
              </a:rPr>
              <a:t>Кожевниковский</a:t>
            </a:r>
            <a:r>
              <a:rPr lang="ru-RU" sz="2000" dirty="0">
                <a:solidFill>
                  <a:schemeClr val="bg1"/>
                </a:solidFill>
              </a:rPr>
              <a:t>, </a:t>
            </a:r>
            <a:r>
              <a:rPr lang="ru-RU" sz="2000" dirty="0" err="1">
                <a:solidFill>
                  <a:schemeClr val="bg1"/>
                </a:solidFill>
              </a:rPr>
              <a:t>Колыванский</a:t>
            </a:r>
            <a:r>
              <a:rPr lang="ru-RU" sz="2000" dirty="0">
                <a:solidFill>
                  <a:schemeClr val="bg1"/>
                </a:solidFill>
              </a:rPr>
              <a:t>, </a:t>
            </a:r>
            <a:r>
              <a:rPr lang="ru-RU" sz="2000" dirty="0" err="1">
                <a:solidFill>
                  <a:schemeClr val="bg1"/>
                </a:solidFill>
              </a:rPr>
              <a:t>Коченевский</a:t>
            </a:r>
            <a:r>
              <a:rPr lang="ru-RU" sz="2000" dirty="0">
                <a:solidFill>
                  <a:schemeClr val="bg1"/>
                </a:solidFill>
              </a:rPr>
              <a:t>, Крапивинский, Куйбышевский, Кубинский, </a:t>
            </a:r>
            <a:r>
              <a:rPr lang="ru-RU" sz="2000" dirty="0" err="1">
                <a:solidFill>
                  <a:schemeClr val="bg1"/>
                </a:solidFill>
              </a:rPr>
              <a:t>Кыштовский</a:t>
            </a:r>
            <a:r>
              <a:rPr lang="ru-RU" sz="2000" dirty="0">
                <a:solidFill>
                  <a:schemeClr val="bg1"/>
                </a:solidFill>
              </a:rPr>
              <a:t>, </a:t>
            </a:r>
            <a:r>
              <a:rPr lang="ru-RU" sz="2000" dirty="0" err="1">
                <a:solidFill>
                  <a:schemeClr val="bg1"/>
                </a:solidFill>
              </a:rPr>
              <a:t>Легостаевский</a:t>
            </a:r>
            <a:r>
              <a:rPr lang="ru-RU" sz="2000" dirty="0">
                <a:solidFill>
                  <a:schemeClr val="bg1"/>
                </a:solidFill>
              </a:rPr>
              <a:t>, Ленинск-Кузнецкий, Мариинский, </a:t>
            </a:r>
            <a:r>
              <a:rPr lang="ru-RU" sz="2000" dirty="0" err="1">
                <a:solidFill>
                  <a:schemeClr val="bg1"/>
                </a:solidFill>
              </a:rPr>
              <a:t>Маслянинский</a:t>
            </a:r>
            <a:r>
              <a:rPr lang="ru-RU" sz="2000" dirty="0">
                <a:solidFill>
                  <a:schemeClr val="bg1"/>
                </a:solidFill>
              </a:rPr>
              <a:t>, </a:t>
            </a:r>
            <a:r>
              <a:rPr lang="ru-RU" sz="2000" dirty="0" err="1">
                <a:solidFill>
                  <a:schemeClr val="bg1"/>
                </a:solidFill>
              </a:rPr>
              <a:t>Мошковский</a:t>
            </a:r>
            <a:r>
              <a:rPr lang="ru-RU" sz="2000" dirty="0">
                <a:solidFill>
                  <a:schemeClr val="bg1"/>
                </a:solidFill>
              </a:rPr>
              <a:t>, Новосибирский, Ордынский, </a:t>
            </a:r>
            <a:r>
              <a:rPr lang="ru-RU" sz="2000" dirty="0" err="1">
                <a:solidFill>
                  <a:schemeClr val="bg1"/>
                </a:solidFill>
              </a:rPr>
              <a:t>Ояшинский</a:t>
            </a:r>
            <a:r>
              <a:rPr lang="ru-RU" sz="2000" dirty="0">
                <a:solidFill>
                  <a:schemeClr val="bg1"/>
                </a:solidFill>
              </a:rPr>
              <a:t>, </a:t>
            </a:r>
            <a:r>
              <a:rPr lang="ru-RU" sz="2000" dirty="0" err="1">
                <a:solidFill>
                  <a:schemeClr val="bg1"/>
                </a:solidFill>
              </a:rPr>
              <a:t>Пихтовский</a:t>
            </a:r>
            <a:r>
              <a:rPr lang="ru-RU" sz="2000" dirty="0">
                <a:solidFill>
                  <a:schemeClr val="bg1"/>
                </a:solidFill>
              </a:rPr>
              <a:t>, </a:t>
            </a:r>
            <a:r>
              <a:rPr lang="ru-RU" sz="2000" dirty="0" err="1">
                <a:solidFill>
                  <a:schemeClr val="bg1"/>
                </a:solidFill>
              </a:rPr>
              <a:t>Прокопьевский</a:t>
            </a:r>
            <a:r>
              <a:rPr lang="ru-RU" sz="2000" dirty="0">
                <a:solidFill>
                  <a:schemeClr val="bg1"/>
                </a:solidFill>
              </a:rPr>
              <a:t>, Северный, Сталинский, </a:t>
            </a:r>
            <a:r>
              <a:rPr lang="ru-RU" sz="2000" dirty="0" err="1">
                <a:solidFill>
                  <a:schemeClr val="bg1"/>
                </a:solidFill>
              </a:rPr>
              <a:t>Сузунский</a:t>
            </a:r>
            <a:r>
              <a:rPr lang="ru-RU" sz="2000" dirty="0">
                <a:solidFill>
                  <a:schemeClr val="bg1"/>
                </a:solidFill>
              </a:rPr>
              <a:t>, </a:t>
            </a:r>
            <a:r>
              <a:rPr lang="ru-RU" sz="2000" dirty="0" err="1">
                <a:solidFill>
                  <a:schemeClr val="bg1"/>
                </a:solidFill>
              </a:rPr>
              <a:t>Тайгинский</a:t>
            </a:r>
            <a:r>
              <a:rPr lang="ru-RU" sz="2000" dirty="0">
                <a:solidFill>
                  <a:schemeClr val="bg1"/>
                </a:solidFill>
              </a:rPr>
              <a:t>, Татарский, </a:t>
            </a:r>
            <a:r>
              <a:rPr lang="ru-RU" sz="2000" dirty="0" err="1">
                <a:solidFill>
                  <a:schemeClr val="bg1"/>
                </a:solidFill>
              </a:rPr>
              <a:t>Тегульдетский</a:t>
            </a:r>
            <a:r>
              <a:rPr lang="ru-RU" sz="2000" dirty="0">
                <a:solidFill>
                  <a:schemeClr val="bg1"/>
                </a:solidFill>
              </a:rPr>
              <a:t>, </a:t>
            </a:r>
            <a:r>
              <a:rPr lang="ru-RU" sz="2000" dirty="0" err="1">
                <a:solidFill>
                  <a:schemeClr val="bg1"/>
                </a:solidFill>
              </a:rPr>
              <a:t>Тисульский</a:t>
            </a:r>
            <a:r>
              <a:rPr lang="ru-RU" sz="2000" dirty="0">
                <a:solidFill>
                  <a:schemeClr val="bg1"/>
                </a:solidFill>
              </a:rPr>
              <a:t>, </a:t>
            </a:r>
            <a:r>
              <a:rPr lang="ru-RU" sz="2000" dirty="0" err="1">
                <a:solidFill>
                  <a:schemeClr val="bg1"/>
                </a:solidFill>
              </a:rPr>
              <a:t>Титовский</a:t>
            </a:r>
            <a:r>
              <a:rPr lang="ru-RU" sz="2000" dirty="0">
                <a:solidFill>
                  <a:schemeClr val="bg1"/>
                </a:solidFill>
              </a:rPr>
              <a:t>, </a:t>
            </a:r>
            <a:r>
              <a:rPr lang="ru-RU" sz="2000" dirty="0" err="1">
                <a:solidFill>
                  <a:schemeClr val="bg1"/>
                </a:solidFill>
              </a:rPr>
              <a:t>Тогучинский</a:t>
            </a:r>
            <a:r>
              <a:rPr lang="ru-RU" sz="2000" dirty="0">
                <a:solidFill>
                  <a:schemeClr val="bg1"/>
                </a:solidFill>
              </a:rPr>
              <a:t>, Томский, </a:t>
            </a:r>
            <a:r>
              <a:rPr lang="ru-RU" sz="2000" dirty="0" err="1">
                <a:solidFill>
                  <a:schemeClr val="bg1"/>
                </a:solidFill>
              </a:rPr>
              <a:t>Топкинский</a:t>
            </a:r>
            <a:r>
              <a:rPr lang="ru-RU" sz="2000" dirty="0">
                <a:solidFill>
                  <a:schemeClr val="bg1"/>
                </a:solidFill>
              </a:rPr>
              <a:t>, </a:t>
            </a:r>
            <a:r>
              <a:rPr lang="ru-RU" sz="2000" dirty="0" err="1">
                <a:solidFill>
                  <a:schemeClr val="bg1"/>
                </a:solidFill>
              </a:rPr>
              <a:t>Туганский</a:t>
            </a:r>
            <a:r>
              <a:rPr lang="ru-RU" sz="2000" dirty="0">
                <a:solidFill>
                  <a:schemeClr val="bg1"/>
                </a:solidFill>
              </a:rPr>
              <a:t>, Тяжинский, </a:t>
            </a:r>
            <a:r>
              <a:rPr lang="ru-RU" sz="2000" dirty="0" err="1">
                <a:solidFill>
                  <a:schemeClr val="bg1"/>
                </a:solidFill>
              </a:rPr>
              <a:t>Убинский</a:t>
            </a:r>
            <a:r>
              <a:rPr lang="ru-RU" sz="2000" dirty="0">
                <a:solidFill>
                  <a:schemeClr val="bg1"/>
                </a:solidFill>
              </a:rPr>
              <a:t>, </a:t>
            </a:r>
            <a:r>
              <a:rPr lang="ru-RU" sz="2000" dirty="0" err="1">
                <a:solidFill>
                  <a:schemeClr val="bg1"/>
                </a:solidFill>
              </a:rPr>
              <a:t>Усть-Таркский</a:t>
            </a:r>
            <a:r>
              <a:rPr lang="ru-RU" sz="2000" dirty="0">
                <a:solidFill>
                  <a:schemeClr val="bg1"/>
                </a:solidFill>
              </a:rPr>
              <a:t>, </a:t>
            </a:r>
            <a:r>
              <a:rPr lang="ru-RU" sz="2000" dirty="0" err="1">
                <a:solidFill>
                  <a:schemeClr val="bg1"/>
                </a:solidFill>
              </a:rPr>
              <a:t>Чановский</a:t>
            </a:r>
            <a:r>
              <a:rPr lang="ru-RU" sz="2000" dirty="0">
                <a:solidFill>
                  <a:schemeClr val="bg1"/>
                </a:solidFill>
              </a:rPr>
              <a:t>, </a:t>
            </a:r>
            <a:r>
              <a:rPr lang="ru-RU" sz="2000" dirty="0" err="1">
                <a:solidFill>
                  <a:schemeClr val="bg1"/>
                </a:solidFill>
              </a:rPr>
              <a:t>Чебулинский</a:t>
            </a:r>
            <a:r>
              <a:rPr lang="ru-RU" sz="2000" dirty="0">
                <a:solidFill>
                  <a:schemeClr val="bg1"/>
                </a:solidFill>
              </a:rPr>
              <a:t>, </a:t>
            </a:r>
            <a:r>
              <a:rPr lang="ru-RU" sz="2000" dirty="0" err="1">
                <a:solidFill>
                  <a:schemeClr val="bg1"/>
                </a:solidFill>
              </a:rPr>
              <a:t>Черепановский</a:t>
            </a:r>
            <a:r>
              <a:rPr lang="ru-RU" sz="2000" dirty="0">
                <a:solidFill>
                  <a:schemeClr val="bg1"/>
                </a:solidFill>
              </a:rPr>
              <a:t>, </a:t>
            </a:r>
            <a:r>
              <a:rPr lang="ru-RU" sz="2000" dirty="0" err="1">
                <a:solidFill>
                  <a:schemeClr val="bg1"/>
                </a:solidFill>
              </a:rPr>
              <a:t>Чистоозерный</a:t>
            </a:r>
            <a:r>
              <a:rPr lang="ru-RU" sz="2000" dirty="0">
                <a:solidFill>
                  <a:schemeClr val="bg1"/>
                </a:solidFill>
              </a:rPr>
              <a:t>, </a:t>
            </a:r>
            <a:r>
              <a:rPr lang="ru-RU" sz="2000" dirty="0" err="1">
                <a:solidFill>
                  <a:schemeClr val="bg1"/>
                </a:solidFill>
              </a:rPr>
              <a:t>Чулымский</a:t>
            </a:r>
            <a:r>
              <a:rPr lang="ru-RU" sz="2000" dirty="0">
                <a:solidFill>
                  <a:schemeClr val="bg1"/>
                </a:solidFill>
              </a:rPr>
              <a:t>, </a:t>
            </a:r>
            <a:r>
              <a:rPr lang="ru-RU" sz="2000" dirty="0" err="1">
                <a:solidFill>
                  <a:schemeClr val="bg1"/>
                </a:solidFill>
              </a:rPr>
              <a:t>Шегарский</a:t>
            </a:r>
            <a:r>
              <a:rPr lang="ru-RU" sz="2000" dirty="0">
                <a:solidFill>
                  <a:schemeClr val="bg1"/>
                </a:solidFill>
              </a:rPr>
              <a:t>, </a:t>
            </a:r>
            <a:r>
              <a:rPr lang="ru-RU" sz="2000" dirty="0" err="1">
                <a:solidFill>
                  <a:schemeClr val="bg1"/>
                </a:solidFill>
              </a:rPr>
              <a:t>Юргинский</a:t>
            </a:r>
            <a:r>
              <a:rPr lang="ru-RU" sz="2000" dirty="0">
                <a:solidFill>
                  <a:schemeClr val="bg1"/>
                </a:solidFill>
              </a:rPr>
              <a:t> и Нарымский округ в составе Александровского, </a:t>
            </a:r>
            <a:r>
              <a:rPr lang="ru-RU" sz="2000" dirty="0" err="1">
                <a:solidFill>
                  <a:schemeClr val="bg1"/>
                </a:solidFill>
              </a:rPr>
              <a:t>Бакчарского</a:t>
            </a:r>
            <a:r>
              <a:rPr lang="ru-RU" sz="2000" dirty="0">
                <a:solidFill>
                  <a:schemeClr val="bg1"/>
                </a:solidFill>
              </a:rPr>
              <a:t>, </a:t>
            </a:r>
            <a:r>
              <a:rPr lang="ru-RU" sz="2000" dirty="0" err="1">
                <a:solidFill>
                  <a:schemeClr val="bg1"/>
                </a:solidFill>
              </a:rPr>
              <a:t>Каргасокского</a:t>
            </a:r>
            <a:r>
              <a:rPr lang="ru-RU" sz="2000" dirty="0">
                <a:solidFill>
                  <a:schemeClr val="bg1"/>
                </a:solidFill>
              </a:rPr>
              <a:t>, </a:t>
            </a:r>
            <a:r>
              <a:rPr lang="ru-RU" sz="2000" dirty="0" err="1">
                <a:solidFill>
                  <a:schemeClr val="bg1"/>
                </a:solidFill>
              </a:rPr>
              <a:t>Колпашевского</a:t>
            </a:r>
            <a:r>
              <a:rPr lang="ru-RU" sz="2000" dirty="0">
                <a:solidFill>
                  <a:schemeClr val="bg1"/>
                </a:solidFill>
              </a:rPr>
              <a:t>, </a:t>
            </a:r>
            <a:r>
              <a:rPr lang="ru-RU" sz="2000" dirty="0" err="1">
                <a:solidFill>
                  <a:schemeClr val="bg1"/>
                </a:solidFill>
              </a:rPr>
              <a:t>Кривошеинского</a:t>
            </a:r>
            <a:r>
              <a:rPr lang="ru-RU" sz="2000" dirty="0">
                <a:solidFill>
                  <a:schemeClr val="bg1"/>
                </a:solidFill>
              </a:rPr>
              <a:t>, </a:t>
            </a:r>
            <a:r>
              <a:rPr lang="ru-RU" sz="2000" dirty="0" err="1">
                <a:solidFill>
                  <a:schemeClr val="bg1"/>
                </a:solidFill>
              </a:rPr>
              <a:t>Парабельского</a:t>
            </a:r>
            <a:r>
              <a:rPr lang="ru-RU" sz="2000" dirty="0">
                <a:solidFill>
                  <a:schemeClr val="bg1"/>
                </a:solidFill>
              </a:rPr>
              <a:t>, </a:t>
            </a:r>
            <a:r>
              <a:rPr lang="ru-RU" sz="2000" dirty="0" err="1">
                <a:solidFill>
                  <a:schemeClr val="bg1"/>
                </a:solidFill>
              </a:rPr>
              <a:t>Тымского</a:t>
            </a:r>
            <a:r>
              <a:rPr lang="ru-RU" sz="2000" dirty="0">
                <a:solidFill>
                  <a:schemeClr val="bg1"/>
                </a:solidFill>
              </a:rPr>
              <a:t>, </a:t>
            </a:r>
            <a:r>
              <a:rPr lang="ru-RU" sz="2000" dirty="0" err="1">
                <a:solidFill>
                  <a:schemeClr val="bg1"/>
                </a:solidFill>
              </a:rPr>
              <a:t>Чаинского</a:t>
            </a:r>
            <a:r>
              <a:rPr lang="ru-RU" sz="2000" dirty="0">
                <a:solidFill>
                  <a:schemeClr val="bg1"/>
                </a:solidFill>
              </a:rPr>
              <a:t> районов.</a:t>
            </a:r>
          </a:p>
          <a:p>
            <a:r>
              <a:rPr lang="ru-RU" sz="2000" dirty="0">
                <a:solidFill>
                  <a:schemeClr val="bg1"/>
                </a:solidFill>
              </a:rPr>
              <a:t>Всего 57 районов и Нарымский округ в составе 8 районов.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>
                <a:solidFill>
                  <a:schemeClr val="bg1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7020622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3232984"/>
              </p:ext>
            </p:extLst>
          </p:nvPr>
        </p:nvGraphicFramePr>
        <p:xfrm>
          <a:off x="107504" y="0"/>
          <a:ext cx="9036496" cy="4525962"/>
        </p:xfrm>
        <a:graphic>
          <a:graphicData uri="http://schemas.openxmlformats.org/drawingml/2006/table">
            <a:tbl>
              <a:tblPr/>
              <a:tblGrid>
                <a:gridCol w="167165"/>
                <a:gridCol w="8869331"/>
              </a:tblGrid>
              <a:tr h="4259729">
                <a:tc rowSpan="2">
                  <a:txBody>
                    <a:bodyPr/>
                    <a:lstStyle/>
                    <a:p>
                      <a:endParaRPr lang="ru-RU" sz="1300" dirty="0">
                        <a:effectLst/>
                      </a:endParaRPr>
                    </a:p>
                  </a:txBody>
                  <a:tcPr marL="66558" marR="66558" marT="33279" marB="3327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Расположение: </a:t>
                      </a:r>
                      <a:r>
                        <a:rPr lang="ru-RU" sz="2400" dirty="0">
                          <a:hlinkClick r:id="rId2"/>
                        </a:rPr>
                        <a:t>Новосибирская область</a:t>
                      </a:r>
                      <a:r>
                        <a:rPr lang="ru-RU" sz="2400" dirty="0"/>
                        <a:t>, </a:t>
                      </a:r>
                      <a:r>
                        <a:rPr lang="ru-RU" sz="2400" dirty="0">
                          <a:hlinkClick r:id="rId3"/>
                        </a:rPr>
                        <a:t>Омская </a:t>
                      </a:r>
                      <a:r>
                        <a:rPr lang="ru-RU" sz="2400" dirty="0" smtClean="0">
                          <a:hlinkClick r:id="rId3"/>
                        </a:rPr>
                        <a:t>область</a:t>
                      </a:r>
                      <a:endParaRPr lang="ru-RU" sz="2400" dirty="0"/>
                    </a:p>
                    <a:p>
                      <a:r>
                        <a:rPr lang="ru-RU" sz="2400" dirty="0"/>
                        <a:t/>
                      </a:r>
                      <a:br>
                        <a:rPr lang="ru-RU" sz="2400" dirty="0"/>
                      </a:b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Курумбельская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 степь представляет из себя плоскую равнину с озерными впадинами. В равнинных понижениях большое место занимают травяные болота с тростником. В западинах преобладают солончаковатые луга. В замкнутых понижениях иногда встречаются ивовые заросли. Бессточные степные водоемы являются уникальными природными комплексами, характеризующимися своеобразной флорой и фауной с большим количеством редких видов.</a:t>
                      </a:r>
                    </a:p>
                  </a:txBody>
                  <a:tcPr marL="66558" marR="66558" marT="33279" marB="3327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2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300" dirty="0"/>
                    </a:p>
                  </a:txBody>
                  <a:tcPr marL="66558" marR="66558" marT="33279" marB="3327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23528" y="33265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4"/>
              </a:rPr>
              <a:t>Курумбельская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4"/>
              </a:rPr>
              <a:t> степь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ru-RU" alt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 </a:t>
            </a:r>
            <a:endParaRPr kumimoji="0" lang="ru-RU" altLang="ru-RU" sz="10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24578" name="Picture 2" descr="http://sib-guide.ru/preview/ds/354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645024"/>
            <a:ext cx="4176464" cy="3132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39810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7701155"/>
              </p:ext>
            </p:extLst>
          </p:nvPr>
        </p:nvGraphicFramePr>
        <p:xfrm>
          <a:off x="251520" y="116632"/>
          <a:ext cx="8496944" cy="2103120"/>
        </p:xfrm>
        <a:graphic>
          <a:graphicData uri="http://schemas.openxmlformats.org/drawingml/2006/table">
            <a:tbl>
              <a:tblPr/>
              <a:tblGrid>
                <a:gridCol w="315656"/>
                <a:gridCol w="8181288"/>
              </a:tblGrid>
              <a:tr h="0">
                <a:tc rowSpan="2">
                  <a:txBody>
                    <a:bodyPr/>
                    <a:lstStyle/>
                    <a:p>
                      <a:endParaRPr lang="ru-RU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Расположение: </a:t>
                      </a:r>
                      <a:r>
                        <a:rPr lang="ru-RU" dirty="0">
                          <a:hlinkClick r:id="rId2"/>
                        </a:rPr>
                        <a:t>Новосибирская область</a:t>
                      </a:r>
                      <a:r>
                        <a:rPr lang="ru-RU" dirty="0"/>
                        <a:t>, </a:t>
                      </a:r>
                      <a:r>
                        <a:rPr lang="ru-RU" dirty="0">
                          <a:hlinkClick r:id="rId3"/>
                        </a:rPr>
                        <a:t>Ордынский район</a:t>
                      </a:r>
                      <a:r>
                        <a:rPr lang="ru-RU" dirty="0"/>
                        <a:t/>
                      </a:r>
                      <a:br>
                        <a:rPr lang="ru-RU" dirty="0"/>
                      </a:br>
                      <a:endParaRPr lang="ru-RU" dirty="0"/>
                    </a:p>
                    <a:p>
                      <a:r>
                        <a:rPr lang="ru-RU" dirty="0"/>
                        <a:t/>
                      </a:r>
                      <a:br>
                        <a:rPr lang="ru-RU" dirty="0"/>
                      </a:br>
                      <a:r>
                        <a:rPr lang="ru-RU" dirty="0" err="1">
                          <a:solidFill>
                            <a:schemeClr val="bg1"/>
                          </a:solidFill>
                        </a:rPr>
                        <a:t>Михаило</a:t>
                      </a:r>
                      <a:r>
                        <a:rPr lang="ru-RU" dirty="0">
                          <a:solidFill>
                            <a:schemeClr val="bg1"/>
                          </a:solidFill>
                        </a:rPr>
                        <a:t>-Архангельский женский монастырь в </a:t>
                      </a:r>
                      <a:r>
                        <a:rPr lang="ru-RU" dirty="0" err="1">
                          <a:solidFill>
                            <a:schemeClr val="bg1"/>
                          </a:solidFill>
                        </a:rPr>
                        <a:t>Малоирменке</a:t>
                      </a:r>
                      <a:r>
                        <a:rPr lang="ru-RU" dirty="0">
                          <a:solidFill>
                            <a:schemeClr val="bg1"/>
                          </a:solidFill>
                        </a:rPr>
                        <a:t> - православный женский монастырь Русской Церкви в Новосибирской епархии. Находится в с. </a:t>
                      </a:r>
                      <a:r>
                        <a:rPr lang="ru-RU" dirty="0" err="1">
                          <a:solidFill>
                            <a:schemeClr val="bg1"/>
                          </a:solidFill>
                        </a:rPr>
                        <a:t>Малоирменка</a:t>
                      </a:r>
                      <a:r>
                        <a:rPr lang="ru-RU" dirty="0">
                          <a:solidFill>
                            <a:schemeClr val="bg1"/>
                          </a:solidFill>
                        </a:rPr>
                        <a:t> Ордынского района Новосибирской области.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67544" y="33265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4"/>
              </a:rPr>
              <a:t>Михаило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4"/>
              </a:rPr>
              <a:t>-Архангельский женский монастырь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ru-RU" alt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 </a:t>
            </a:r>
            <a:endParaRPr kumimoji="0" lang="ru-RU" altLang="ru-RU" sz="10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23554" name="Picture 2" descr="http://sib-guide.ru/preview/ds/240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060848"/>
            <a:ext cx="6192688" cy="4644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6836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7215474"/>
              </p:ext>
            </p:extLst>
          </p:nvPr>
        </p:nvGraphicFramePr>
        <p:xfrm>
          <a:off x="0" y="18958"/>
          <a:ext cx="9216008" cy="4528857"/>
        </p:xfrm>
        <a:graphic>
          <a:graphicData uri="http://schemas.openxmlformats.org/drawingml/2006/table">
            <a:tbl>
              <a:tblPr/>
              <a:tblGrid>
                <a:gridCol w="276549"/>
                <a:gridCol w="8939459"/>
              </a:tblGrid>
              <a:tr h="4184381">
                <a:tc rowSpan="2">
                  <a:txBody>
                    <a:bodyPr/>
                    <a:lstStyle/>
                    <a:p>
                      <a:endParaRPr lang="ru-RU" sz="1700" dirty="0">
                        <a:effectLst/>
                      </a:endParaRPr>
                    </a:p>
                  </a:txBody>
                  <a:tcPr marL="85396" marR="85396" marT="42698" marB="426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Расположение: </a:t>
                      </a:r>
                      <a:r>
                        <a:rPr lang="ru-RU" sz="2400" dirty="0">
                          <a:hlinkClick r:id="rId2"/>
                        </a:rPr>
                        <a:t>Новосибирская область</a:t>
                      </a:r>
                      <a:r>
                        <a:rPr lang="ru-RU" sz="2400" dirty="0"/>
                        <a:t>, </a:t>
                      </a:r>
                      <a:r>
                        <a:rPr lang="ru-RU" sz="2400" dirty="0">
                          <a:hlinkClick r:id="rId3"/>
                        </a:rPr>
                        <a:t>Ордынский район</a:t>
                      </a:r>
                      <a:r>
                        <a:rPr lang="ru-RU" sz="2400" dirty="0"/>
                        <a:t/>
                      </a:r>
                      <a:br>
                        <a:rPr lang="ru-RU" sz="2400" dirty="0"/>
                      </a:br>
                      <a:endParaRPr lang="ru-RU" sz="2400" dirty="0"/>
                    </a:p>
                    <a:p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/>
                      </a:r>
                      <a:br>
                        <a:rPr lang="ru-RU" sz="2400" dirty="0">
                          <a:solidFill>
                            <a:schemeClr val="bg1"/>
                          </a:solidFill>
                        </a:rPr>
                      </a:b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В 1997 году монашеской общине, численностью 16 человек, был передан заброшенный кирпичный гараж в селе </a:t>
                      </a: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Козиха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. Этот гараж был построен в семидесятых годах на месте разрушенного в середине тридцатых годов </a:t>
                      </a: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пятикупольного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 деревянного храма во имя Архистратига Божия Михаила. С восстановлением храма и был образован монастырь.</a:t>
                      </a:r>
                    </a:p>
                  </a:txBody>
                  <a:tcPr marL="85396" marR="85396" marT="42698" marB="426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15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700" dirty="0"/>
                    </a:p>
                  </a:txBody>
                  <a:tcPr marL="85396" marR="85396" marT="42698" marB="426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227687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4"/>
              </a:rPr>
              <a:t>Михаило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4"/>
              </a:rPr>
              <a:t>-Архангельский мужской монастырь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ru-RU" alt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 </a:t>
            </a:r>
            <a:endParaRPr kumimoji="0" lang="ru-RU" altLang="ru-RU" sz="10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altLang="ru-RU" sz="10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altLang="ru-RU" sz="10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22530" name="Picture 2" descr="http://sib-guide.ru/preview/ds/241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501008"/>
            <a:ext cx="432048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28132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3560458"/>
              </p:ext>
            </p:extLst>
          </p:nvPr>
        </p:nvGraphicFramePr>
        <p:xfrm>
          <a:off x="0" y="-12677"/>
          <a:ext cx="8928992" cy="4528857"/>
        </p:xfrm>
        <a:graphic>
          <a:graphicData uri="http://schemas.openxmlformats.org/drawingml/2006/table">
            <a:tbl>
              <a:tblPr/>
              <a:tblGrid>
                <a:gridCol w="267936"/>
                <a:gridCol w="8661056"/>
              </a:tblGrid>
              <a:tr h="4184381">
                <a:tc rowSpan="2">
                  <a:txBody>
                    <a:bodyPr/>
                    <a:lstStyle/>
                    <a:p>
                      <a:endParaRPr lang="ru-RU" sz="1700" dirty="0">
                        <a:effectLst/>
                      </a:endParaRPr>
                    </a:p>
                  </a:txBody>
                  <a:tcPr marL="85396" marR="85396" marT="42698" marB="426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Расположение: </a:t>
                      </a:r>
                      <a:r>
                        <a:rPr lang="ru-RU" sz="2400" dirty="0">
                          <a:hlinkClick r:id="rId2"/>
                        </a:rPr>
                        <a:t>Новосибирская область</a:t>
                      </a:r>
                      <a:r>
                        <a:rPr lang="ru-RU" sz="2400" dirty="0"/>
                        <a:t/>
                      </a:r>
                      <a:br>
                        <a:rPr lang="ru-RU" sz="2400" dirty="0"/>
                      </a:br>
                      <a:endParaRPr lang="ru-RU" sz="2400" dirty="0"/>
                    </a:p>
                    <a:p>
                      <a:r>
                        <a:rPr lang="ru-RU" sz="2400" dirty="0"/>
                        <a:t/>
                      </a:r>
                      <a:br>
                        <a:rPr lang="ru-RU" sz="2400" dirty="0"/>
                      </a:b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Образованное в результате строительства ГЭС Новосибирское водохранилище (часто называемое Обское море) давно уже стало излюбленным местом отдыха жителей Новосибирска и отдыхающих, даже с соседних областей Сибири, привлекая к себе чистым воздухом, живописной природой, пляжами, отличными местами для рыбалки.</a:t>
                      </a:r>
                    </a:p>
                  </a:txBody>
                  <a:tcPr marL="85396" marR="85396" marT="42698" marB="426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15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700" dirty="0"/>
                    </a:p>
                  </a:txBody>
                  <a:tcPr marL="85396" marR="85396" marT="42698" marB="426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23528" y="69269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3"/>
              </a:rPr>
              <a:t>Новосибирское водохранилище (Обское море)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ru-RU" alt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 </a:t>
            </a:r>
            <a:endParaRPr kumimoji="0" lang="ru-RU" altLang="ru-RU" sz="10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21506" name="Picture 2" descr="http://sib-guide.ru/preview/ds/82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573016"/>
            <a:ext cx="4248472" cy="3186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67059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9674846"/>
              </p:ext>
            </p:extLst>
          </p:nvPr>
        </p:nvGraphicFramePr>
        <p:xfrm>
          <a:off x="107504" y="116632"/>
          <a:ext cx="9036496" cy="2651760"/>
        </p:xfrm>
        <a:graphic>
          <a:graphicData uri="http://schemas.openxmlformats.org/drawingml/2006/table">
            <a:tbl>
              <a:tblPr/>
              <a:tblGrid>
                <a:gridCol w="268841"/>
                <a:gridCol w="8767655"/>
              </a:tblGrid>
              <a:tr h="0">
                <a:tc rowSpan="2">
                  <a:txBody>
                    <a:bodyPr/>
                    <a:lstStyle/>
                    <a:p>
                      <a:endParaRPr lang="ru-RU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Расположение: </a:t>
                      </a:r>
                      <a:r>
                        <a:rPr lang="ru-RU" sz="2400" dirty="0">
                          <a:hlinkClick r:id="rId2"/>
                        </a:rPr>
                        <a:t>Новосибирская область</a:t>
                      </a:r>
                      <a:r>
                        <a:rPr lang="ru-RU" sz="2400" dirty="0"/>
                        <a:t>, </a:t>
                      </a:r>
                      <a:r>
                        <a:rPr lang="ru-RU" sz="2400" dirty="0" err="1">
                          <a:hlinkClick r:id="rId3"/>
                        </a:rPr>
                        <a:t>Искитимский</a:t>
                      </a:r>
                      <a:r>
                        <a:rPr lang="ru-RU" sz="2400" dirty="0">
                          <a:hlinkClick r:id="rId3"/>
                        </a:rPr>
                        <a:t> </a:t>
                      </a:r>
                      <a:r>
                        <a:rPr lang="ru-RU" sz="2400" dirty="0" smtClean="0">
                          <a:hlinkClick r:id="rId3"/>
                        </a:rPr>
                        <a:t>район</a:t>
                      </a:r>
                      <a:endParaRPr lang="ru-RU" sz="2400" dirty="0"/>
                    </a:p>
                    <a:p>
                      <a:r>
                        <a:rPr lang="ru-RU" sz="2400" dirty="0"/>
                        <a:t/>
                      </a:r>
                      <a:br>
                        <a:rPr lang="ru-RU" sz="2400" dirty="0"/>
                      </a:b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Новососедовская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 пещера находится в </a:t>
                      </a: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Искитимском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 районе Новосибирской области, на северной окраине села </a:t>
                      </a: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Новососедово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 и представляет интерес для </a:t>
                      </a: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спелеотуристов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 как в спортивном, так и эстетическом плане.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23528" y="26064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4"/>
              </a:rPr>
              <a:t>Новососедовская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4"/>
              </a:rPr>
              <a:t> пещера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ru-RU" alt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 </a:t>
            </a:r>
            <a:endParaRPr kumimoji="0" lang="ru-RU" altLang="ru-RU" sz="10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20482" name="Picture 2" descr="http://sib-guide.ru/preview/ds/92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420888"/>
            <a:ext cx="5616624" cy="4212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41921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5887444"/>
              </p:ext>
            </p:extLst>
          </p:nvPr>
        </p:nvGraphicFramePr>
        <p:xfrm>
          <a:off x="107504" y="-3030"/>
          <a:ext cx="8964488" cy="4528857"/>
        </p:xfrm>
        <a:graphic>
          <a:graphicData uri="http://schemas.openxmlformats.org/drawingml/2006/table">
            <a:tbl>
              <a:tblPr/>
              <a:tblGrid>
                <a:gridCol w="269002"/>
                <a:gridCol w="8695486"/>
              </a:tblGrid>
              <a:tr h="4184381">
                <a:tc rowSpan="2">
                  <a:txBody>
                    <a:bodyPr/>
                    <a:lstStyle/>
                    <a:p>
                      <a:endParaRPr lang="ru-RU" sz="1700" dirty="0">
                        <a:effectLst/>
                      </a:endParaRPr>
                    </a:p>
                  </a:txBody>
                  <a:tcPr marL="85396" marR="85396" marT="42698" marB="426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Расположение: </a:t>
                      </a:r>
                      <a:r>
                        <a:rPr lang="ru-RU" sz="2400" dirty="0">
                          <a:hlinkClick r:id="rId2"/>
                        </a:rPr>
                        <a:t>Новосибирская область</a:t>
                      </a:r>
                      <a:r>
                        <a:rPr lang="ru-RU" sz="2400" dirty="0"/>
                        <a:t>, </a:t>
                      </a:r>
                      <a:r>
                        <a:rPr lang="ru-RU" sz="2400" dirty="0" err="1">
                          <a:hlinkClick r:id="rId3"/>
                        </a:rPr>
                        <a:t>Баганский</a:t>
                      </a:r>
                      <a:r>
                        <a:rPr lang="ru-RU" sz="2400" dirty="0">
                          <a:hlinkClick r:id="rId3"/>
                        </a:rPr>
                        <a:t> район</a:t>
                      </a:r>
                      <a:r>
                        <a:rPr lang="ru-RU" sz="2400" dirty="0"/>
                        <a:t/>
                      </a:r>
                      <a:br>
                        <a:rPr lang="ru-RU" sz="2400" dirty="0"/>
                      </a:br>
                      <a:r>
                        <a:rPr lang="ru-RU" sz="2400" dirty="0"/>
                        <a:t/>
                      </a:r>
                      <a:br>
                        <a:rPr lang="ru-RU" sz="2400" dirty="0"/>
                      </a:b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С 1898 года озеро Горькое славится своими лечебными свойствами, действие которых направленно на лечение органов дыхания, заболеваний опорно-двигательного аппарата, кожи. Главной гордостью этого озера является соль, концентрация которой в воде водоема такая большая, что даже в состоянии покоя взрослый человек здесь легко держится на плаву.</a:t>
                      </a:r>
                    </a:p>
                  </a:txBody>
                  <a:tcPr marL="85396" marR="85396" marT="42698" marB="426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15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700" dirty="0"/>
                    </a:p>
                  </a:txBody>
                  <a:tcPr marL="85396" marR="85396" marT="42698" marB="426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66725" y="83671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4"/>
              </a:rPr>
              <a:t>Озеро Горькое (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4"/>
              </a:rPr>
              <a:t>Новоключевское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4"/>
              </a:rPr>
              <a:t>)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ru-RU" alt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 </a:t>
            </a:r>
            <a:endParaRPr kumimoji="0" lang="ru-RU" altLang="ru-RU" sz="10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9458" name="Picture 2" descr="http://sib-guide.ru/preview/ds/294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481811"/>
            <a:ext cx="4464496" cy="3348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49832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1703048"/>
              </p:ext>
            </p:extLst>
          </p:nvPr>
        </p:nvGraphicFramePr>
        <p:xfrm>
          <a:off x="72697" y="-99392"/>
          <a:ext cx="9036496" cy="4525963"/>
        </p:xfrm>
        <a:graphic>
          <a:graphicData uri="http://schemas.openxmlformats.org/drawingml/2006/table">
            <a:tbl>
              <a:tblPr/>
              <a:tblGrid>
                <a:gridCol w="308178"/>
                <a:gridCol w="8728318"/>
              </a:tblGrid>
              <a:tr h="4219118">
                <a:tc rowSpan="2">
                  <a:txBody>
                    <a:bodyPr/>
                    <a:lstStyle/>
                    <a:p>
                      <a:endParaRPr lang="ru-RU" sz="1500" dirty="0">
                        <a:effectLst/>
                      </a:endParaRPr>
                    </a:p>
                  </a:txBody>
                  <a:tcPr marL="76711" marR="76711" marT="38356" marB="3835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Расположение: </a:t>
                      </a:r>
                      <a:r>
                        <a:rPr lang="ru-RU" sz="2400" dirty="0">
                          <a:hlinkClick r:id="rId2"/>
                        </a:rPr>
                        <a:t>Новосибирская область</a:t>
                      </a:r>
                      <a:r>
                        <a:rPr lang="ru-RU" sz="2400" dirty="0"/>
                        <a:t/>
                      </a:r>
                      <a:br>
                        <a:rPr lang="ru-RU" sz="2400" dirty="0"/>
                      </a:br>
                      <a:r>
                        <a:rPr lang="ru-RU" sz="2400" dirty="0"/>
                        <a:t/>
                      </a:r>
                      <a:br>
                        <a:rPr lang="ru-RU" sz="2400" dirty="0"/>
                      </a:b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Озеро используется как грязевой и бальнеологический курорт. "Озеро Карачи" - курорт федерального значения. Основными природными лечебными свойствами обладает здесь сульфидно-иловая грязь, относящаяся к категории наиболее ценных в терапевтическом отношении грязей курортов России. Также целебные свойства имеет минеральная вода </a:t>
                      </a: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Карачинского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 источника.</a:t>
                      </a:r>
                    </a:p>
                  </a:txBody>
                  <a:tcPr marL="76711" marR="76711" marT="38356" marB="3835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68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6711" marR="76711" marT="38356" marB="3835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683568" y="40466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3"/>
              </a:rPr>
              <a:t>Озеро Карачи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ru-RU" alt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 </a:t>
            </a:r>
            <a:endParaRPr kumimoji="0" lang="ru-RU" altLang="ru-RU" sz="10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8434" name="Picture 2" descr="http://sib-guide.ru/preview/ds/91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614" y="3205642"/>
            <a:ext cx="4839777" cy="3629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03288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7416909"/>
              </p:ext>
            </p:extLst>
          </p:nvPr>
        </p:nvGraphicFramePr>
        <p:xfrm>
          <a:off x="107504" y="0"/>
          <a:ext cx="9144000" cy="4528726"/>
        </p:xfrm>
        <a:graphic>
          <a:graphicData uri="http://schemas.openxmlformats.org/drawingml/2006/table">
            <a:tbl>
              <a:tblPr/>
              <a:tblGrid>
                <a:gridCol w="216024"/>
                <a:gridCol w="8927976"/>
              </a:tblGrid>
              <a:tr h="4163886">
                <a:tc rowSpan="2">
                  <a:txBody>
                    <a:bodyPr/>
                    <a:lstStyle/>
                    <a:p>
                      <a:endParaRPr lang="ru-RU" sz="1800" dirty="0">
                        <a:effectLst/>
                      </a:endParaRPr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Расположение: </a:t>
                      </a:r>
                      <a:r>
                        <a:rPr lang="ru-RU" sz="2400" dirty="0">
                          <a:hlinkClick r:id="rId2"/>
                        </a:rPr>
                        <a:t>Новосибирская область</a:t>
                      </a:r>
                      <a:r>
                        <a:rPr lang="ru-RU" sz="2400" dirty="0"/>
                        <a:t/>
                      </a:r>
                      <a:br>
                        <a:rPr lang="ru-RU" sz="2400" dirty="0"/>
                      </a:br>
                      <a:r>
                        <a:rPr lang="ru-RU" sz="2400" dirty="0"/>
                        <a:t/>
                      </a:r>
                      <a:br>
                        <a:rPr lang="ru-RU" sz="2400" dirty="0"/>
                      </a:b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Озеро </a:t>
                      </a: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Тандово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 - шестое по величине озеро Новосибирской области, слегка вытянутое, оно имеет правильную овальную форму и достигает в поперечнике 9 километров, площадь водного зеркала: 57 </a:t>
                      </a: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кв.км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. Глубина в </a:t>
                      </a: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Тандовом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 озере местами доходит до 2 метров, причем колебания уровня воды в течение года могут достигать более 1 метра.</a:t>
                      </a:r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20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67544" y="69269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3"/>
              </a:rPr>
              <a:t>Озеро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3"/>
              </a:rPr>
              <a:t>Тандово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ru-RU" alt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 </a:t>
            </a:r>
            <a:endParaRPr kumimoji="0" lang="ru-RU" altLang="ru-RU" sz="10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7410" name="Picture 2" descr="http://sib-guide.ru/preview/ds/295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5993" y="3140968"/>
            <a:ext cx="5328592" cy="3581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326624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759283"/>
              </p:ext>
            </p:extLst>
          </p:nvPr>
        </p:nvGraphicFramePr>
        <p:xfrm>
          <a:off x="0" y="0"/>
          <a:ext cx="9144000" cy="4525963"/>
        </p:xfrm>
        <a:graphic>
          <a:graphicData uri="http://schemas.openxmlformats.org/drawingml/2006/table">
            <a:tbl>
              <a:tblPr/>
              <a:tblGrid>
                <a:gridCol w="273718"/>
                <a:gridCol w="8870282"/>
              </a:tblGrid>
              <a:tr h="4525963">
                <a:tc>
                  <a:txBody>
                    <a:bodyPr/>
                    <a:lstStyle/>
                    <a:p>
                      <a:endParaRPr lang="ru-RU" sz="1700" dirty="0">
                        <a:effectLst/>
                      </a:endParaRP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Расположение: </a:t>
                      </a:r>
                      <a:r>
                        <a:rPr lang="ru-RU" sz="2400" dirty="0">
                          <a:hlinkClick r:id="rId2"/>
                        </a:rPr>
                        <a:t>Новосибирская область</a:t>
                      </a:r>
                      <a:r>
                        <a:rPr lang="ru-RU" sz="2400" dirty="0"/>
                        <a:t/>
                      </a:r>
                      <a:br>
                        <a:rPr lang="ru-RU" sz="2400" dirty="0"/>
                      </a:br>
                      <a:endParaRPr lang="ru-RU" sz="2400" dirty="0"/>
                    </a:p>
                    <a:p>
                      <a:r>
                        <a:rPr lang="ru-RU" sz="2400" dirty="0"/>
                        <a:t/>
                      </a:r>
                      <a:br>
                        <a:rPr lang="ru-RU" sz="2400" dirty="0"/>
                      </a:b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Озеро </a:t>
                      </a: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Тенис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 труднодоступно в любое время года. Оно со всех сторон окружено непроходимыми болотами. Берега водоема пологие, густо заросшие камышом и осокой. Интенсивному размножению рыбного поголовья способствует обилие корма в болотистых водоемах. В нем водится щука, окунь, карась. Поэтому Озеро Теннис по праву приобрело статус рыбацкого рая.</a:t>
                      </a: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5536" y="69269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3"/>
              </a:rPr>
              <a:t>Озеро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3"/>
              </a:rPr>
              <a:t>Тенис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ru-RU" altLang="ru-RU" sz="10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                               </a:t>
            </a:r>
          </a:p>
        </p:txBody>
      </p:sp>
      <p:pic>
        <p:nvPicPr>
          <p:cNvPr id="16386" name="Picture 2" descr="http://sib-guide.ru/preview/ds/297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861048"/>
            <a:ext cx="3888432" cy="2916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70734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3712644"/>
              </p:ext>
            </p:extLst>
          </p:nvPr>
        </p:nvGraphicFramePr>
        <p:xfrm>
          <a:off x="29847" y="-49501"/>
          <a:ext cx="8784976" cy="4527340"/>
        </p:xfrm>
        <a:graphic>
          <a:graphicData uri="http://schemas.openxmlformats.org/drawingml/2006/table">
            <a:tbl>
              <a:tblPr/>
              <a:tblGrid>
                <a:gridCol w="303251"/>
                <a:gridCol w="8481725"/>
              </a:tblGrid>
              <a:tr h="4202680">
                <a:tc rowSpan="2">
                  <a:txBody>
                    <a:bodyPr/>
                    <a:lstStyle/>
                    <a:p>
                      <a:endParaRPr lang="ru-RU" sz="1600" dirty="0">
                        <a:effectLst/>
                      </a:endParaRPr>
                    </a:p>
                  </a:txBody>
                  <a:tcPr marL="80821" marR="80821" marT="40410" marB="404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Расположение: </a:t>
                      </a:r>
                      <a:r>
                        <a:rPr lang="ru-RU" sz="2400" dirty="0">
                          <a:hlinkClick r:id="rId2"/>
                        </a:rPr>
                        <a:t>Новосибирская </a:t>
                      </a:r>
                      <a:r>
                        <a:rPr lang="ru-RU" sz="2400" dirty="0" smtClean="0">
                          <a:hlinkClick r:id="rId2"/>
                        </a:rPr>
                        <a:t>область</a:t>
                      </a:r>
                      <a:endParaRPr lang="ru-RU" sz="2400" dirty="0"/>
                    </a:p>
                    <a:p>
                      <a:r>
                        <a:rPr lang="ru-RU" sz="2400" dirty="0"/>
                        <a:t/>
                      </a:r>
                      <a:br>
                        <a:rPr lang="ru-RU" sz="2400" dirty="0"/>
                      </a:b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Озеро Чаны - самое большое озеро в Западной Сибири и одно из крупнейших озер мира, </a:t>
                      </a: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расположенно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 в </a:t>
                      </a: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Чановском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 районе Новосибирской области. Немало туристов и рыбаков ежегодно посещают эти живописные берега, хотя и приходится специально ежегодно дополнительно заселять рыбу, так как вследствие небольшой глубины и других факторов она регулярно вымирает.</a:t>
                      </a:r>
                    </a:p>
                  </a:txBody>
                  <a:tcPr marL="80821" marR="80821" marT="40410" marB="404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32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 marL="80821" marR="80821" marT="40410" marB="404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67544" y="47667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3"/>
              </a:rPr>
              <a:t>Озеро Чаны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ru-RU" alt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 </a:t>
            </a:r>
            <a:endParaRPr kumimoji="0" lang="ru-RU" altLang="ru-RU" sz="10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5362" name="Picture 2" descr="http://sib-guide.ru/preview/ds/83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266982"/>
            <a:ext cx="4608512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49734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sk.nios.ru/sites/bsk.nios.ru/files/styles/biografiya/public/books/1331544670_karta-novosibirskoy-oblasti_0.jpg?itok=LlVPrS1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610873" cy="6165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21710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7729959"/>
              </p:ext>
            </p:extLst>
          </p:nvPr>
        </p:nvGraphicFramePr>
        <p:xfrm>
          <a:off x="-36512" y="0"/>
          <a:ext cx="9289032" cy="4525963"/>
        </p:xfrm>
        <a:graphic>
          <a:graphicData uri="http://schemas.openxmlformats.org/drawingml/2006/table">
            <a:tbl>
              <a:tblPr/>
              <a:tblGrid>
                <a:gridCol w="291698"/>
                <a:gridCol w="8997334"/>
              </a:tblGrid>
              <a:tr h="4525963">
                <a:tc>
                  <a:txBody>
                    <a:bodyPr/>
                    <a:lstStyle/>
                    <a:p>
                      <a:endParaRPr lang="ru-RU" sz="1600" dirty="0">
                        <a:effectLst/>
                      </a:endParaRPr>
                    </a:p>
                  </a:txBody>
                  <a:tcPr marL="82290" marR="82290" marT="41145" marB="411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Расположение: </a:t>
                      </a:r>
                      <a:r>
                        <a:rPr lang="ru-RU" sz="2400" dirty="0">
                          <a:hlinkClick r:id="rId2"/>
                        </a:rPr>
                        <a:t>Новосибирская область</a:t>
                      </a:r>
                      <a:r>
                        <a:rPr lang="ru-RU" sz="2400" dirty="0"/>
                        <a:t>, </a:t>
                      </a:r>
                      <a:r>
                        <a:rPr lang="ru-RU" sz="2400" dirty="0" err="1">
                          <a:hlinkClick r:id="rId3"/>
                        </a:rPr>
                        <a:t>Купинский</a:t>
                      </a:r>
                      <a:r>
                        <a:rPr lang="ru-RU" sz="2400" dirty="0">
                          <a:hlinkClick r:id="rId3"/>
                        </a:rPr>
                        <a:t> </a:t>
                      </a:r>
                      <a:r>
                        <a:rPr lang="ru-RU" sz="2400" dirty="0" smtClean="0">
                          <a:hlinkClick r:id="rId3"/>
                        </a:rPr>
                        <a:t>район</a:t>
                      </a:r>
                      <a:endParaRPr lang="ru-RU" sz="2400" dirty="0"/>
                    </a:p>
                    <a:p>
                      <a:r>
                        <a:rPr lang="ru-RU" sz="2400" dirty="0"/>
                        <a:t/>
                      </a:r>
                      <a:br>
                        <a:rPr lang="ru-RU" sz="2400" dirty="0"/>
                      </a:b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Местность вокруг озера </a:t>
                      </a: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Яркуль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 богата на разнообразную птицу. Здесь можно увидеть царственное семейство лебедей и рыскающих по водной глади водоема в поисках рыбы пеликанов. Охотничьи угодья, созданные в окрестностях озера </a:t>
                      </a: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Яркуль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, дают возможность отдыхающим поохотиться и зимой, и летом. Здесь можно поохотиться на косулю, зайца, лося, боровую дичь, фазанов и некоторых водоплавающих птиц.</a:t>
                      </a:r>
                    </a:p>
                  </a:txBody>
                  <a:tcPr marL="82290" marR="82290" marT="41145" marB="4114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86327" y="54868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4"/>
              </a:rPr>
              <a:t>Озеро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4"/>
              </a:rPr>
              <a:t>Яркуль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endParaRPr kumimoji="0" lang="ru-RU" altLang="ru-RU" sz="10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4338" name="Picture 2" descr="http://sib-guide.ru/preview/ds/374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744600"/>
            <a:ext cx="4103921" cy="3077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333229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6304038"/>
              </p:ext>
            </p:extLst>
          </p:nvPr>
        </p:nvGraphicFramePr>
        <p:xfrm>
          <a:off x="107504" y="116632"/>
          <a:ext cx="8964488" cy="4525963"/>
        </p:xfrm>
        <a:graphic>
          <a:graphicData uri="http://schemas.openxmlformats.org/drawingml/2006/table">
            <a:tbl>
              <a:tblPr/>
              <a:tblGrid>
                <a:gridCol w="305722"/>
                <a:gridCol w="8658766"/>
              </a:tblGrid>
              <a:tr h="4219118">
                <a:tc rowSpan="2">
                  <a:txBody>
                    <a:bodyPr/>
                    <a:lstStyle/>
                    <a:p>
                      <a:endParaRPr lang="ru-RU" sz="1500" dirty="0">
                        <a:effectLst/>
                      </a:endParaRPr>
                    </a:p>
                  </a:txBody>
                  <a:tcPr marL="76711" marR="76711" marT="38356" marB="3835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Расположение: </a:t>
                      </a:r>
                      <a:r>
                        <a:rPr lang="ru-RU" sz="2400" dirty="0">
                          <a:hlinkClick r:id="rId2"/>
                        </a:rPr>
                        <a:t>Новосибирская область</a:t>
                      </a:r>
                      <a:r>
                        <a:rPr lang="ru-RU" sz="2400" dirty="0"/>
                        <a:t>, </a:t>
                      </a:r>
                      <a:r>
                        <a:rPr lang="ru-RU" sz="2400" dirty="0" err="1">
                          <a:hlinkClick r:id="rId3"/>
                        </a:rPr>
                        <a:t>Искитимский</a:t>
                      </a:r>
                      <a:r>
                        <a:rPr lang="ru-RU" sz="2400" dirty="0">
                          <a:hlinkClick r:id="rId3"/>
                        </a:rPr>
                        <a:t> район</a:t>
                      </a:r>
                      <a:r>
                        <a:rPr lang="ru-RU" sz="2400" dirty="0"/>
                        <a:t/>
                      </a:r>
                      <a:br>
                        <a:rPr lang="ru-RU" sz="2400" dirty="0"/>
                      </a:br>
                      <a:endParaRPr lang="ru-RU" sz="2400" dirty="0"/>
                    </a:p>
                    <a:p>
                      <a:r>
                        <a:rPr lang="ru-RU" sz="2400" dirty="0"/>
                        <a:t/>
                      </a:r>
                      <a:br>
                        <a:rPr lang="ru-RU" sz="2400" dirty="0"/>
                      </a:b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Остров </a:t>
                      </a: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Таньвань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 расположен у устья реки </a:t>
                      </a: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Бердь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 при впадении ее в Новосибирское водохранилище. Здесь можно поставить палатку и остаться на несколько дней, как на необитаемом острове. Благодаря своей доступности, удобным песчаным пляжам, остров полюбился рыбакам и отдыхающим. Отсюда и пошло название острова "Молодежный" или, более романтичное "Остров Тань-Вань".</a:t>
                      </a:r>
                    </a:p>
                  </a:txBody>
                  <a:tcPr marL="76711" marR="76711" marT="38356" marB="3835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68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6711" marR="76711" marT="38356" marB="3835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67544" y="54868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4"/>
              </a:rPr>
              <a:t>Остров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4"/>
              </a:rPr>
              <a:t>Таньвань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ru-RU" alt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 </a:t>
            </a:r>
            <a:endParaRPr kumimoji="0" lang="ru-RU" altLang="ru-RU" sz="10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3314" name="Picture 2" descr="http://sib-guide.ru/preview/ds/594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707" y="3814339"/>
            <a:ext cx="403244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26560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1677485"/>
              </p:ext>
            </p:extLst>
          </p:nvPr>
        </p:nvGraphicFramePr>
        <p:xfrm>
          <a:off x="31730" y="116632"/>
          <a:ext cx="8928992" cy="3017520"/>
        </p:xfrm>
        <a:graphic>
          <a:graphicData uri="http://schemas.openxmlformats.org/drawingml/2006/table">
            <a:tbl>
              <a:tblPr/>
              <a:tblGrid>
                <a:gridCol w="265642"/>
                <a:gridCol w="8663350"/>
              </a:tblGrid>
              <a:tr h="0">
                <a:tc rowSpan="2">
                  <a:txBody>
                    <a:bodyPr/>
                    <a:lstStyle/>
                    <a:p>
                      <a:endParaRPr lang="ru-RU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Расположение: </a:t>
                      </a:r>
                      <a:r>
                        <a:rPr lang="ru-RU" sz="2400" dirty="0">
                          <a:hlinkClick r:id="rId2"/>
                        </a:rPr>
                        <a:t>Новосибирская область</a:t>
                      </a:r>
                      <a:r>
                        <a:rPr lang="ru-RU" sz="2400" dirty="0"/>
                        <a:t/>
                      </a:r>
                      <a:br>
                        <a:rPr lang="ru-RU" sz="2400" dirty="0"/>
                      </a:br>
                      <a:endParaRPr lang="ru-RU" sz="2400" dirty="0"/>
                    </a:p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В 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XIX веке это место было знаменито волчьими стаями, а в XX веке - костями мамонтов. Всего на "Волчьей Гриве" обнаружено 1500 скелетов мамонтов. Основная коллекция материалов раскопок находится в Академгородке в Институте археологии и этнографии СО РАН.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5536" y="26064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3"/>
              </a:rPr>
              <a:t>Палеонтологический памятник природы "Волчья Грива"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ru-RU" alt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 </a:t>
            </a:r>
            <a:endParaRPr kumimoji="0" lang="ru-RU" altLang="ru-RU" sz="10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2290" name="Picture 2" descr="http://sib-guide.ru/preview/ds/434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456892"/>
            <a:ext cx="5400600" cy="405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69284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914194"/>
              </p:ext>
            </p:extLst>
          </p:nvPr>
        </p:nvGraphicFramePr>
        <p:xfrm>
          <a:off x="57990" y="0"/>
          <a:ext cx="8856984" cy="4528857"/>
        </p:xfrm>
        <a:graphic>
          <a:graphicData uri="http://schemas.openxmlformats.org/drawingml/2006/table">
            <a:tbl>
              <a:tblPr/>
              <a:tblGrid>
                <a:gridCol w="331505"/>
                <a:gridCol w="8525479"/>
              </a:tblGrid>
              <a:tr h="4184381">
                <a:tc rowSpan="2">
                  <a:txBody>
                    <a:bodyPr/>
                    <a:lstStyle/>
                    <a:p>
                      <a:endParaRPr lang="ru-RU" sz="1700" dirty="0">
                        <a:effectLst/>
                      </a:endParaRPr>
                    </a:p>
                  </a:txBody>
                  <a:tcPr marL="85396" marR="85396" marT="42698" marB="426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Расположение: </a:t>
                      </a:r>
                      <a:r>
                        <a:rPr lang="ru-RU" sz="2400" dirty="0">
                          <a:hlinkClick r:id="rId2"/>
                        </a:rPr>
                        <a:t>Новосибирская область</a:t>
                      </a:r>
                      <a:r>
                        <a:rPr lang="ru-RU" sz="2400" dirty="0"/>
                        <a:t/>
                      </a:r>
                      <a:br>
                        <a:rPr lang="ru-RU" sz="2400" dirty="0"/>
                      </a:br>
                      <a:endParaRPr lang="ru-RU" sz="2400" dirty="0"/>
                    </a:p>
                    <a:p>
                      <a:r>
                        <a:rPr lang="ru-RU" sz="2400" dirty="0"/>
                        <a:t/>
                      </a:r>
                      <a:br>
                        <a:rPr lang="ru-RU" sz="2400" dirty="0"/>
                      </a:b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Разновременной памятник археологии "Крохалевка-13" расположен на западной кромке </a:t>
                      </a: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Кудряшовского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 бора. На протяжении нескольких километров бора - десятки археологических объектов разных эпох: от эпохи неолита до позднего средневековья. Люди селились в этих местах, начиная с каменного века, поэтому для археологов здесь раздолье.</a:t>
                      </a:r>
                    </a:p>
                  </a:txBody>
                  <a:tcPr marL="85396" marR="85396" marT="42698" marB="426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15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700" dirty="0"/>
                    </a:p>
                  </a:txBody>
                  <a:tcPr marL="85396" marR="85396" marT="42698" marB="426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07504" y="69269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3"/>
              </a:rPr>
              <a:t>Памятник археологии "Крохалевка-13"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ru-RU" alt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 </a:t>
            </a:r>
            <a:endParaRPr kumimoji="0" lang="ru-RU" altLang="ru-RU" sz="10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1266" name="Picture 2" descr="http://sib-guide.ru/preview/ds/481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789040"/>
            <a:ext cx="3816424" cy="2862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012173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7264134"/>
              </p:ext>
            </p:extLst>
          </p:nvPr>
        </p:nvGraphicFramePr>
        <p:xfrm>
          <a:off x="143000" y="17907"/>
          <a:ext cx="9001000" cy="3383280"/>
        </p:xfrm>
        <a:graphic>
          <a:graphicData uri="http://schemas.openxmlformats.org/drawingml/2006/table">
            <a:tbl>
              <a:tblPr/>
              <a:tblGrid>
                <a:gridCol w="267785"/>
                <a:gridCol w="8733215"/>
              </a:tblGrid>
              <a:tr h="0">
                <a:tc rowSpan="2">
                  <a:txBody>
                    <a:bodyPr/>
                    <a:lstStyle/>
                    <a:p>
                      <a:endParaRPr lang="ru-RU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Расположение: </a:t>
                      </a:r>
                      <a:r>
                        <a:rPr lang="ru-RU" sz="2400" dirty="0">
                          <a:hlinkClick r:id="rId2"/>
                        </a:rPr>
                        <a:t>Новосибирская область</a:t>
                      </a:r>
                      <a:r>
                        <a:rPr lang="ru-RU" sz="2400" dirty="0"/>
                        <a:t>, </a:t>
                      </a:r>
                      <a:r>
                        <a:rPr lang="ru-RU" sz="2400" dirty="0" err="1">
                          <a:hlinkClick r:id="rId3"/>
                        </a:rPr>
                        <a:t>Сузунский</a:t>
                      </a:r>
                      <a:r>
                        <a:rPr lang="ru-RU" sz="2400" dirty="0">
                          <a:hlinkClick r:id="rId3"/>
                        </a:rPr>
                        <a:t> район</a:t>
                      </a:r>
                      <a:r>
                        <a:rPr lang="ru-RU" sz="2400" dirty="0"/>
                        <a:t/>
                      </a:r>
                      <a:br>
                        <a:rPr lang="ru-RU" sz="2400" dirty="0"/>
                      </a:br>
                      <a:endParaRPr lang="ru-RU" sz="2400" dirty="0"/>
                    </a:p>
                    <a:p>
                      <a:r>
                        <a:rPr lang="ru-RU" sz="2400" dirty="0"/>
                        <a:t/>
                      </a:r>
                      <a:br>
                        <a:rPr lang="ru-RU" sz="2400" dirty="0"/>
                      </a:b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Десять копеек диаметром больше метра украшают площадь в поселке Сузун, получившую название "Монетная". Памятник установлен практически на том месте, где когда-то стоял медеплавильный завод, на котором и чеканились Сибирские монеты.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07504" y="54868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4"/>
              </a:rPr>
              <a:t>Памятник Сибирской монете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ru-RU" alt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 </a:t>
            </a:r>
            <a:endParaRPr kumimoji="0" lang="ru-RU" altLang="ru-RU" sz="10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0242" name="Picture 2" descr="http://sib-guide.ru/preview/ds/146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708920"/>
            <a:ext cx="5400600" cy="405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418832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4961319"/>
              </p:ext>
            </p:extLst>
          </p:nvPr>
        </p:nvGraphicFramePr>
        <p:xfrm>
          <a:off x="35496" y="0"/>
          <a:ext cx="8856984" cy="4528857"/>
        </p:xfrm>
        <a:graphic>
          <a:graphicData uri="http://schemas.openxmlformats.org/drawingml/2006/table">
            <a:tbl>
              <a:tblPr/>
              <a:tblGrid>
                <a:gridCol w="265776"/>
                <a:gridCol w="8591208"/>
              </a:tblGrid>
              <a:tr h="4184381">
                <a:tc rowSpan="2">
                  <a:txBody>
                    <a:bodyPr/>
                    <a:lstStyle/>
                    <a:p>
                      <a:endParaRPr lang="ru-RU" sz="1700" dirty="0">
                        <a:effectLst/>
                      </a:endParaRPr>
                    </a:p>
                  </a:txBody>
                  <a:tcPr marL="85396" marR="85396" marT="42698" marB="426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Расположение: </a:t>
                      </a:r>
                      <a:r>
                        <a:rPr lang="ru-RU" sz="2400" dirty="0">
                          <a:hlinkClick r:id="rId2"/>
                        </a:rPr>
                        <a:t>Новосибирская область</a:t>
                      </a:r>
                      <a:r>
                        <a:rPr lang="ru-RU" sz="2400" dirty="0"/>
                        <a:t>, </a:t>
                      </a:r>
                      <a:r>
                        <a:rPr lang="ru-RU" sz="2400" dirty="0" err="1">
                          <a:hlinkClick r:id="rId3"/>
                        </a:rPr>
                        <a:t>Колыванский</a:t>
                      </a:r>
                      <a:r>
                        <a:rPr lang="ru-RU" sz="2400" dirty="0">
                          <a:hlinkClick r:id="rId3"/>
                        </a:rPr>
                        <a:t> район</a:t>
                      </a:r>
                      <a:r>
                        <a:rPr lang="ru-RU" sz="2400" dirty="0"/>
                        <a:t/>
                      </a:r>
                      <a:br>
                        <a:rPr lang="ru-RU" sz="2400" dirty="0"/>
                      </a:br>
                      <a:endParaRPr lang="ru-RU" sz="2400" dirty="0"/>
                    </a:p>
                    <a:p>
                      <a:r>
                        <a:rPr lang="ru-RU" sz="2400" dirty="0"/>
                        <a:t/>
                      </a:r>
                      <a:br>
                        <a:rPr lang="ru-RU" sz="2400" dirty="0"/>
                      </a:b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Монастырь в честь благоверного князя Александра Невского и Покрова Пресвятой Богородицы - женский монастырь в Новосибирской и </a:t>
                      </a: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Бердской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 епархии Русской Православной Церкви. Расположен в посёлке Колывань Новосибирской области. Церковь монастыря хорошо видна издалека и является символом современной Колывани.</a:t>
                      </a:r>
                    </a:p>
                  </a:txBody>
                  <a:tcPr marL="85396" marR="85396" marT="42698" marB="426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15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700" dirty="0"/>
                    </a:p>
                  </a:txBody>
                  <a:tcPr marL="85396" marR="85396" marT="42698" marB="426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5536" y="6206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4"/>
              </a:rPr>
              <a:t>Покровский Александро-Невский женский монастырь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ru-RU" alt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 </a:t>
            </a:r>
            <a:endParaRPr kumimoji="0" lang="ru-RU" altLang="ru-RU" sz="10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9218" name="Picture 2" descr="http://sib-guide.ru/preview/ds/239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555236"/>
            <a:ext cx="4403684" cy="3302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335420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4058429"/>
              </p:ext>
            </p:extLst>
          </p:nvPr>
        </p:nvGraphicFramePr>
        <p:xfrm>
          <a:off x="107504" y="116632"/>
          <a:ext cx="8928992" cy="2286000"/>
        </p:xfrm>
        <a:graphic>
          <a:graphicData uri="http://schemas.openxmlformats.org/drawingml/2006/table">
            <a:tbl>
              <a:tblPr/>
              <a:tblGrid>
                <a:gridCol w="265642"/>
                <a:gridCol w="8663350"/>
              </a:tblGrid>
              <a:tr h="0">
                <a:tc>
                  <a:txBody>
                    <a:bodyPr/>
                    <a:lstStyle/>
                    <a:p>
                      <a:endParaRPr lang="ru-RU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Расположение: </a:t>
                      </a:r>
                      <a:r>
                        <a:rPr lang="ru-RU" sz="2400" dirty="0">
                          <a:hlinkClick r:id="rId2"/>
                        </a:rPr>
                        <a:t>Новосибирская область</a:t>
                      </a:r>
                      <a:r>
                        <a:rPr lang="ru-RU" sz="2400" dirty="0"/>
                        <a:t>, </a:t>
                      </a:r>
                      <a:r>
                        <a:rPr lang="ru-RU" sz="2400" dirty="0" err="1">
                          <a:hlinkClick r:id="rId3"/>
                        </a:rPr>
                        <a:t>Искитимский</a:t>
                      </a:r>
                      <a:r>
                        <a:rPr lang="ru-RU" sz="2400" dirty="0">
                          <a:hlinkClick r:id="rId3"/>
                        </a:rPr>
                        <a:t> </a:t>
                      </a:r>
                      <a:r>
                        <a:rPr lang="ru-RU" sz="2400" dirty="0" smtClean="0">
                          <a:hlinkClick r:id="rId3"/>
                        </a:rPr>
                        <a:t>район</a:t>
                      </a:r>
                      <a:endParaRPr lang="ru-RU" sz="2400" dirty="0"/>
                    </a:p>
                    <a:p>
                      <a:r>
                        <a:rPr lang="ru-RU" sz="2400" dirty="0"/>
                        <a:t/>
                      </a:r>
                      <a:br>
                        <a:rPr lang="ru-RU" sz="2400" dirty="0"/>
                      </a:b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Покровский мужской монастырь в Новосибирской области, основанный 17 июля 1997 года при храме Покрова Пресвятой Богородицы, расположен за селом Завьялово </a:t>
                      </a: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Искитимского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 района.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26064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4"/>
              </a:rPr>
              <a:t>Покровский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4"/>
              </a:rPr>
              <a:t>Завьяловский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4"/>
              </a:rPr>
              <a:t> мужской монастырь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endParaRPr kumimoji="0" lang="ru-RU" altLang="ru-RU" sz="10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8194" name="Picture 2" descr="http://sib-guide.ru/preview/ds/243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348880"/>
            <a:ext cx="5832648" cy="4374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880038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2079265"/>
              </p:ext>
            </p:extLst>
          </p:nvPr>
        </p:nvGraphicFramePr>
        <p:xfrm>
          <a:off x="179512" y="21495"/>
          <a:ext cx="8856984" cy="3017520"/>
        </p:xfrm>
        <a:graphic>
          <a:graphicData uri="http://schemas.openxmlformats.org/drawingml/2006/table">
            <a:tbl>
              <a:tblPr/>
              <a:tblGrid>
                <a:gridCol w="263500"/>
                <a:gridCol w="8593484"/>
              </a:tblGrid>
              <a:tr h="0">
                <a:tc rowSpan="2">
                  <a:txBody>
                    <a:bodyPr/>
                    <a:lstStyle/>
                    <a:p>
                      <a:endParaRPr lang="ru-RU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Расположение: </a:t>
                      </a:r>
                      <a:r>
                        <a:rPr lang="ru-RU" sz="2400" dirty="0">
                          <a:hlinkClick r:id="rId2"/>
                        </a:rPr>
                        <a:t>Новосибирская область</a:t>
                      </a:r>
                      <a:r>
                        <a:rPr lang="ru-RU" sz="2400" dirty="0"/>
                        <a:t>, </a:t>
                      </a:r>
                      <a:r>
                        <a:rPr lang="ru-RU" sz="2400" dirty="0">
                          <a:hlinkClick r:id="rId3"/>
                        </a:rPr>
                        <a:t>Кемеровская область</a:t>
                      </a:r>
                      <a:r>
                        <a:rPr lang="ru-RU" sz="2400" dirty="0"/>
                        <a:t/>
                      </a:r>
                      <a:br>
                        <a:rPr lang="ru-RU" sz="2400" dirty="0"/>
                      </a:br>
                      <a:endParaRPr lang="ru-RU" sz="2400" dirty="0"/>
                    </a:p>
                    <a:p>
                      <a:r>
                        <a:rPr lang="ru-RU" sz="2400" dirty="0"/>
                        <a:t/>
                      </a:r>
                      <a:br>
                        <a:rPr lang="ru-RU" sz="2400" dirty="0"/>
                      </a:b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Салаирский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 кряж - низкогорная возвышенность в Южной Сибири, расположенная на территории Алтайского края, Кемеровской и Новосибирской областей. Протяженность кряжа около 300 километров. Ширина 15-40 километров.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5536" y="6206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4"/>
              </a:rPr>
              <a:t>Салаирский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4"/>
              </a:rPr>
              <a:t> кряж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ru-RU" alt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 </a:t>
            </a:r>
            <a:endParaRPr kumimoji="0" lang="ru-RU" altLang="ru-RU" sz="10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7170" name="Picture 2" descr="http://sib-guide.ru/preview/ds/214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650850"/>
            <a:ext cx="5328592" cy="3996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150623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4777758"/>
              </p:ext>
            </p:extLst>
          </p:nvPr>
        </p:nvGraphicFramePr>
        <p:xfrm>
          <a:off x="107504" y="-99392"/>
          <a:ext cx="9145016" cy="4528857"/>
        </p:xfrm>
        <a:graphic>
          <a:graphicData uri="http://schemas.openxmlformats.org/drawingml/2006/table">
            <a:tbl>
              <a:tblPr/>
              <a:tblGrid>
                <a:gridCol w="274419"/>
                <a:gridCol w="8870597"/>
              </a:tblGrid>
              <a:tr h="4184381">
                <a:tc rowSpan="2">
                  <a:txBody>
                    <a:bodyPr/>
                    <a:lstStyle/>
                    <a:p>
                      <a:endParaRPr lang="ru-RU" sz="1700" dirty="0">
                        <a:effectLst/>
                      </a:endParaRPr>
                    </a:p>
                  </a:txBody>
                  <a:tcPr marL="85396" marR="85396" marT="42698" marB="426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Расположение: </a:t>
                      </a:r>
                      <a:r>
                        <a:rPr lang="ru-RU" sz="2400" dirty="0">
                          <a:hlinkClick r:id="rId2"/>
                        </a:rPr>
                        <a:t>Новосибирская </a:t>
                      </a:r>
                      <a:r>
                        <a:rPr lang="ru-RU" sz="2400" dirty="0" smtClean="0">
                          <a:hlinkClick r:id="rId2"/>
                        </a:rPr>
                        <a:t>область</a:t>
                      </a:r>
                      <a:endParaRPr lang="ru-RU" sz="2400" dirty="0"/>
                    </a:p>
                    <a:p>
                      <a:r>
                        <a:rPr lang="ru-RU" sz="2400" dirty="0"/>
                        <a:t/>
                      </a:r>
                      <a:br>
                        <a:rPr lang="ru-RU" sz="2400" dirty="0"/>
                      </a:b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Убинское - второе по величине озеро Новосибирской области после озера Чаны. Убинское озеро в расположено. Общая длина водоема 37 километров, ширина: 17 километров, площадь водного зеркала 436 </a:t>
                      </a: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кв.км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. Глубина озера колеблется от 0,6 до 1 метра. На озере имеется несколько островов, по некоторым источникам, от 5 до 7, самый крупный - </a:t>
                      </a: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Медяковский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.</a:t>
                      </a:r>
                    </a:p>
                  </a:txBody>
                  <a:tcPr marL="85396" marR="85396" marT="42698" marB="426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15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700" dirty="0"/>
                    </a:p>
                  </a:txBody>
                  <a:tcPr marL="85396" marR="85396" marT="42698" marB="426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303338" y="76608"/>
            <a:ext cx="5356894" cy="2739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3"/>
              </a:rPr>
              <a:t>Убинское озеро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ru-RU" alt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 </a:t>
            </a:r>
            <a:endParaRPr kumimoji="0" lang="ru-RU" altLang="ru-RU" sz="10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0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6146" name="Picture 2" descr="http://sib-guide.ru/preview/ds/296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751306"/>
            <a:ext cx="4104456" cy="3078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535131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0771692"/>
              </p:ext>
            </p:extLst>
          </p:nvPr>
        </p:nvGraphicFramePr>
        <p:xfrm>
          <a:off x="269984" y="-99392"/>
          <a:ext cx="8640960" cy="4312702"/>
        </p:xfrm>
        <a:graphic>
          <a:graphicData uri="http://schemas.openxmlformats.org/drawingml/2006/table">
            <a:tbl>
              <a:tblPr/>
              <a:tblGrid>
                <a:gridCol w="280325"/>
                <a:gridCol w="8360635"/>
              </a:tblGrid>
              <a:tr h="3947862">
                <a:tc rowSpan="2">
                  <a:txBody>
                    <a:bodyPr/>
                    <a:lstStyle/>
                    <a:p>
                      <a:endParaRPr lang="ru-RU" sz="1800" dirty="0">
                        <a:effectLst/>
                      </a:endParaRPr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Расположение: </a:t>
                      </a:r>
                      <a:r>
                        <a:rPr lang="ru-RU" sz="2400" dirty="0">
                          <a:hlinkClick r:id="rId2"/>
                        </a:rPr>
                        <a:t>Новосибирская область</a:t>
                      </a:r>
                      <a:r>
                        <a:rPr lang="ru-RU" sz="2400" dirty="0"/>
                        <a:t>, </a:t>
                      </a:r>
                      <a:r>
                        <a:rPr lang="ru-RU" sz="2400" dirty="0" err="1">
                          <a:hlinkClick r:id="rId3"/>
                        </a:rPr>
                        <a:t>Тогучинский</a:t>
                      </a:r>
                      <a:r>
                        <a:rPr lang="ru-RU" sz="2400" dirty="0">
                          <a:hlinkClick r:id="rId3"/>
                        </a:rPr>
                        <a:t> </a:t>
                      </a:r>
                      <a:r>
                        <a:rPr lang="ru-RU" sz="2400" dirty="0" smtClean="0">
                          <a:hlinkClick r:id="rId3"/>
                        </a:rPr>
                        <a:t>район</a:t>
                      </a:r>
                      <a:endParaRPr lang="ru-RU" sz="2400" dirty="0"/>
                    </a:p>
                    <a:p>
                      <a:r>
                        <a:rPr lang="ru-RU" sz="2400" dirty="0"/>
                        <a:t/>
                      </a:r>
                      <a:br>
                        <a:rPr lang="ru-RU" sz="2400" dirty="0"/>
                      </a:b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Улантова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 гора - это один из памятников природы, расположенный в </a:t>
                      </a: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Тогучинском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 районе Новосибирской области, приблизительно на 4 километра юго-западнее села Лебедево. Окрестности горы и ее большая часть покрыты смешанными лесами, где встречаются сосны и березы, а на ее южных склонах преобладают степи.</a:t>
                      </a:r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20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611560" y="54868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4"/>
              </a:rPr>
              <a:t>Улантова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4"/>
              </a:rPr>
              <a:t> гора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ru-RU" alt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 </a:t>
            </a:r>
            <a:endParaRPr kumimoji="0" lang="ru-RU" altLang="ru-RU" sz="10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5122" name="Picture 2" descr="http://sib-guide.ru/preview/ds/300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301008"/>
            <a:ext cx="4608512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164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60648"/>
            <a:ext cx="903649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>
                <a:solidFill>
                  <a:srgbClr val="C00000"/>
                </a:solidFill>
              </a:rPr>
              <a:t>С какими областями граничит Новосибирская область?</a:t>
            </a:r>
            <a:endParaRPr lang="ru-RU" sz="8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13186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http://sib-guide.ru/preview/ds/8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068960"/>
            <a:ext cx="4896544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1145521"/>
              </p:ext>
            </p:extLst>
          </p:nvPr>
        </p:nvGraphicFramePr>
        <p:xfrm>
          <a:off x="323528" y="-531440"/>
          <a:ext cx="8568952" cy="4528857"/>
        </p:xfrm>
        <a:graphic>
          <a:graphicData uri="http://schemas.openxmlformats.org/drawingml/2006/table">
            <a:tbl>
              <a:tblPr/>
              <a:tblGrid>
                <a:gridCol w="251046"/>
                <a:gridCol w="8317906"/>
              </a:tblGrid>
              <a:tr h="4184381">
                <a:tc rowSpan="2">
                  <a:txBody>
                    <a:bodyPr/>
                    <a:lstStyle/>
                    <a:p>
                      <a:endParaRPr lang="ru-RU" sz="1700" dirty="0">
                        <a:effectLst/>
                      </a:endParaRPr>
                    </a:p>
                  </a:txBody>
                  <a:tcPr marL="85396" marR="85396" marT="42698" marB="426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Расположение: </a:t>
                      </a:r>
                      <a:r>
                        <a:rPr lang="ru-RU" sz="2400" dirty="0">
                          <a:hlinkClick r:id="rId3"/>
                        </a:rPr>
                        <a:t>Новосибирская область</a:t>
                      </a:r>
                      <a:r>
                        <a:rPr lang="ru-RU" sz="2400" dirty="0"/>
                        <a:t>, </a:t>
                      </a:r>
                      <a:r>
                        <a:rPr lang="ru-RU" sz="2400" dirty="0" err="1">
                          <a:hlinkClick r:id="rId4"/>
                        </a:rPr>
                        <a:t>Мошковский</a:t>
                      </a:r>
                      <a:r>
                        <a:rPr lang="ru-RU" sz="2400" dirty="0">
                          <a:hlinkClick r:id="rId4"/>
                        </a:rPr>
                        <a:t> район</a:t>
                      </a:r>
                      <a:r>
                        <a:rPr lang="ru-RU" sz="2400" dirty="0"/>
                        <a:t/>
                      </a:r>
                      <a:br>
                        <a:rPr lang="ru-RU" sz="2400" dirty="0"/>
                      </a:br>
                      <a:r>
                        <a:rPr lang="ru-RU" sz="2400" dirty="0"/>
                        <a:t/>
                      </a:r>
                      <a:br>
                        <a:rPr lang="ru-RU" sz="2400" dirty="0"/>
                      </a:b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Умревинский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 острог является первым оборонительным укреплением, сооруженным русскими первопроходцами в самом начале XVIII века при заселении территорий Новосибирского </a:t>
                      </a: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Приобья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. В конце XVIII века острог был заброшен, что, по сути, спас его от застройки современными объектами в более позднее время.</a:t>
                      </a:r>
                    </a:p>
                  </a:txBody>
                  <a:tcPr marL="85396" marR="85396" marT="42698" marB="426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15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700" dirty="0"/>
                    </a:p>
                  </a:txBody>
                  <a:tcPr marL="85396" marR="85396" marT="42698" marB="426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544390" y="47667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5"/>
              </a:rPr>
              <a:t>Умревинский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5"/>
              </a:rPr>
              <a:t> острог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ru-RU" alt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 </a:t>
            </a:r>
            <a:endParaRPr kumimoji="0" lang="ru-RU" altLang="ru-RU" sz="10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224646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0372782"/>
              </p:ext>
            </p:extLst>
          </p:nvPr>
        </p:nvGraphicFramePr>
        <p:xfrm>
          <a:off x="190537" y="-186743"/>
          <a:ext cx="8928992" cy="4528857"/>
        </p:xfrm>
        <a:graphic>
          <a:graphicData uri="http://schemas.openxmlformats.org/drawingml/2006/table">
            <a:tbl>
              <a:tblPr/>
              <a:tblGrid>
                <a:gridCol w="225101"/>
                <a:gridCol w="8703891"/>
              </a:tblGrid>
              <a:tr h="4184381">
                <a:tc rowSpan="2">
                  <a:txBody>
                    <a:bodyPr/>
                    <a:lstStyle/>
                    <a:p>
                      <a:endParaRPr lang="ru-RU" sz="1700" dirty="0">
                        <a:effectLst/>
                      </a:endParaRPr>
                    </a:p>
                  </a:txBody>
                  <a:tcPr marL="85396" marR="85396" marT="42698" marB="426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Расположение: </a:t>
                      </a:r>
                      <a:r>
                        <a:rPr lang="ru-RU" sz="2400" dirty="0">
                          <a:hlinkClick r:id="rId2"/>
                        </a:rPr>
                        <a:t>Новосибирская область</a:t>
                      </a:r>
                      <a:r>
                        <a:rPr lang="ru-RU" sz="2400" dirty="0"/>
                        <a:t>, </a:t>
                      </a:r>
                      <a:r>
                        <a:rPr lang="ru-RU" sz="2400" dirty="0" err="1">
                          <a:hlinkClick r:id="rId3"/>
                        </a:rPr>
                        <a:t>Колыванский</a:t>
                      </a:r>
                      <a:r>
                        <a:rPr lang="ru-RU" sz="2400" dirty="0">
                          <a:hlinkClick r:id="rId3"/>
                        </a:rPr>
                        <a:t> </a:t>
                      </a:r>
                      <a:r>
                        <a:rPr lang="ru-RU" sz="2400" dirty="0" smtClean="0">
                          <a:hlinkClick r:id="rId3"/>
                        </a:rPr>
                        <a:t>район</a:t>
                      </a:r>
                      <a:r>
                        <a:rPr lang="ru-RU" sz="2400" dirty="0"/>
                        <a:t/>
                      </a:r>
                      <a:br>
                        <a:rPr lang="ru-RU" sz="2400" dirty="0"/>
                      </a:br>
                      <a:r>
                        <a:rPr lang="ru-RU" sz="2400" dirty="0"/>
                        <a:t/>
                      </a:r>
                      <a:br>
                        <a:rPr lang="ru-RU" sz="2400" dirty="0"/>
                      </a:b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В сентябре 1703 года на правом берегу реки Обь был построен </a:t>
                      </a: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Умревинский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 острог. В рамках той же правительственной программы укрепления южных рубежей Сибири через 10 лет после основания </a:t>
                      </a: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Умревинского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 острога на левом берегу реки, в 1713 году был возведен еще один острог - Чаусский. Это было время обострения отношений с </a:t>
                      </a: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Джунгарией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.</a:t>
                      </a:r>
                    </a:p>
                  </a:txBody>
                  <a:tcPr marL="85396" marR="85396" marT="42698" marB="426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15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700" dirty="0"/>
                    </a:p>
                  </a:txBody>
                  <a:tcPr marL="85396" marR="85396" marT="42698" marB="426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629231" y="-171400"/>
            <a:ext cx="9144000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4"/>
              </a:rPr>
              <a:t>Чаусский острог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ru-RU" altLang="ru-RU" sz="10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                </a:t>
            </a:r>
          </a:p>
        </p:txBody>
      </p:sp>
      <p:pic>
        <p:nvPicPr>
          <p:cNvPr id="3074" name="Picture 2" descr="http://sib-guide.ru/preview/ds/286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573016"/>
            <a:ext cx="4248472" cy="3186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2790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5125951"/>
              </p:ext>
            </p:extLst>
          </p:nvPr>
        </p:nvGraphicFramePr>
        <p:xfrm>
          <a:off x="251520" y="116632"/>
          <a:ext cx="8892480" cy="6913234"/>
        </p:xfrm>
        <a:graphic>
          <a:graphicData uri="http://schemas.openxmlformats.org/drawingml/2006/table">
            <a:tbl>
              <a:tblPr/>
              <a:tblGrid>
                <a:gridCol w="8892480"/>
              </a:tblGrid>
              <a:tr h="6913234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bg1"/>
                          </a:solidFill>
                        </a:rPr>
                        <a:t>Новосибирская область расположена в юго-восточной части Западно-Сибирской равнины, главным образом в междуречье Оби и Иртыша.    Граничит с юга с Казахстаном и Алтайским краем, с востока - с Кемеровской, с запада - Омской, с севера - Томской областями.</a:t>
                      </a:r>
                    </a:p>
                    <a:p>
                      <a:r>
                        <a:rPr lang="ru-RU" sz="1800" dirty="0" smtClean="0">
                          <a:solidFill>
                            <a:schemeClr val="bg1"/>
                          </a:solidFill>
                        </a:rPr>
                        <a:t>Новосибирская область входит в состав Сибирского федерального округа. Административный центр Новосибирской области - город Новосибирск - является также административным центром Сибирского федерального округа.</a:t>
                      </a:r>
                    </a:p>
                    <a:p>
                      <a:r>
                        <a:rPr lang="ru-RU" sz="1800" dirty="0" smtClean="0">
                          <a:solidFill>
                            <a:schemeClr val="bg1"/>
                          </a:solidFill>
                        </a:rPr>
                        <a:t>В </a:t>
                      </a:r>
                      <a:r>
                        <a:rPr lang="ru-RU" sz="1800" dirty="0">
                          <a:solidFill>
                            <a:schemeClr val="bg1"/>
                          </a:solidFill>
                        </a:rPr>
                        <a:t>состав Новосибирской области входят 5 городских округов, 30 муниципальных районов и 455 поселений (26 городских и 429 - сельских).</a:t>
                      </a:r>
                    </a:p>
                    <a:p>
                      <a:r>
                        <a:rPr lang="ru-RU" sz="1800" dirty="0">
                          <a:solidFill>
                            <a:schemeClr val="bg1"/>
                          </a:solidFill>
                        </a:rPr>
                        <a:t>Площадь Новосибирской области - 177,8 </a:t>
                      </a:r>
                      <a:r>
                        <a:rPr lang="ru-RU" sz="1800" dirty="0" err="1">
                          <a:solidFill>
                            <a:schemeClr val="bg1"/>
                          </a:solidFill>
                        </a:rPr>
                        <a:t>тыс.кв</a:t>
                      </a:r>
                      <a:r>
                        <a:rPr lang="ru-RU" sz="1800" dirty="0">
                          <a:solidFill>
                            <a:schemeClr val="bg1"/>
                          </a:solidFill>
                        </a:rPr>
                        <a:t>. км.</a:t>
                      </a:r>
                    </a:p>
                    <a:p>
                      <a:r>
                        <a:rPr lang="ru-RU" sz="1800" dirty="0">
                          <a:solidFill>
                            <a:schemeClr val="bg1"/>
                          </a:solidFill>
                        </a:rPr>
                        <a:t>В Новосибирской области проживает 2 666 407 человек, из которых 1 473 730 (более 55%) - жители Новосибирска.</a:t>
                      </a:r>
                    </a:p>
                    <a:p>
                      <a:r>
                        <a:rPr lang="ru-RU" sz="1800" dirty="0">
                          <a:solidFill>
                            <a:schemeClr val="bg1"/>
                          </a:solidFill>
                        </a:rPr>
                        <a:t>На территории области находится 523 месторождения различных полезных ископаемых.</a:t>
                      </a:r>
                    </a:p>
                    <a:p>
                      <a:r>
                        <a:rPr lang="ru-RU" sz="1800" dirty="0">
                          <a:solidFill>
                            <a:schemeClr val="bg1"/>
                          </a:solidFill>
                        </a:rPr>
                        <a:t>Разведаны запасы таких полезных ископаемых как каменный уголь, тугоплавкие глины, торф. На Северо-Западе области открыты месторождения нефти и природного газа.</a:t>
                      </a:r>
                    </a:p>
                    <a:p>
                      <a:r>
                        <a:rPr lang="ru-RU" sz="1800" dirty="0" smtClean="0">
                          <a:solidFill>
                            <a:schemeClr val="bg1"/>
                          </a:solidFill>
                        </a:rPr>
                        <a:t>Новосибирская </a:t>
                      </a:r>
                      <a:r>
                        <a:rPr lang="ru-RU" sz="1800" dirty="0">
                          <a:solidFill>
                            <a:schemeClr val="bg1"/>
                          </a:solidFill>
                        </a:rPr>
                        <a:t>область не является центром туризма. Сюда, как правило, приезжают по делам. Тем не менее городу есть что показать своим гостям и есть что предложить для отдыха и досуга.</a:t>
                      </a:r>
                    </a:p>
                    <a:p>
                      <a:r>
                        <a:rPr lang="ru-RU" sz="1800" dirty="0">
                          <a:solidFill>
                            <a:schemeClr val="bg1"/>
                          </a:solidFill>
                        </a:rPr>
                        <a:t>В исторической части Новосибирска сохранились многие памятники архитектуры дореволюционного времени. Город советских времен представлен многочисленными научными и культурными достопримечательностями, а так же красивейшими парками, которые не пустуют в любое время года.</a:t>
                      </a:r>
                    </a:p>
                  </a:txBody>
                  <a:tcPr marL="41523" marR="41523" marT="20761" marB="2076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54799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80728"/>
            <a:ext cx="8229600" cy="179107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Достопримечательности Новосибирской области</a:t>
            </a:r>
            <a:br>
              <a:rPr lang="ru-RU" b="1" dirty="0">
                <a:solidFill>
                  <a:schemeClr val="bg1"/>
                </a:solidFill>
              </a:rPr>
            </a:br>
            <a:endParaRPr lang="ru-RU" dirty="0"/>
          </a:p>
        </p:txBody>
      </p:sp>
      <p:pic>
        <p:nvPicPr>
          <p:cNvPr id="3" name="Picture 1" descr="http://sib-guide.ru/preview/rn/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368949"/>
            <a:ext cx="5472608" cy="4104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0072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9870" y="836712"/>
            <a:ext cx="9145016" cy="4608512"/>
          </a:xfrm>
        </p:spPr>
        <p:txBody>
          <a:bodyPr>
            <a:noAutofit/>
          </a:bodyPr>
          <a:lstStyle/>
          <a:p>
            <a:r>
              <a:rPr lang="ru-RU" sz="7200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Какие </a:t>
            </a:r>
            <a:r>
              <a:rPr lang="ru-RU" sz="7200" spc="-300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д</a:t>
            </a:r>
            <a:r>
              <a:rPr lang="ru-RU" sz="7200" spc="-300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остопримечательности </a:t>
            </a:r>
            <a:r>
              <a:rPr lang="ru-RU" sz="7200" spc="-300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Новосибирской </a:t>
            </a:r>
            <a:r>
              <a:rPr lang="ru-RU" sz="7200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области вы знаете?</a:t>
            </a:r>
            <a:r>
              <a:rPr lang="ru-RU" sz="7200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7200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</a:br>
            <a:endParaRPr lang="ru-RU" sz="7200" dirty="0">
              <a:solidFill>
                <a:srgbClr val="C0000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30959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0871735"/>
              </p:ext>
            </p:extLst>
          </p:nvPr>
        </p:nvGraphicFramePr>
        <p:xfrm>
          <a:off x="192832" y="103555"/>
          <a:ext cx="8892480" cy="3828392"/>
        </p:xfrm>
        <a:graphic>
          <a:graphicData uri="http://schemas.openxmlformats.org/drawingml/2006/table">
            <a:tbl>
              <a:tblPr/>
              <a:tblGrid>
                <a:gridCol w="202704"/>
                <a:gridCol w="8689776"/>
              </a:tblGrid>
              <a:tr h="3251519">
                <a:tc rowSpan="2">
                  <a:txBody>
                    <a:bodyPr/>
                    <a:lstStyle/>
                    <a:p>
                      <a:endParaRPr lang="ru-RU" sz="2400" dirty="0">
                        <a:effectLst/>
                      </a:endParaRPr>
                    </a:p>
                  </a:txBody>
                  <a:tcPr marL="85396" marR="85396" marT="42698" marB="426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dirty="0"/>
                        <a:t>Расположение: </a:t>
                      </a:r>
                      <a:r>
                        <a:rPr lang="ru-RU" sz="2400" dirty="0">
                          <a:hlinkClick r:id="rId2"/>
                        </a:rPr>
                        <a:t>Новосибирская область</a:t>
                      </a:r>
                      <a:r>
                        <a:rPr lang="ru-RU" sz="2400" dirty="0"/>
                        <a:t>, </a:t>
                      </a:r>
                      <a:r>
                        <a:rPr lang="ru-RU" sz="2400" dirty="0" err="1">
                          <a:hlinkClick r:id="rId3"/>
                        </a:rPr>
                        <a:t>Мошковский</a:t>
                      </a:r>
                      <a:r>
                        <a:rPr lang="ru-RU" sz="2400" dirty="0">
                          <a:hlinkClick r:id="rId3"/>
                        </a:rPr>
                        <a:t> </a:t>
                      </a:r>
                      <a:r>
                        <a:rPr lang="ru-RU" sz="2400" dirty="0" smtClean="0">
                          <a:hlinkClick r:id="rId3"/>
                        </a:rPr>
                        <a:t>район</a:t>
                      </a:r>
                      <a:endParaRPr lang="ru-RU" sz="2400" dirty="0" smtClean="0"/>
                    </a:p>
                    <a:p>
                      <a:pPr algn="r"/>
                      <a:r>
                        <a:rPr lang="ru-RU" sz="2400" dirty="0"/>
                        <a:t/>
                      </a:r>
                      <a:br>
                        <a:rPr lang="ru-RU" sz="2400" dirty="0"/>
                      </a:br>
                      <a:endParaRPr lang="ru-RU" sz="2400" dirty="0"/>
                    </a:p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Памятник 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"Березовый Остров-1" расположен на границе </a:t>
                      </a: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Колыванского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 и </a:t>
                      </a: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Мошковского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 районов Новосибирской области. В урочище расположен многослойный курганный могильник "Берёзовый остров-1", включающий несколько десятков погребений разных исторических эпох от бронзы до эпохи развитого средневековья (ХII-ХIII века нашей эры).</a:t>
                      </a:r>
                    </a:p>
                  </a:txBody>
                  <a:tcPr marL="85396" marR="85396" marT="42698" marB="426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47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85396" marR="85396" marT="42698" marB="426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23528" y="734497"/>
            <a:ext cx="799288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4"/>
              </a:rPr>
              <a:t>Археологический "Березовый Остров-1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36866" name="Picture 2" descr="http://sib-guide.ru/preview/ds/613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573016"/>
            <a:ext cx="4608512" cy="3220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67" name="Picture 3" descr="http://sib-guide.ru/images/dots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4163" y="814388"/>
            <a:ext cx="190500" cy="10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33247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9607858"/>
              </p:ext>
            </p:extLst>
          </p:nvPr>
        </p:nvGraphicFramePr>
        <p:xfrm>
          <a:off x="179512" y="44624"/>
          <a:ext cx="8712968" cy="3990967"/>
        </p:xfrm>
        <a:graphic>
          <a:graphicData uri="http://schemas.openxmlformats.org/drawingml/2006/table">
            <a:tbl>
              <a:tblPr/>
              <a:tblGrid>
                <a:gridCol w="282661"/>
                <a:gridCol w="8430307"/>
              </a:tblGrid>
              <a:tr h="3626127">
                <a:tc rowSpan="2">
                  <a:txBody>
                    <a:bodyPr/>
                    <a:lstStyle/>
                    <a:p>
                      <a:endParaRPr lang="ru-RU" sz="1800" dirty="0">
                        <a:effectLst/>
                      </a:endParaRPr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Расположение</a:t>
                      </a:r>
                      <a:r>
                        <a:rPr lang="ru-RU" sz="2400" dirty="0"/>
                        <a:t>: </a:t>
                      </a:r>
                      <a:r>
                        <a:rPr lang="ru-RU" sz="2400" dirty="0">
                          <a:hlinkClick r:id="rId2"/>
                        </a:rPr>
                        <a:t>Новосибирская область</a:t>
                      </a:r>
                      <a:r>
                        <a:rPr lang="ru-RU" sz="2400" dirty="0"/>
                        <a:t>, </a:t>
                      </a:r>
                      <a:r>
                        <a:rPr lang="ru-RU" sz="2400" dirty="0" err="1">
                          <a:hlinkClick r:id="rId3"/>
                        </a:rPr>
                        <a:t>Маслянинский</a:t>
                      </a:r>
                      <a:r>
                        <a:rPr lang="ru-RU" sz="2400" dirty="0">
                          <a:hlinkClick r:id="rId3"/>
                        </a:rPr>
                        <a:t> </a:t>
                      </a:r>
                      <a:r>
                        <a:rPr lang="ru-RU" sz="2400" dirty="0" smtClean="0">
                          <a:hlinkClick r:id="rId3"/>
                        </a:rPr>
                        <a:t>район</a:t>
                      </a:r>
                      <a:endParaRPr lang="ru-RU" sz="2400" dirty="0" smtClean="0"/>
                    </a:p>
                    <a:p>
                      <a:endParaRPr lang="ru-RU" sz="2400" dirty="0"/>
                    </a:p>
                    <a:p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Барсуковская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 пещера находится в </a:t>
                      </a: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Маслянинском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 районе в 1,5-2 километрах к юго-востоку от села </a:t>
                      </a: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Барсуково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, на правом берегу реки Укроп. </a:t>
                      </a:r>
                      <a:r>
                        <a:rPr lang="ru-RU" sz="2400" dirty="0" err="1">
                          <a:solidFill>
                            <a:schemeClr val="bg1"/>
                          </a:solidFill>
                        </a:rPr>
                        <a:t>Барсуковская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</a:rPr>
                        <a:t> пещера объявлена памятником природы областного значения, с целью сохранения местообитания крупнейшей на всем юго-востоке Западной Сибири зимовочной колонии летучих мышей.</a:t>
                      </a:r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80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0519" marR="90519" marT="45260" marB="452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54797" y="116632"/>
            <a:ext cx="8136904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4"/>
              </a:rPr>
              <a:t>Барсуковская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4"/>
              </a:rPr>
              <a:t> пещера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ru-RU" alt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600" dirty="0"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600" dirty="0"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 </a:t>
            </a:r>
            <a:endParaRPr kumimoji="0" lang="ru-RU" altLang="ru-RU" sz="10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35842" name="Picture 2" descr="http://sib-guide.ru/preview/ds/84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573016"/>
            <a:ext cx="4176464" cy="3132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31475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633</Words>
  <Application>Microsoft Office PowerPoint</Application>
  <PresentationFormat>Экран (4:3)</PresentationFormat>
  <Paragraphs>151</Paragraphs>
  <Slides>41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Достопримечательности Новосибирской области </vt:lpstr>
      <vt:lpstr>Какие достопримечательности Новосибирской области вы знаете?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дом</cp:lastModifiedBy>
  <cp:revision>43</cp:revision>
  <dcterms:created xsi:type="dcterms:W3CDTF">2017-08-17T08:14:36Z</dcterms:created>
  <dcterms:modified xsi:type="dcterms:W3CDTF">2017-08-31T14:31:55Z</dcterms:modified>
</cp:coreProperties>
</file>