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326" r:id="rId3"/>
    <p:sldId id="300" r:id="rId4"/>
    <p:sldId id="263" r:id="rId5"/>
    <p:sldId id="267" r:id="rId6"/>
    <p:sldId id="266" r:id="rId7"/>
    <p:sldId id="269" r:id="rId8"/>
    <p:sldId id="298" r:id="rId9"/>
    <p:sldId id="273" r:id="rId10"/>
    <p:sldId id="274" r:id="rId11"/>
    <p:sldId id="299" r:id="rId12"/>
    <p:sldId id="278" r:id="rId13"/>
    <p:sldId id="279" r:id="rId14"/>
    <p:sldId id="276" r:id="rId15"/>
    <p:sldId id="280" r:id="rId16"/>
    <p:sldId id="268" r:id="rId17"/>
    <p:sldId id="281" r:id="rId18"/>
    <p:sldId id="324" r:id="rId19"/>
    <p:sldId id="304" r:id="rId20"/>
    <p:sldId id="317" r:id="rId21"/>
    <p:sldId id="308" r:id="rId22"/>
    <p:sldId id="318" r:id="rId23"/>
    <p:sldId id="319" r:id="rId24"/>
    <p:sldId id="309" r:id="rId25"/>
    <p:sldId id="311" r:id="rId26"/>
    <p:sldId id="312" r:id="rId27"/>
    <p:sldId id="314" r:id="rId28"/>
    <p:sldId id="315" r:id="rId29"/>
    <p:sldId id="316" r:id="rId30"/>
    <p:sldId id="321" r:id="rId31"/>
    <p:sldId id="322" r:id="rId32"/>
    <p:sldId id="323" r:id="rId33"/>
    <p:sldId id="292" r:id="rId34"/>
    <p:sldId id="287" r:id="rId35"/>
    <p:sldId id="288" r:id="rId36"/>
    <p:sldId id="285" r:id="rId37"/>
    <p:sldId id="325" r:id="rId38"/>
    <p:sldId id="293" r:id="rId39"/>
    <p:sldId id="290" r:id="rId40"/>
    <p:sldId id="302" r:id="rId41"/>
    <p:sldId id="297" r:id="rId42"/>
    <p:sldId id="289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CC66"/>
    <a:srgbClr val="856BA5"/>
    <a:srgbClr val="6E558D"/>
    <a:srgbClr val="99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F25C3-3A97-4CDE-8C57-5BE718DC81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8E784-B280-4624-9A0D-5EAE98837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509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8E784-B280-4624-9A0D-5EAE9883766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68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1.xml"/><Relationship Id="rId1" Type="http://schemas.openxmlformats.org/officeDocument/2006/relationships/audio" Target="file:///G:\&#1086;&#1090;&#1082;&#1088;&#1099;&#1090;&#1099;&#1081;%20&#1091;&#1088;&#1086;&#1082;\&#1088;&#1072;&#1089;&#1087;&#1077;&#1095;&#1072;&#1090;&#1072;&#1090;&#1100;%20&#1082;%20&#1086;&#1090;&#1082;&#1088;&#1099;&#1090;&#1086;&#1084;&#1091;%20&#1091;&#1088;&#1086;&#1082;&#1091;\&#1091;&#1088;&#1086;&#1082;%20&#1040;&#1085;&#1072;&#1083;&#1080;&#1079;%20&#1090;&#1077;&#1082;&#1089;&#1090;&#1072;\vvv.wav" TargetMode="Externa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19672" y="836712"/>
            <a:ext cx="69127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1285860"/>
            <a:ext cx="6201072" cy="2286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ea typeface="+mj-ea"/>
                <a:cs typeface="+mj-cs"/>
              </a:rPr>
              <a:t>Комплексный анализ текста.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Лексические особенности  текста.</a:t>
            </a:r>
            <a:endParaRPr lang="ru-RU" sz="32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4" name="Picture 6" descr="http://s56.radikal.ru/i151/1208/53/ecf46bcdf55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3024336" cy="41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5732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00108"/>
            <a:ext cx="8085584" cy="50405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800000"/>
                </a:solidFill>
                <a:latin typeface="+mn-lt"/>
              </a:rPr>
              <a:t>Средства художественной выразительности</a:t>
            </a:r>
            <a:br>
              <a:rPr lang="ru-RU" sz="31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i="1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2800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i="1" dirty="0" smtClean="0">
                <a:solidFill>
                  <a:srgbClr val="800000"/>
                </a:solidFill>
                <a:latin typeface="+mn-lt"/>
              </a:rPr>
              <a:t>- </a:t>
            </a: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эпитеты</a:t>
            </a:r>
            <a:r>
              <a:rPr lang="ru-RU" sz="28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i="1" dirty="0" smtClean="0">
                <a:solidFill>
                  <a:srgbClr val="800000"/>
                </a:solidFill>
                <a:latin typeface="+mn-lt"/>
              </a:rPr>
              <a:t>( яркое воспоминание, бесхитростная  история, жуткая история, яркое озарение);</a:t>
            </a:r>
            <a:br>
              <a:rPr lang="ru-RU" sz="2800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i="1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2800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i="1" dirty="0" smtClean="0">
                <a:solidFill>
                  <a:srgbClr val="800000"/>
                </a:solidFill>
                <a:latin typeface="+mn-lt"/>
              </a:rPr>
              <a:t>- </a:t>
            </a: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метафоры </a:t>
            </a:r>
            <a:r>
              <a:rPr lang="ru-RU" sz="2800" i="1" dirty="0" smtClean="0">
                <a:solidFill>
                  <a:srgbClr val="800000"/>
                </a:solidFill>
                <a:latin typeface="+mn-lt"/>
              </a:rPr>
              <a:t>( каприз судьбы, тяга к творчеству, искоркою занявшегося желания).</a:t>
            </a:r>
            <a:br>
              <a:rPr lang="ru-RU" sz="2800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72"/>
            <a:ext cx="9252520" cy="683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09836" y="548680"/>
            <a:ext cx="7632848" cy="5616624"/>
          </a:xfrm>
          <a:solidFill>
            <a:srgbClr val="FFCC66">
              <a:alpha val="56000"/>
            </a:srgbClr>
          </a:solidFill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800000"/>
                </a:solidFill>
              </a:rPr>
              <a:t>          7) Возможно, и тяга к творчеству  началась с того желания, в детстве искоркой занявшегося, - </a:t>
            </a: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поведать</a:t>
            </a:r>
            <a:r>
              <a:rPr lang="ru-RU" dirty="0" smtClean="0">
                <a:solidFill>
                  <a:srgbClr val="800000"/>
                </a:solidFill>
              </a:rPr>
              <a:t> услышанное, что-то, конечно же, добавляя от себя</a:t>
            </a:r>
            <a:r>
              <a:rPr lang="ru-RU" sz="3600" b="1" i="1" dirty="0" smtClean="0">
                <a:solidFill>
                  <a:srgbClr val="800000"/>
                </a:solidFill>
              </a:rPr>
              <a:t>.  </a:t>
            </a:r>
          </a:p>
          <a:p>
            <a:pPr marL="0" indent="0" algn="just">
              <a:buNone/>
            </a:pPr>
            <a:endParaRPr lang="ru-RU" sz="28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Поведать ( </a:t>
            </a:r>
            <a:r>
              <a:rPr lang="ru-RU" sz="28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</a:t>
            </a: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 – </a:t>
            </a:r>
            <a:r>
              <a:rPr lang="ru-RU" sz="2800" dirty="0" smtClean="0">
                <a:solidFill>
                  <a:srgbClr val="800000"/>
                </a:solidFill>
              </a:rPr>
              <a:t>рассказать, сообщить.</a:t>
            </a:r>
            <a:endParaRPr lang="ru-RU" sz="2800" dirty="0">
              <a:solidFill>
                <a:srgbClr val="800000"/>
              </a:solidFill>
            </a:endParaRPr>
          </a:p>
          <a:p>
            <a:pPr marL="0" indent="0" algn="just">
              <a:buNone/>
            </a:pPr>
            <a:endParaRPr lang="ru-RU" sz="24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093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72"/>
            <a:ext cx="9252520" cy="683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09836" y="548680"/>
            <a:ext cx="7632848" cy="5616624"/>
          </a:xfrm>
          <a:solidFill>
            <a:srgbClr val="FFCC66">
              <a:alpha val="56000"/>
            </a:srgb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800000"/>
                </a:solidFill>
              </a:rPr>
              <a:t>           </a:t>
            </a:r>
            <a:r>
              <a:rPr lang="ru-RU" sz="2800" b="1" dirty="0" smtClean="0">
                <a:solidFill>
                  <a:srgbClr val="800000"/>
                </a:solidFill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</a:rPr>
              <a:t>6) </a:t>
            </a:r>
            <a:r>
              <a:rPr lang="ru-RU" sz="2400" dirty="0" smtClean="0">
                <a:solidFill>
                  <a:srgbClr val="800000"/>
                </a:solidFill>
              </a:rPr>
              <a:t>С тех пор я не перечитывал рассказ Толстого «Кавказский пленник» и перечитывать не буду, </a:t>
            </a: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ибо</a:t>
            </a:r>
            <a:r>
              <a:rPr lang="ru-RU" sz="2400" dirty="0" smtClean="0">
                <a:solidFill>
                  <a:srgbClr val="800000"/>
                </a:solidFill>
              </a:rPr>
              <a:t> живет он во мне каким-то давним, отделенным от всего остального прочитанного и услышанного, ярким озарением, и мне все еще хочется пересказывать  бесхитростную и, может быть, самую романтическую историю в нашей русской литературе.</a:t>
            </a:r>
          </a:p>
          <a:p>
            <a:pPr marL="0" indent="0" algn="just">
              <a:buNone/>
            </a:pPr>
            <a:endParaRPr lang="ru-RU" sz="2800" dirty="0">
              <a:solidFill>
                <a:srgbClr val="800000"/>
              </a:solidFill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Ибо( устар., </a:t>
            </a:r>
            <a:r>
              <a:rPr lang="ru-RU" sz="28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</a:t>
            </a: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  <a:r>
              <a:rPr lang="ru-RU" sz="2800" dirty="0" smtClean="0">
                <a:solidFill>
                  <a:srgbClr val="800000"/>
                </a:solidFill>
              </a:rPr>
              <a:t> – так как, потому что.</a:t>
            </a:r>
            <a:endParaRPr lang="ru-RU" sz="2800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01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72"/>
            <a:ext cx="9252520" cy="683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09836" y="548680"/>
            <a:ext cx="7632848" cy="5616624"/>
          </a:xfrm>
          <a:solidFill>
            <a:srgbClr val="FFCC66">
              <a:alpha val="56000"/>
            </a:srgb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800000"/>
                </a:solidFill>
              </a:rPr>
              <a:t>           </a:t>
            </a:r>
            <a:r>
              <a:rPr lang="ru-RU" sz="2800" b="1" dirty="0" smtClean="0">
                <a:solidFill>
                  <a:srgbClr val="800000"/>
                </a:solidFill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</a:rPr>
              <a:t>6) </a:t>
            </a:r>
            <a:r>
              <a:rPr lang="ru-RU" sz="2400" dirty="0" smtClean="0">
                <a:solidFill>
                  <a:srgbClr val="800000"/>
                </a:solidFill>
              </a:rPr>
              <a:t>С тех пор я не перечитывал рассказ Толстого «Кавказский пленник» и перечитывать не буду, ибо живет он во мне каким-то давним, отделенным от всего остального прочитанного и услышанного, ярким 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озарением</a:t>
            </a:r>
            <a:r>
              <a:rPr lang="ru-RU" sz="2400" dirty="0" smtClean="0">
                <a:solidFill>
                  <a:srgbClr val="800000"/>
                </a:solidFill>
              </a:rPr>
              <a:t>, и мне все еще хочется пересказывать  бесхитростную и, может быть, самую 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романтическую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</a:rPr>
              <a:t>историю</a:t>
            </a:r>
            <a:r>
              <a:rPr lang="ru-RU" sz="2400" dirty="0" smtClean="0">
                <a:solidFill>
                  <a:srgbClr val="800000"/>
                </a:solidFill>
              </a:rPr>
              <a:t> в нашей русской литературе.</a:t>
            </a:r>
          </a:p>
          <a:p>
            <a:pPr marL="0" indent="0" algn="just">
              <a:buNone/>
            </a:pPr>
            <a:endParaRPr lang="ru-RU" sz="2800" dirty="0">
              <a:solidFill>
                <a:srgbClr val="800000"/>
              </a:solidFill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Озарение</a:t>
            </a:r>
            <a:r>
              <a:rPr lang="ru-RU" sz="2800" dirty="0" smtClean="0">
                <a:solidFill>
                  <a:srgbClr val="800000"/>
                </a:solidFill>
              </a:rPr>
              <a:t> – внезапное понимание чего-то.</a:t>
            </a:r>
            <a:endParaRPr lang="ru-RU" sz="2800" b="1" i="1" dirty="0">
              <a:solidFill>
                <a:srgbClr val="800000"/>
              </a:solidFill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Романтический </a:t>
            </a:r>
            <a:r>
              <a:rPr lang="ru-RU" sz="2800" dirty="0" smtClean="0">
                <a:solidFill>
                  <a:srgbClr val="800000"/>
                </a:solidFill>
              </a:rPr>
              <a:t>– исполненный романтики, загадочности, таинственности.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</a:t>
            </a:r>
            <a:r>
              <a:rPr lang="ru-RU" sz="2800" dirty="0" smtClean="0">
                <a:solidFill>
                  <a:srgbClr val="800000"/>
                </a:solidFill>
              </a:rPr>
              <a:t> – рассказ, повествование.</a:t>
            </a:r>
            <a:endParaRPr lang="ru-RU" sz="28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853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Синтаксические особенности текста.</a:t>
            </a:r>
            <a:endParaRPr lang="ru-RU" sz="32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5" name="Picture 2" descr="http://animashki.ucoz.com/_ph/44/1/378423289.jpg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80928"/>
            <a:ext cx="3340495" cy="317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1703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72"/>
            <a:ext cx="9252520" cy="683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09836" y="980728"/>
            <a:ext cx="7632848" cy="5184576"/>
          </a:xfrm>
          <a:solidFill>
            <a:srgbClr val="FFCC66">
              <a:alpha val="56000"/>
            </a:srgbClr>
          </a:solidFill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Разнообразие синтаксического строя:</a:t>
            </a:r>
          </a:p>
          <a:p>
            <a:pPr marL="0" indent="0" algn="just">
              <a:buFontTx/>
              <a:buChar char="-"/>
            </a:pPr>
            <a:endParaRPr lang="ru-RU" dirty="0" smtClean="0">
              <a:solidFill>
                <a:srgbClr val="800000"/>
              </a:solidFill>
            </a:endParaRPr>
          </a:p>
          <a:p>
            <a:pPr marL="0" indent="0" algn="just">
              <a:buFontTx/>
              <a:buChar char="-"/>
            </a:pP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sz="2800" dirty="0" smtClean="0">
                <a:solidFill>
                  <a:srgbClr val="800000"/>
                </a:solidFill>
              </a:rPr>
              <a:t>предложение с прямой речью ( №4);</a:t>
            </a:r>
          </a:p>
          <a:p>
            <a:pPr marL="0" indent="0" algn="just">
              <a:buFontTx/>
              <a:buChar char="-"/>
            </a:pP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sz="2800" dirty="0" smtClean="0">
                <a:solidFill>
                  <a:srgbClr val="800000"/>
                </a:solidFill>
              </a:rPr>
              <a:t>предложения с обособленными членами </a:t>
            </a:r>
            <a:r>
              <a:rPr lang="ru-RU" sz="2800" i="1" dirty="0" smtClean="0">
                <a:solidFill>
                  <a:srgbClr val="800000"/>
                </a:solidFill>
              </a:rPr>
              <a:t>(№2,5 –обособленное определение;№4,7 – обособленное обстоятельство;</a:t>
            </a:r>
            <a:r>
              <a:rPr lang="ru-RU" sz="2800" dirty="0" smtClean="0">
                <a:solidFill>
                  <a:srgbClr val="800000"/>
                </a:solidFill>
              </a:rPr>
              <a:t> </a:t>
            </a:r>
          </a:p>
          <a:p>
            <a:pPr marL="0" indent="0" algn="just">
              <a:buFontTx/>
              <a:buChar char="-"/>
            </a:pPr>
            <a:r>
              <a:rPr lang="ru-RU" sz="2800" dirty="0" smtClean="0">
                <a:solidFill>
                  <a:srgbClr val="800000"/>
                </a:solidFill>
              </a:rPr>
              <a:t> предложения с вводными словами (№6,7);</a:t>
            </a:r>
          </a:p>
          <a:p>
            <a:pPr marL="0" indent="0" algn="just">
              <a:buFontTx/>
              <a:buChar char="-"/>
            </a:pPr>
            <a:r>
              <a:rPr lang="ru-RU" sz="2800" dirty="0" smtClean="0">
                <a:solidFill>
                  <a:srgbClr val="800000"/>
                </a:solidFill>
              </a:rPr>
              <a:t> сложные предложения (№2,3,6).</a:t>
            </a:r>
          </a:p>
          <a:p>
            <a:pPr marL="0" indent="0" algn="just">
              <a:buFontTx/>
              <a:buChar char="-"/>
            </a:pPr>
            <a:endParaRPr lang="ru-RU" dirty="0" smtClean="0">
              <a:solidFill>
                <a:srgbClr val="800000"/>
              </a:solidFill>
            </a:endParaRPr>
          </a:p>
          <a:p>
            <a:pPr marL="0" indent="0" algn="just">
              <a:buFontTx/>
              <a:buChar char="-"/>
            </a:pPr>
            <a:endParaRPr lang="ru-RU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065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72"/>
            <a:ext cx="9252520" cy="683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4" y="620688"/>
            <a:ext cx="7632848" cy="5616624"/>
          </a:xfrm>
          <a:solidFill>
            <a:srgbClr val="FFCC66">
              <a:alpha val="56000"/>
            </a:srgb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i="1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800000"/>
                </a:solidFill>
              </a:rPr>
              <a:t>Вводные слова</a:t>
            </a:r>
          </a:p>
          <a:p>
            <a:pPr marL="0" indent="0" algn="ctr">
              <a:buNone/>
            </a:pPr>
            <a:endParaRPr lang="ru-RU" sz="2800" b="1" i="1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800000"/>
                </a:solidFill>
              </a:rPr>
              <a:t>Может быть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800000"/>
                </a:solidFill>
              </a:rPr>
              <a:t>Возможно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800000"/>
                </a:solidFill>
              </a:rPr>
              <a:t>Конечно же</a:t>
            </a:r>
            <a:endParaRPr lang="ru-RU" sz="2800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81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42976" y="1285860"/>
            <a:ext cx="758669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Найдите в первом абзаце сложные предложения и определите их вид.</a:t>
            </a:r>
            <a:br>
              <a:rPr lang="ru-RU" sz="3200" dirty="0" smtClean="0">
                <a:solidFill>
                  <a:srgbClr val="800000"/>
                </a:solidFill>
                <a:latin typeface="+mn-lt"/>
              </a:rPr>
            </a:br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Укажите  грамматические основы.</a:t>
            </a:r>
            <a:endParaRPr lang="ru-RU" sz="32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5" name="Picture 2" descr="http://animashki.ucoz.com/_ph/44/1/378423289.jpg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102" y="3500438"/>
            <a:ext cx="2582433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1703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19133925_1204212219_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3016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" name="vvv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19672" y="836712"/>
            <a:ext cx="69127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2348880"/>
            <a:ext cx="7772400" cy="34200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rgbClr val="800000"/>
                </a:solidFill>
              </a:rPr>
              <a:t>Текст</a:t>
            </a:r>
            <a:br>
              <a:rPr lang="ru-RU" sz="3200" i="1" dirty="0" smtClean="0">
                <a:solidFill>
                  <a:srgbClr val="800000"/>
                </a:solidFill>
              </a:rPr>
            </a:br>
            <a:r>
              <a:rPr lang="ru-RU" sz="3200" i="1" dirty="0" smtClean="0">
                <a:solidFill>
                  <a:srgbClr val="800000"/>
                </a:solidFill>
              </a:rPr>
              <a:t> тема текста</a:t>
            </a:r>
            <a:br>
              <a:rPr lang="ru-RU" sz="3200" i="1" dirty="0" smtClean="0">
                <a:solidFill>
                  <a:srgbClr val="800000"/>
                </a:solidFill>
              </a:rPr>
            </a:br>
            <a:r>
              <a:rPr lang="ru-RU" sz="3200" i="1" dirty="0" smtClean="0">
                <a:solidFill>
                  <a:srgbClr val="800000"/>
                </a:solidFill>
              </a:rPr>
              <a:t>стиль текста</a:t>
            </a:r>
            <a:br>
              <a:rPr lang="ru-RU" sz="3200" i="1" dirty="0" smtClean="0">
                <a:solidFill>
                  <a:srgbClr val="800000"/>
                </a:solidFill>
              </a:rPr>
            </a:br>
            <a:r>
              <a:rPr lang="ru-RU" sz="3200" i="1" dirty="0" smtClean="0">
                <a:solidFill>
                  <a:srgbClr val="800000"/>
                </a:solidFill>
              </a:rPr>
              <a:t>тип речи</a:t>
            </a:r>
            <a:br>
              <a:rPr lang="ru-RU" sz="3200" i="1" dirty="0" smtClean="0">
                <a:solidFill>
                  <a:srgbClr val="800000"/>
                </a:solidFill>
              </a:rPr>
            </a:br>
            <a:r>
              <a:rPr lang="ru-RU" sz="3200" i="1" dirty="0" smtClean="0">
                <a:solidFill>
                  <a:srgbClr val="800000"/>
                </a:solidFill>
              </a:rPr>
              <a:t>основные орфограммы и </a:t>
            </a:r>
            <a:r>
              <a:rPr lang="ru-RU" sz="3200" i="1" dirty="0" err="1" smtClean="0">
                <a:solidFill>
                  <a:srgbClr val="800000"/>
                </a:solidFill>
              </a:rPr>
              <a:t>пунктограммы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1052737"/>
            <a:ext cx="7772400" cy="936103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Ключевые понятия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9" name="Picture 5" descr="0_e976_232ff53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201851" cy="671514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827088" y="6308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10796_5172-800x600"/>
          <p:cNvPicPr>
            <a:picLocks noChangeAspect="1" noChangeArrowheads="1"/>
          </p:cNvPicPr>
          <p:nvPr/>
        </p:nvPicPr>
        <p:blipFill>
          <a:blip r:embed="rId2" cstate="print"/>
          <a:srcRect r="-278"/>
          <a:stretch>
            <a:fillRect/>
          </a:stretch>
        </p:blipFill>
        <p:spPr bwMode="auto">
          <a:xfrm>
            <a:off x="117333" y="0"/>
            <a:ext cx="9026667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orange-flo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9339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12541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1" name="Picture 5" descr="f_15517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8985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8" descr="14671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2771775" y="765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 descr="dl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1692275" y="6092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640x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662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14192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5" name="Picture 5" descr="0_5c5d_f03b9664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1293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468313" y="5949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727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2484438" y="5516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7" name="Picture 5" descr="6729898053_1024_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75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11160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28604"/>
            <a:ext cx="8532440" cy="4880014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/>
              <a:t>               </a:t>
            </a:r>
            <a:r>
              <a:rPr lang="ru-RU" sz="4000" b="1" i="1" dirty="0" smtClean="0">
                <a:solidFill>
                  <a:srgbClr val="800000"/>
                </a:solidFill>
                <a:latin typeface="+mn-lt"/>
              </a:rPr>
              <a:t>Цели урока:</a:t>
            </a:r>
            <a:br>
              <a:rPr lang="ru-RU" sz="4000" b="1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800000"/>
                </a:solidFill>
                <a:latin typeface="+mn-lt"/>
              </a:rPr>
              <a:t> 1. Обучение работе с текстом, расширение   сведений о возможностях текстов, совершенствование навыков правописания.</a:t>
            </a:r>
            <a:br>
              <a:rPr lang="ru-RU" sz="3200" b="1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800000"/>
                </a:solidFill>
                <a:latin typeface="+mn-lt"/>
              </a:rPr>
              <a:t> 2. Развитие аналитического мышления.</a:t>
            </a:r>
            <a:br>
              <a:rPr lang="ru-RU" sz="3200" b="1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800000"/>
                </a:solidFill>
                <a:latin typeface="+mn-lt"/>
              </a:rPr>
              <a:t> 3. Воспитание любви к русскому языку, </a:t>
            </a:r>
            <a:br>
              <a:rPr lang="ru-RU" sz="3200" b="1" i="1" dirty="0" smtClean="0">
                <a:solidFill>
                  <a:srgbClr val="80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800000"/>
                </a:solidFill>
                <a:latin typeface="+mn-lt"/>
              </a:rPr>
              <a:t>родному слову.</a:t>
            </a:r>
            <a:br>
              <a:rPr lang="ru-RU" sz="3200" b="1" i="1" dirty="0" smtClean="0">
                <a:solidFill>
                  <a:srgbClr val="800000"/>
                </a:solidFill>
                <a:latin typeface="+mn-lt"/>
              </a:rPr>
            </a:br>
            <a:endParaRPr lang="ru-RU" sz="1400" b="1" i="1" dirty="0">
              <a:solidFill>
                <a:srgbClr val="8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 descr="2ab23ba5-02e0-4548-840f-fdd9ce6081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75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5" name="Picture 5" descr="IMG_08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6820917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1979613" y="6021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533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800000"/>
                </a:solidFill>
              </a:rPr>
              <a:t>Особенности орфографии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800000"/>
                </a:solidFill>
              </a:rPr>
              <a:t>и   пунктуации    текста.</a:t>
            </a:r>
            <a:endParaRPr lang="ru-RU" sz="4000" b="1" i="1" dirty="0">
              <a:solidFill>
                <a:srgbClr val="800000"/>
              </a:solidFill>
            </a:endParaRPr>
          </a:p>
        </p:txBody>
      </p:sp>
      <p:pic>
        <p:nvPicPr>
          <p:cNvPr id="4" name="Picture 6" descr="http://s56.radikal.ru/i151/1208/53/ecf46bcdf55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2928934"/>
            <a:ext cx="2245358" cy="311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Группа 1.</a:t>
            </a:r>
            <a:endParaRPr lang="ru-RU" sz="32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3052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Задание: из предложения 6 выпишите  слова с орфограммами :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«Чередующаяся гласная в корне слова»,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«Безударная гласная в корне слова, не проверяемая ударением».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5" name="Picture 2" descr="http://www.ostu.ru/libraries/Blog/wp-content/uploads/2011/09/owl-read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92970"/>
            <a:ext cx="2351578" cy="216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928926" y="4143380"/>
            <a:ext cx="5500726" cy="15716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Озарение,</a:t>
            </a:r>
          </a:p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романтическую, литература.</a:t>
            </a:r>
            <a:endParaRPr lang="ru-RU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3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Группа 2.</a:t>
            </a:r>
            <a:endParaRPr lang="ru-RU" sz="32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3052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Задание: из предложений  1 - 3 выпишите  слова с орфограммами 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 «Правописание приставок на З-С»,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«Правописание приставок ПРЕ- и ПРИ-».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14480" y="3786190"/>
            <a:ext cx="5425287" cy="1220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Воспоминания, пришел, </a:t>
            </a:r>
          </a:p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приезжий, воспринимать</a:t>
            </a:r>
            <a:r>
              <a:rPr lang="ru-RU" dirty="0" smtClean="0">
                <a:solidFill>
                  <a:srgbClr val="800000"/>
                </a:solidFill>
              </a:rPr>
              <a:t>.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5" name="Picture 2" descr="http://www.ostu.ru/libraries/Blog/wp-content/uploads/2011/09/owl-read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4429132"/>
            <a:ext cx="2098576" cy="1934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986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+mn-lt"/>
              </a:rPr>
              <a:t>Группа 3.</a:t>
            </a:r>
            <a:endParaRPr lang="ru-RU" sz="32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3052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Задание: из предложений  6-7 выпишите слова, в которых правописание -Н- и -НН- определяется правилом: «В суффиксах полных страдательных причастий пишется две буквы Н».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26643" y="4005064"/>
            <a:ext cx="7859216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Отделенным, прочитанного, услышанного</a:t>
            </a:r>
            <a:r>
              <a:rPr lang="ru-RU" dirty="0" smtClean="0">
                <a:solidFill>
                  <a:srgbClr val="800000"/>
                </a:solidFill>
              </a:rPr>
              <a:t>.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5" name="Picture 2" descr="http://www.ostu.ru/libraries/Blog/wp-content/uploads/2011/09/owl-read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968" y="4653136"/>
            <a:ext cx="1954560" cy="180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8254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800000"/>
                </a:solidFill>
                <a:latin typeface="+mn-lt"/>
              </a:rPr>
              <a:t>Особенности  </a:t>
            </a:r>
            <a:br>
              <a:rPr lang="ru-RU" sz="54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5400" b="1" dirty="0" smtClean="0">
                <a:solidFill>
                  <a:srgbClr val="800000"/>
                </a:solidFill>
                <a:latin typeface="+mn-lt"/>
              </a:rPr>
              <a:t>пунктуации.</a:t>
            </a:r>
            <a:endParaRPr lang="ru-RU" sz="5400" b="1" dirty="0">
              <a:solidFill>
                <a:srgbClr val="8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800000"/>
                </a:solidFill>
                <a:latin typeface="+mn-lt"/>
              </a:rPr>
              <a:t>Тест</a:t>
            </a:r>
            <a:endParaRPr lang="ru-RU" sz="54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3" name="Рисунок 2" descr="Анимашки Книги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857620" y="2000240"/>
            <a:ext cx="3643338" cy="3929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97675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800000"/>
                </a:solidFill>
                <a:latin typeface="+mn-lt"/>
              </a:rPr>
              <a:t>Проверь себя</a:t>
            </a:r>
            <a:endParaRPr lang="ru-RU" sz="3200" b="1" dirty="0">
              <a:solidFill>
                <a:srgbClr val="800000"/>
              </a:solidFill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480" y="1142984"/>
          <a:ext cx="6215106" cy="512166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07553"/>
                <a:gridCol w="3107553"/>
              </a:tblGrid>
              <a:tr h="72522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800000"/>
                          </a:solidFill>
                        </a:rPr>
                        <a:t>Вариант  1</a:t>
                      </a:r>
                      <a:endParaRPr lang="ru-RU" sz="280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800000"/>
                          </a:solidFill>
                        </a:rPr>
                        <a:t>Вариант  2</a:t>
                      </a:r>
                      <a:endParaRPr lang="ru-RU" sz="2800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49620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1.  2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49620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2.  2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l">
                        <a:buAutoNum type="arabicPeriod" startAt="2"/>
                      </a:pPr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49620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3.  2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l">
                        <a:buAutoNum type="arabicPeriod" startAt="3"/>
                      </a:pPr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72667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4.  Детские воспоминания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4.  История  без  хитрости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496209">
                <a:tc>
                  <a:txBody>
                    <a:bodyPr/>
                    <a:lstStyle/>
                    <a:p>
                      <a:pPr marL="457200" indent="-457200" algn="l">
                        <a:buNone/>
                      </a:pPr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5.  4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l">
                        <a:buNone/>
                      </a:pPr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5.  2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49620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6.  2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800000"/>
                          </a:solidFill>
                        </a:rPr>
                        <a:t>6.  2</a:t>
                      </a:r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  <a:tr h="49620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800000"/>
                          </a:solidFill>
                        </a:rPr>
                        <a:t>6 баллов   –   «5»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800000"/>
                          </a:solidFill>
                        </a:rPr>
                        <a:t>4-5 баллов –  «4»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800000"/>
                          </a:solidFill>
                        </a:rPr>
                        <a:t> 3 балла   –     «3»</a:t>
                      </a:r>
                      <a:endParaRPr lang="ru-RU" sz="24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000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784887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«Самая  большая ценность народа – язык  ,на котором он пишет, </a:t>
            </a:r>
            <a:b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говорит, думает».</a:t>
            </a:r>
            <a:b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i="1" dirty="0" smtClean="0">
                <a:solidFill>
                  <a:srgbClr val="800000"/>
                </a:solidFill>
                <a:latin typeface="+mn-lt"/>
              </a:rPr>
              <a:t>Д.С. Лихачев.</a:t>
            </a:r>
            <a:endParaRPr lang="ru-RU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AutoShape 2" descr="data:image/jpeg;base64,/9j/4AAQSkZJRgABAQAAAQABAAD/2wCEAAkGBhISERQUExQUFRUWFxcXFxUUFBQUFBYVFRUVFRUYFxUXHSYeFxkjGRQVHy8gJCcpLCwsFR4xNTAqNSYrLCkBCQoKDgwOGg8PGikcHB0pLCkpKSksKSkpKSkpLCksKSkpKSkpKSkpKSkpKSkpLCksLCkpLCkpKSwsKSkpKSwsKf/AABEIAP4AuwMBIgACEQEDEQH/xAAcAAABBQEBAQAAAAAAAAAAAAAHAgMEBQYBAAj/xABLEAABAgMEBQYJCgUCBgMAAAABAAIDBBEFEiExB0FRYXEGEyIygZE1c5OhsbTB0vAWIyVCUlSDstHhFBdicoIz8QgVRFOSojRDwv/EABkBAAMBAQEAAAAAAAAAAAAAAAIDBAEFAP/EACMRAAICAgICAwEBAQAAAAAAAAABAhEDMRIhBBMyQVEicWH/2gAMAwEAAhEDEQA/ANrbNsyVnSMtGjywic4IbOhCgl14wS+pv0+ydetZs6ZrI+4RPIyvvpGmo/Q8h4yF6rEQLLymRSaFSbT6Dr/OeyPuETyMp767/OeyPuETyMp76BN5eDkXFGcpB3/nLZH3CJ5GV99e/nLZP3CJ5GV99A2q61y9xQPOQchpjsn7hE8jK++u/wA4bJ+4RPIyvvoKMCcYRrxWcYi3mkGj+cFk0r/ARNn+jK++lHS5ZNKiReRugyuHEX0HRJlzCWVcG9IgCpAyJw7Fa8n+TcWIQasaHA0Dzdc9pwN3ZgTjuW8Ue90glDTFZP3F/kZX30t+lyyhnIRNX/0yuvEfXQzleR8aI97Cy4YdduNCARnjtqruT5BRnhrIjbvSo03gCW47iDjTfTggaRjzT+jXnTBZP3CJ5GV99eGl+yfuETOn+jK++stB0bPDogeS8CmFHUpUVcxwyGoGlcFPmNG8JrebvgOcXOY8tyusvNGewmpO5EooL2zLyFpcst3Vs+IfwZXX/mnDpUsyng+IeEKUPoehLafJuLBh3j1ScK1BNKitCBh+qqIURzXAjUvcUZ7ZsNsPS3ZRa4iQidGlRzMrXGv9e5eh6XLKdlIPyJ/0ZXUCft7ig/Jv+cBpg+rHCmsEEncaUdXatByOs2FMNjQ31q0RHMeDg1l0hwI2HNe4o15ZG+Gl+yfuETyMr76V/N2yvuETyMr76DkxQEAZAEb3EEi8Uk5LzihbzzQY/wCcFk/cInkZX30/D0p2Wf8AoH+RlffQQANcVZQopwQtIyXkTR9COmYDpeVm4MFkO+9jh82xrwHseKEs46itVBiVaDtWFs0/Q9n/AIP5XLcSnUbwQF0XaQItNngaQ8ZC9ViIFI66a/A0h4yF6rEQLKbHQEtnF5dovIgTwTsIJMJtc/3VnKSjHGhvN31DgN7hQYdq8BOSSEw5dxGArhU7hWisJLk/Gi0uNJJpgAS6pyBGY4nat3yQ0fRhGhveWXGAkEAuv3sQNl3E4nNFiRslkNoo0NIFMBSo2UGpC3QqEHMEHJLkBGBvPD2Fw6opeBBrjiK5HDaNa3dmWU4uF1gfUO6bmNDCCQKOw62DsQda11wE5J+GxK9l6Ko+PWygfyVDiekGtoQ1oFS1poabDRwqCp8tYDGNIqSXVJcQ29iCOzAkdqtgvIbbGLHFaRAdZmDQ1xAYKDZhwVabC5tzooZfc7A3auqMcaHI46s1ocF0UWpm8EDd1lwZknnoVxwcGA0qTdcft1oK/WpjqooFp6L5aI4lkVzYrc8Ghlfq1YMgAadiKEzJNfQubUjI6x27Nypn2FdfXMEl1TTrcNpJJruCNSESxAutPRjFdedLvhPdUudg6HR1ACG1FHGoJ1bFCsOw3S0pNPcAHubcax2DhDY8OiHaSaHDPBFuNYjnPDjEN0ZMu4DLI1y3a1Tcp7DD8XfZIq1l5wLmlpNL1SKHIDejTEyg/oBdoPD4r3NFGucSBsBJwTgl6ALRWpyM5kXmB0VgwJAeIrdjrhABbvx4hULjdIDs+yneF6SbJJ7G5qUOpNsaWq4lojSKZpLrOLsskpSrpg7DFZR+hrP/AAfyvW6lOo3gsTIw7tkSA2cz6HLbSnUbwXjsR0gRaa/A0h4yF6rEQMRz02eBpDxkL1WIgYmx0BPZyqcg0qm0pqIBkvC9giVo35MX3CK7q7eiagag3MfssDycknxY7GtFSTtphTE3tWGtfQ3J2zGwobWtAAAHaftFY3SE8eUqLuShNaK0oB6U4XlxTUeJiG14pbH4qOc+6OljhSJUNqcLlHbFSjFWKSDaHecXLyYvrt9e5G8R8OXjEomedSHxV7ke4ktsdJilQBHThmMFqmA40SoTQdiamJRrsx6P0SZaZwTjowOGtNTFSRQTtgsN66aOcMCMaE4VocCEEeVnJl0rFLL2uoBxvA43g6lNe7KmKO1pybiCWOIP9NMewggn9EFOXs4+LEDouy62I3I3TiC3VjmK1rjrTIshyxSM9Z8UhX8tMjVmspAikBWUrOlenCyZ9MO0u6tlSJ3wvQ5bOU6jeCxMl4IkPwfyuW2lOo3ggOrH4oEWmzwNIeMheqxEC6o6abPA0h4yF6rEQLTY6Ans6FKgQB8FRmZq3lYIOrFa3QjI2jYaNZL50uoDRtAaYgXsqovwJi6Bu86HvIKV5tpdm52ddQGFBqFKrWTc7RwAw4Yn4NUEu0ew7tl0yPVxKkX1Vy79qnMfqXOk+zsRXRIbFOwpV8pEP4xTlPgUKw2hIelc6uBeqFp7oUYiZdEquucNqacVjZtHHFNujpL3qM52OB7F5MxosJKNXX+qVNRSRsOo/qq6VmAHbz8UUqLEDhq2fsVVF9Ek32clLQqbrswhFpLgRYUw+jXNa6pyqxwOutKEDzImzMC7SJqbia9YAHz4IYcvuVzY5usdW7UZmjsTQjItI2HAg607GuyLN30YUE7uxTbOdV7QcqivCuKhl67Di0IKoZM1Z9L2g0CQlQMr0KnC65aeU6jeCxEhGL7Hs9xNa8ya/wCLlt5TqN4KY6a0CLTZ4GkPGQvVYiBaOmmvwNIeMheqxECwmx0LlsU1TZeOR8Y+ZQglXiEQqSsLvIOaJhlxFNVOw4nYalXMeYq6uvWRnsw86HPI+22Qmlhc4Ofjqoaeev6rcyrnFxBBHVAqKEXqFKm6RuKLs1dmPNArERgFVQIt2lMPYE62YLuqARtr7Ni5zR2IlgZkbaJ1k1vVDNzdzEtJOODQKbiTrUGHbN0iocAdqXbQ1RTNiJxNunPiqqWRXFtdyrJm2mtoK47As5M960ad8ykOfVUkjaMOIQL9D/VkeBUx0QjDMaii7MaRIeFAnHmmGY86ffHy7u3coc2/HDWiSEsiw7QBLqZtND6R2qZKzxLgcwaVzz28VUx2hlSAMTV2/V6E3JzN0ihz+O7JVQfRHlVM1NoRQILzqDTWuwihx7V842pFrFcQXHE1LiHGuvpDPijLyjtUw5Z9S0l1WjEDVr3fqgzMwrzzdBpXAbFTDRFOS5EbnV4RE6+zYgFbpooxaQUalZ5Uz6QsPwJZvCD+V63sp1G8FgbC8B2bwg/let9KdRvBJLAR6aR9DyHjIXqsRA3m0c9M5+h5DxkL1WIgo1qdDRPklTIy45SHQkh8NFQKkhUnNmHEa8AEsIcAcR0TXEdiOMtN/wARzMVuUQNPDCtECQEd+TVIcvLjDCFDrtqGjV2qbK6oqwpyTSLK04IwBqaCuypG/UNqylp2pOsbeYwEVpW6Sabmjqt2LcR4F8A40JrdrgdeXsUOPL3jUAg7qtPf+qh5U7fZ0oq41ooZOLNxIJi3z1qNa9gBI20J4LkaciuZRzWn+popTbUairt8JwAxdTea5eZJhG9VobgcK4IW030NiuKp9lzJSpEJpzwGpZGdmGmYcQzIdU41O0LbvZSH1qYfGCyjYFIrn0rXB2HcQt4oWmU09yhiw2uLYbKtIBbiaA5XjUCu4KbZvKqLEv8AQhOY0DFhe2oOoh1aEKx/hT9UAgjq0HtXhCOIDbu3otaPNmvJxSqjZwlJ2n0RYdpmM0iG5zTk5j8wK6t28KbLw+iMKFMGWAFWtBcDrr0tuOpT5RpGYaNtK4rbFTX4MT8r0DtoqKDVzg3KlADrrmVqo0UHuPoWdhil406QwG/HBNjKkTyhykkOco7EgzEG6+JSMxrnQzVrWudStHNzINKVrhVD2wbOD3Y7cVrLce5kOLEzdzd2v9UV10U2UFVmrBmxDNDl6EyEpODOf58IY5pL7NVBshhFKKntrkI1wqwUK2VmlpoRrVlGhii5/vlCfRscKcbJFmyxh2PZ7Dm3mQe563Ep1G8FmLRbSRlR/XD9Dlp5TqN4Lqxdqx6BHpr8DSHjIXqsRA9sVG/TZ4GkPGQvVYiBidDQqatkpsVdeapiGna4I7ENDb0eJWB83fH2Id3gQHYdwCAzyjbyQnjFs6A5wpgYXHm+iDwoPMVJ5C0y/wAV1a/TTSMa80Y/vxTsaSB1kHdkqeQjlpu1psV7AOCgZ0orqyM2QAOJJ2Vy7l2FBFdmPen5mZDWkk0piocrDBPOPd0sw2uQ+qOJzWJBO6LePC6FFnub6RCvHzgLcCs9El7z3PY4A6gciRtTVTFaLJ0tgCME2Zd7sTgPMe9Ls2fERo1EYOGxwzCmvOCUxvaIcKE1oUKbnwPRvTs7GuqimYhcarY9sGWhUWf6dBlVM2pGdDiQ3gC4+oJ2Pz9BSmQKY6120oYiNhsx698n7LQDUnzJn/BUfkhq1YAewA/WIr2Vp6VmJ6xubq5ur0LRTsw29QEUCobYnqQ3Y56kUOWkcTzZKeRstLNtINa3HGi0DLZaQKkIWS0+Qp0O1CdyzJ41uxWPO4qg3zcW9Z8oRrdCPmctTKdRvBYqTdWyJA7eZ9D1tZTqN4KyKpUdBO1YItNngaQ8ZC9ViIGBHPTX4GkPGQvVYiBrU6Ohc9i2JYckNSqohLG3DFFnRc4vknA/UiuArq6DT7ShQVutHPKNsFkeC4gF1HtJOGAuuHGgBSc6uHRT47SmrCFCNHAnUaKx/jwAqpjw69TI0IPHEKstKK5owrU0A7cPaubNWdnErRamMZh9Mbgwcdp2D2qPNWVEZF5xjyNgzGWRCsbElwxgGr4xUuYxQ6Du2Zl9qx21bSpdls7VBl7PjXy8xHFxp0QaNatOZNpNSP0S2y4rhkijKgWlshsYYFHVqD1+J+t3q6bN1ChzbAWkHIgqukYxbVh+rlvGr43IWvsJU0TJ19SoMRmGG1P8/VMRH+xHEmmII+Ntck5PRGwZd8SJlQOcdzcQO3AU3qHFnmtiQmnNzvyAn9FD0j2vDbIPh1F6K5rWjXQODieAu+dNgraFSfGNg0bykiF7nE1LnFxx2mtE+LRdEzyVBrU+SiUXQUEcXLBVZobNk2udiKgalcCRbsFFTWVONacdauDPs2jvU+SLskQWYDKWVIjYYXoetnKdRvBYuWiB1kyJGswvQ9bSU6jeCNaOvH4oEWmvwNIeMheqxEDmhHLTV4GkPGQvVYiCEMJsBeQ4vKUIFQo0VhBR0JTs4utC40KRAlXPNGj2ADaTqCxo8FfklO85LwTrDbp/wN32K8mpe8wHYQeNFh9H8x0Xsbec1jhV9OhWIDgDq6hK27IpLSFys6qR3PFlcCtfbhh16L3Aaw00xTXyvAxLHU3q5hNbQF3+/EJL2QD9UA/01CC4/ZSQTyxg01g7CDh3pDOV8I6yBwUwWbBJ1iv9uHbROPsSXriC7idXBauIMiIy1mvODgRxCdhQ6vB2g+YpUWxoA6rGNocwAnpRnSrWoAOO809gWS0DE9EhUqocw+je1So8WpIWZ5U24IENx10o0bXmtOylT2I8cbE5ZUYzldbjjN/NuI5nogg/WwLj6B2KinbQiRnXojy92VTqGwDIKO9xJJJqTiTtJzK8F0oRSOZKTZ4BOMck0Sapl0L2ToUZPCMoUHNTObXmTTikz6Dsc1sWzuEH8r1u5TqN4LB2KPoSzuEH8r1vJTqN4Kc6C0CPTV4GkPGQvVYiCELNG/TT4HkPGQvVYiCcBtSmw0JylnDhYKLMwFpJSXaAMAd5xUa0LNNQWtOOFAEdnPTadlJDlwFYxpYthXWD5yI5rcMyXGjWjv8AOp8rZwhiruvqGpv7qy5OsBnJW9lzzD2h2HnWj8abdsJ9g8hWylmGXwMUjnYj9sYY/wDiALoWelJoV47fOikRt11B7cEJuUEk+DFdTAg4/Gxc3KrfZ2/Hlx6Lwww8VArt2nYQmjZ5IwB7RRV1i27UUdmFdNnga/rmpWqLoyvRDMg/W0U3OCQyGa6hTMHAqxEcbf2TcWI3M0NMRxXlRpDc1ziAcBrOqm5cjRQxrqbUiatIXqk7cFQTM8Xu9iYouQlySJsScKxvLpri1gGIaS59Mw5+DKj7NAe1aqDD6o1k/wCyZ0h8nP4SNAmAKwo8NsKK2ucRoxrxaR2tVWGPZB5MugTOavBbKd5Bud0pd7XNIBDXm67HVXJ1OxUczycmIR6cJ430q09owVqRBzVFSVxrala6S5Ji6C/EnVWgG7BQLTsEM6TKimNM+5Yz3sRfcnbGhtaOiC4ipJFVbWjYsJzeq0HaqSwbchgAON00pirebtqHdo1wdXYapTuyeXYTLPh3bHkBs5keZ628p1G8FjJdtLKkeMH8rls5TqN4IToR+KBJpoH0PIeMheqxEI7PsCO8ghhaPtP6I8+JR+5Y0/5bJ5Yc16u7LesDFmAB7TiqMcbRNml/VEGUswMGJLjs6or2pcSLnkNVB+q5GnKV9NcCoIeSK1GJR0kIURqab8AJmBM829kQZsc13G6apyYNe7zqKMjkhY5I+kIEwIjGvbk4BwO5wqPSs/yusjnGc60dJoo4bW7ez0KHowtYxZFrCelBPNnX0eszzGnYtYQudkX0dGD+wMzErdcaYLrJx4Wr5V8nblYjB82cx9g7/wCn0LJuCV/pWm9ofZa7gMye/wBiZiWm86j7O5chw8eKW6GvKgnOX6Rnvc7MlOysqM1xzDVSWEMbUnf2DWUxsUy35PSHOR2g0+1wA+ArrSrZ/OWXEOuEWxB2OofMUrkTZTmw3R4go+NS605thDq9rs+0K7t6V52TmIZ+tCeP/Un2JuPpkeXsDXJyaL4F36zD0Trop7Z45it4ZtrgdpGpZrkxMFj7pwrh7Fb2mS1wI7KbBt86tRzmieydhvzpXbShr7UmbshkQG68VpTEbVRzEevSHbTUTrTsvaJBzwW8QSBG5Hx2fUvDazpebMKGyzy12z0rXS9uluvjRWHPwZgfOtad+TuwhC0Zxs3Mk6tkSB8T+Vy2sp1G8FkTLth2ZJsaSWtdCAJzpR2a10p1G8EhnRjpA/5ePpZcnxheruQ3iTG/fmiBpJfSy5H+6F6s9DARqnLBUY3/ACTZV/QqYidy8wm60dvemHZcEtz6UG6iJgJHYlPj4xUc9ikFyYeMUDDRrNFdq83OOhk9GM2g1dNnSHHCoRiK+cpCdMKOyKPqPBHAHHvX0RJR2xYbHtyc0OHaKqPNGnZXhfVHXsBFDQg4EZgjeNaw/KHkS5pMSWFRmYWseLOv+09i3ZYkkKVlMZuOgQQ8HUxwzBBBHEZhImYwa4VGvPUiVbvJaDMipqyIOrFZ1hxGThuKHHKXk/Ny3+q3nIdcIkJpLTqF5ubD5t62KtjecWLh0diFacn7B/iYwJHzUM9I6nuzDeG3uVdyZsGZjuuGHEhwziYj2ltBru3s3HUinISLIMNsNgAa0UFPTvNdaOuxc5pLoWuxWdF28H0FLhw05EbgU9EjPmidYYU1EbiKPNDuNCPMVf8AO85DxzA7e9McvJG5Ou1B7GP44XT+VQ7Nj0Fw/wCJ1naPMVWuyJoZyPHMVwPYmXmhI7Qd3xgpE63pfrmmMxTu/dGCLhvdtUyVnC3WfjYoLa7f2KeaV5ng2QYl6ypE7TC/K5bKU6jeCxUl4IkPwfyuW1lOo3gpWXx0DPSgPomR/uherPQqoitpNH0VI6+lC9WehSTgnQ0T5PkdDqkY7E9HdUlNQRilHsRgDrTh2ph5zprToOSbrifMsaNGnt1I2aN5+/Jw27G4dhLXDsIrwKC0TH0IkaIZ2sOLC1w3h7dt14oeyrfOkZVaHY3TCaYaRconmmoUO057m24C889VvtOwKNxKkV3KblRLSMLnJh4Fa3WDGJEI1Nb6TkNaDlp6a5uJEJZDhMhg9FhvOPFzgRePmC2vKfkgZ6Gedd85qfndO4ahu/3QWtywYsrFLIrXN2EjBw2gjDsTsChLexGVyRd2jpQtKMKc+YY2QQIfeRie9bvR5y/nIkM/xVI0MG61+AjkjOtMHAb6FBoIw6I7GD5cvIziOpswoFRkxpQ6FRn32FaQnYcVtWOB3axxGpSHtwVLCsoB1W4HdgrNkZwHSx3geke1TRb0yiSVWCPSpJUdLRNodDPZ0h7VjWgUx+P9kSdJstek72uG9p7yWn0oawm1adqrxvojyLsciOvDeM96YvUOCRe+NqcFDj8fumoWOHb3r1RxSA+mR+OC9QXqA03bFjZ4Nlnmtj2f+D+Vy28p1G8FhrM8DWf+D6HrcynUbwUzLloGukx1LKkf7oXqz0J35gbUWNJp+ipH+6F6s9CeI347E6GifJ8j0CMKkaz6PaniMVAmpYO7Oym9MQ5qJDz6bfOOBRg7LWIcBT996Q1v6V2pLYt7HLLPZmUtpQtm0eurS6NLQ5qfa0nCK1zO0dJvoPes04JcrH5mLDig4sc13cQT5qoWrRqPo10UtFRju9ChNlSSXOxccz6ANydgRw9rSMQQCOBFQpIYo5R7K0yE6X1Ki0g2TBiyMcxRgyG54OFWuaKgg7a0C1EQUCzGklx/5XM0/wC15rzaoFGpJmy7R823UbtEFsQnyvMDovhElw+0HGocO+nYglVXXJPlA6UmYcUZA0eNsMmjh3YrpyVqjn3Ts+mmZJxwUSSjhwBGIIBB2gioPcpbio6plt2jE8uoPzMaGcnw3ObxaK07wO9CSWdlvRz5YWZz0s+712gub3YjtCBUGoNNlRTvT4bJsiG4woarjTjXKqdmGYplrfgpooamJmhutxce4bz+ikSjbtK4k411klIZLAG8BQnPfvT8EYhYzwarOH0PZ/4PoetxKdRvBYmSH0RIfg+h620p1G8FOy1aBrpM8FSP90L1Z6FEVFXSgfoqR/uherPQrcajzpsH0IybGwafqk82Dw+CvE0Osfun6Uw7+PFMAEtA+OCVdXvT3Lz/AICFmo4kxhmlkJRFVhrDLo8tDnZKCScWgsPFnR9FFrwEKNE1pU56DvD29vRd/wDlFW9QJE40x+N2hiadqVByzg3rNmgf+zF8wqrwCpUTlDBvSkw37UKIO+G4JH2hj0fK5Xmrq5RdRIgD9ortjnpGHU1dCrDd/j1f/Uhbe8g5oRtE3piBqIbFHEG47zEIvtyUuSPZRjfQ3NRMDwQFtmVDJqM0aojuFCa+1HWd6pQX5ZQLs5Ew6zWu813L/FBjf9HsiuJUx21Ff91GHxxUxxwUN7mtzNB+qqJhbRrS2tFQeFQEgnzpxryMs96xm0GyV8EyH4P5XLaSnUbwWJkj9ESH4P5XLbSnUbwU7LFoyNv8k32hISkNkRsMsEJ5LmlwI5gspQEfb8yy50JRvvMLyT/eRAm+SkB3VaGDY3ojuCj/ACNhbT3lapNGOKZgjoOj1r/FQswf9J/vJ52hOMf+ph+Sf7y2/wAjoW095XvkdC2u7yt5v9M4Iw/8k4/3mF5J/vLw0JRvvMPyT/eW4+R0Lae8r3yOhbT3lZybPcEYY6Eo/wB6heSf7y7/ACTjfeYXkn+8tx8joW095XvkdC2nvK9zZvBGa5L6K40pMtjGYhuaGlrmiG8Eg5Y3toC3r5EnX5iqf5Gwtp7yvfI6FtPeVjd7PRSWi3h2eRrHcuR7NLmltRiKZbcPaqn5HQtp7yvfI6FtPeUPFBWDJ/8Aw8R64TcKniX5f+SSP+HeY++QvIv95E/5HQtp7yvfI6FtPeU32SA4RMbyM0OzEhNNjfxMN7brmuaIbwSHDaXbaHsRHFmnaO4qq+R0Lae8r3yOhbT3lC5N7NUUiwi2OSOsO4rGcpNFUSZjNiNjsZRt2hhuJzqDUHetH8joW095XvkdC2nvKHTs1q1RiDoSjU/+TD8k/wB5MHQXGOBmYRG+E/3lvvkbC2nvK98joW095R83+geuIP4GgqO3D+LhEavmn1/MnjoRj65mF5J/vLdfI6FtPeV75HQtp7yvcme9aIk7ZZlpCVgOcHGE6EwuAoDQOxoclqZTqN4KjhckIQcDiaGoqSVoIbKADYgG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jpeg;base64,/9j/4AAQSkZJRgABAQAAAQABAAD/2wCEAAkGBhISERQUExQUFRUWFxcXFxUUFBQUFBYVFRUVFRUYFxUXHSYeFxkjGRQVHy8gJCcpLCwsFR4xNTAqNSYrLCkBCQoKDgwOGg8PGikcHB0pLCkpKSksKSkpKSkpLCksKSkpKSkpKSkpKSkpKSkpLCksLCkpLCkpKSwsKSkpKSwsKf/AABEIAP4AuwMBIgACEQEDEQH/xAAcAAABBQEBAQAAAAAAAAAAAAAHAgMEBQYBAAj/xABLEAABAgMEBQYJCgUCBgMAAAABAAIDBBEFEiExB0FRYXEGEyIygZE1c5OhsbTB0vAWIyVCUlSDstHhFBdicoIz8QgVRFOSojRDwv/EABkBAAMBAQEAAAAAAAAAAAAAAAIDBAEFAP/EACMRAAICAgICAwEBAQAAAAAAAAABAhEDMRIhBBMyQVEicWH/2gAMAwEAAhEDEQA/ANrbNsyVnSMtGjywic4IbOhCgl14wS+pv0+ydetZs6ZrI+4RPIyvvpGmo/Q8h4yF6rEQLLymRSaFSbT6Dr/OeyPuETyMp767/OeyPuETyMp76BN5eDkXFGcpB3/nLZH3CJ5GV99e/nLZP3CJ5GV99A2q61y9xQPOQchpjsn7hE8jK++u/wA4bJ+4RPIyvvoKMCcYRrxWcYi3mkGj+cFk0r/ARNn+jK++lHS5ZNKiReRugyuHEX0HRJlzCWVcG9IgCpAyJw7Fa8n+TcWIQasaHA0Dzdc9pwN3ZgTjuW8Ue90glDTFZP3F/kZX30t+lyyhnIRNX/0yuvEfXQzleR8aI97Cy4YdduNCARnjtqruT5BRnhrIjbvSo03gCW47iDjTfTggaRjzT+jXnTBZP3CJ5GV99eGl+yfuETOn+jK++stB0bPDogeS8CmFHUpUVcxwyGoGlcFPmNG8JrebvgOcXOY8tyusvNGewmpO5EooL2zLyFpcst3Vs+IfwZXX/mnDpUsyng+IeEKUPoehLafJuLBh3j1ScK1BNKitCBh+qqIURzXAjUvcUZ7ZsNsPS3ZRa4iQidGlRzMrXGv9e5eh6XLKdlIPyJ/0ZXUCft7ig/Jv+cBpg+rHCmsEEncaUdXatByOs2FMNjQ31q0RHMeDg1l0hwI2HNe4o15ZG+Gl+yfuETyMr76V/N2yvuETyMr76DkxQEAZAEb3EEi8Uk5LzihbzzQY/wCcFk/cInkZX30/D0p2Wf8AoH+RlffQQANcVZQopwQtIyXkTR9COmYDpeVm4MFkO+9jh82xrwHseKEs46itVBiVaDtWFs0/Q9n/AIP5XLcSnUbwQF0XaQItNngaQ8ZC9ViIFI66a/A0h4yF6rEQLKbHQEtnF5dovIgTwTsIJMJtc/3VnKSjHGhvN31DgN7hQYdq8BOSSEw5dxGArhU7hWisJLk/Gi0uNJJpgAS6pyBGY4nat3yQ0fRhGhveWXGAkEAuv3sQNl3E4nNFiRslkNoo0NIFMBSo2UGpC3QqEHMEHJLkBGBvPD2Fw6opeBBrjiK5HDaNa3dmWU4uF1gfUO6bmNDCCQKOw62DsQda11wE5J+GxK9l6Ko+PWygfyVDiekGtoQ1oFS1poabDRwqCp8tYDGNIqSXVJcQ29iCOzAkdqtgvIbbGLHFaRAdZmDQ1xAYKDZhwVabC5tzooZfc7A3auqMcaHI46s1ocF0UWpm8EDd1lwZknnoVxwcGA0qTdcft1oK/WpjqooFp6L5aI4lkVzYrc8Ghlfq1YMgAadiKEzJNfQubUjI6x27Nypn2FdfXMEl1TTrcNpJJruCNSESxAutPRjFdedLvhPdUudg6HR1ACG1FHGoJ1bFCsOw3S0pNPcAHubcax2DhDY8OiHaSaHDPBFuNYjnPDjEN0ZMu4DLI1y3a1Tcp7DD8XfZIq1l5wLmlpNL1SKHIDejTEyg/oBdoPD4r3NFGucSBsBJwTgl6ALRWpyM5kXmB0VgwJAeIrdjrhABbvx4hULjdIDs+yneF6SbJJ7G5qUOpNsaWq4lojSKZpLrOLsskpSrpg7DFZR+hrP/AAfyvW6lOo3gsTIw7tkSA2cz6HLbSnUbwXjsR0gRaa/A0h4yF6rEQMRz02eBpDxkL1WIgYmx0BPZyqcg0qm0pqIBkvC9giVo35MX3CK7q7eiagag3MfssDycknxY7GtFSTtphTE3tWGtfQ3J2zGwobWtAAAHaftFY3SE8eUqLuShNaK0oB6U4XlxTUeJiG14pbH4qOc+6OljhSJUNqcLlHbFSjFWKSDaHecXLyYvrt9e5G8R8OXjEomedSHxV7ke4ktsdJilQBHThmMFqmA40SoTQdiamJRrsx6P0SZaZwTjowOGtNTFSRQTtgsN66aOcMCMaE4VocCEEeVnJl0rFLL2uoBxvA43g6lNe7KmKO1pybiCWOIP9NMewggn9EFOXs4+LEDouy62I3I3TiC3VjmK1rjrTIshyxSM9Z8UhX8tMjVmspAikBWUrOlenCyZ9MO0u6tlSJ3wvQ5bOU6jeCxMl4IkPwfyuW2lOo3ggOrH4oEWmzwNIeMheqxEC6o6abPA0h4yF6rEQLTY6Ans6FKgQB8FRmZq3lYIOrFa3QjI2jYaNZL50uoDRtAaYgXsqovwJi6Bu86HvIKV5tpdm52ddQGFBqFKrWTc7RwAw4Yn4NUEu0ew7tl0yPVxKkX1Vy79qnMfqXOk+zsRXRIbFOwpV8pEP4xTlPgUKw2hIelc6uBeqFp7oUYiZdEquucNqacVjZtHHFNujpL3qM52OB7F5MxosJKNXX+qVNRSRsOo/qq6VmAHbz8UUqLEDhq2fsVVF9Ek32clLQqbrswhFpLgRYUw+jXNa6pyqxwOutKEDzImzMC7SJqbia9YAHz4IYcvuVzY5usdW7UZmjsTQjItI2HAg607GuyLN30YUE7uxTbOdV7QcqivCuKhl67Di0IKoZM1Z9L2g0CQlQMr0KnC65aeU6jeCxEhGL7Hs9xNa8ya/wCLlt5TqN4KY6a0CLTZ4GkPGQvVYiBaOmmvwNIeMheqxECwmx0LlsU1TZeOR8Y+ZQglXiEQqSsLvIOaJhlxFNVOw4nYalXMeYq6uvWRnsw86HPI+22Qmlhc4Ofjqoaeev6rcyrnFxBBHVAqKEXqFKm6RuKLs1dmPNArERgFVQIt2lMPYE62YLuqARtr7Ni5zR2IlgZkbaJ1k1vVDNzdzEtJOODQKbiTrUGHbN0iocAdqXbQ1RTNiJxNunPiqqWRXFtdyrJm2mtoK47As5M960ad8ykOfVUkjaMOIQL9D/VkeBUx0QjDMaii7MaRIeFAnHmmGY86ffHy7u3coc2/HDWiSEsiw7QBLqZtND6R2qZKzxLgcwaVzz28VUx2hlSAMTV2/V6E3JzN0ihz+O7JVQfRHlVM1NoRQILzqDTWuwihx7V842pFrFcQXHE1LiHGuvpDPijLyjtUw5Z9S0l1WjEDVr3fqgzMwrzzdBpXAbFTDRFOS5EbnV4RE6+zYgFbpooxaQUalZ5Uz6QsPwJZvCD+V63sp1G8FgbC8B2bwg/let9KdRvBJLAR6aR9DyHjIXqsRA3m0c9M5+h5DxkL1WIgo1qdDRPklTIy45SHQkh8NFQKkhUnNmHEa8AEsIcAcR0TXEdiOMtN/wARzMVuUQNPDCtECQEd+TVIcvLjDCFDrtqGjV2qbK6oqwpyTSLK04IwBqaCuypG/UNqylp2pOsbeYwEVpW6Sabmjqt2LcR4F8A40JrdrgdeXsUOPL3jUAg7qtPf+qh5U7fZ0oq41ooZOLNxIJi3z1qNa9gBI20J4LkaciuZRzWn+popTbUairt8JwAxdTea5eZJhG9VobgcK4IW030NiuKp9lzJSpEJpzwGpZGdmGmYcQzIdU41O0LbvZSH1qYfGCyjYFIrn0rXB2HcQt4oWmU09yhiw2uLYbKtIBbiaA5XjUCu4KbZvKqLEv8AQhOY0DFhe2oOoh1aEKx/hT9UAgjq0HtXhCOIDbu3otaPNmvJxSqjZwlJ2n0RYdpmM0iG5zTk5j8wK6t28KbLw+iMKFMGWAFWtBcDrr0tuOpT5RpGYaNtK4rbFTX4MT8r0DtoqKDVzg3KlADrrmVqo0UHuPoWdhil406QwG/HBNjKkTyhykkOco7EgzEG6+JSMxrnQzVrWudStHNzINKVrhVD2wbOD3Y7cVrLce5kOLEzdzd2v9UV10U2UFVmrBmxDNDl6EyEpODOf58IY5pL7NVBshhFKKntrkI1wqwUK2VmlpoRrVlGhii5/vlCfRscKcbJFmyxh2PZ7Dm3mQe563Ep1G8FmLRbSRlR/XD9Dlp5TqN4Lqxdqx6BHpr8DSHjIXqsRA9sVG/TZ4GkPGQvVYiBidDQqatkpsVdeapiGna4I7ENDb0eJWB83fH2Id3gQHYdwCAzyjbyQnjFs6A5wpgYXHm+iDwoPMVJ5C0y/wAV1a/TTSMa80Y/vxTsaSB1kHdkqeQjlpu1psV7AOCgZ0orqyM2QAOJJ2Vy7l2FBFdmPen5mZDWkk0piocrDBPOPd0sw2uQ+qOJzWJBO6LePC6FFnub6RCvHzgLcCs9El7z3PY4A6gciRtTVTFaLJ0tgCME2Zd7sTgPMe9Ls2fERo1EYOGxwzCmvOCUxvaIcKE1oUKbnwPRvTs7GuqimYhcarY9sGWhUWf6dBlVM2pGdDiQ3gC4+oJ2Pz9BSmQKY6120oYiNhsx698n7LQDUnzJn/BUfkhq1YAewA/WIr2Vp6VmJ6xubq5ur0LRTsw29QEUCobYnqQ3Y56kUOWkcTzZKeRstLNtINa3HGi0DLZaQKkIWS0+Qp0O1CdyzJ41uxWPO4qg3zcW9Z8oRrdCPmctTKdRvBYqTdWyJA7eZ9D1tZTqN4KyKpUdBO1YItNngaQ8ZC9ViIGBHPTX4GkPGQvVYiBrU6Ohc9i2JYckNSqohLG3DFFnRc4vknA/UiuArq6DT7ShQVutHPKNsFkeC4gF1HtJOGAuuHGgBSc6uHRT47SmrCFCNHAnUaKx/jwAqpjw69TI0IPHEKstKK5owrU0A7cPaubNWdnErRamMZh9Mbgwcdp2D2qPNWVEZF5xjyNgzGWRCsbElwxgGr4xUuYxQ6Du2Zl9qx21bSpdls7VBl7PjXy8xHFxp0QaNatOZNpNSP0S2y4rhkijKgWlshsYYFHVqD1+J+t3q6bN1ChzbAWkHIgqukYxbVh+rlvGr43IWvsJU0TJ19SoMRmGG1P8/VMRH+xHEmmII+Ntck5PRGwZd8SJlQOcdzcQO3AU3qHFnmtiQmnNzvyAn9FD0j2vDbIPh1F6K5rWjXQODieAu+dNgraFSfGNg0bykiF7nE1LnFxx2mtE+LRdEzyVBrU+SiUXQUEcXLBVZobNk2udiKgalcCRbsFFTWVONacdauDPs2jvU+SLskQWYDKWVIjYYXoetnKdRvBYuWiB1kyJGswvQ9bSU6jeCNaOvH4oEWmvwNIeMheqxEDmhHLTV4GkPGQvVYiCEMJsBeQ4vKUIFQo0VhBR0JTs4utC40KRAlXPNGj2ADaTqCxo8FfklO85LwTrDbp/wN32K8mpe8wHYQeNFh9H8x0Xsbec1jhV9OhWIDgDq6hK27IpLSFys6qR3PFlcCtfbhh16L3Aaw00xTXyvAxLHU3q5hNbQF3+/EJL2QD9UA/01CC4/ZSQTyxg01g7CDh3pDOV8I6yBwUwWbBJ1iv9uHbROPsSXriC7idXBauIMiIy1mvODgRxCdhQ6vB2g+YpUWxoA6rGNocwAnpRnSrWoAOO809gWS0DE9EhUqocw+je1So8WpIWZ5U24IENx10o0bXmtOylT2I8cbE5ZUYzldbjjN/NuI5nogg/WwLj6B2KinbQiRnXojy92VTqGwDIKO9xJJJqTiTtJzK8F0oRSOZKTZ4BOMck0Sapl0L2ToUZPCMoUHNTObXmTTikz6Dsc1sWzuEH8r1u5TqN4LB2KPoSzuEH8r1vJTqN4Kc6C0CPTV4GkPGQvVYiCELNG/TT4HkPGQvVYiCcBtSmw0JylnDhYKLMwFpJSXaAMAd5xUa0LNNQWtOOFAEdnPTadlJDlwFYxpYthXWD5yI5rcMyXGjWjv8AOp8rZwhiruvqGpv7qy5OsBnJW9lzzD2h2HnWj8abdsJ9g8hWylmGXwMUjnYj9sYY/wDiALoWelJoV47fOikRt11B7cEJuUEk+DFdTAg4/Gxc3KrfZ2/Hlx6Lwww8VArt2nYQmjZ5IwB7RRV1i27UUdmFdNnga/rmpWqLoyvRDMg/W0U3OCQyGa6hTMHAqxEcbf2TcWI3M0NMRxXlRpDc1ziAcBrOqm5cjRQxrqbUiatIXqk7cFQTM8Xu9iYouQlySJsScKxvLpri1gGIaS59Mw5+DKj7NAe1aqDD6o1k/wCyZ0h8nP4SNAmAKwo8NsKK2ucRoxrxaR2tVWGPZB5MugTOavBbKd5Bud0pd7XNIBDXm67HVXJ1OxUczycmIR6cJ430q09owVqRBzVFSVxrala6S5Ji6C/EnVWgG7BQLTsEM6TKimNM+5Yz3sRfcnbGhtaOiC4ipJFVbWjYsJzeq0HaqSwbchgAON00pirebtqHdo1wdXYapTuyeXYTLPh3bHkBs5keZ628p1G8FjJdtLKkeMH8rls5TqN4IToR+KBJpoH0PIeMheqxEI7PsCO8ghhaPtP6I8+JR+5Y0/5bJ5Yc16u7LesDFmAB7TiqMcbRNml/VEGUswMGJLjs6or2pcSLnkNVB+q5GnKV9NcCoIeSK1GJR0kIURqab8AJmBM829kQZsc13G6apyYNe7zqKMjkhY5I+kIEwIjGvbk4BwO5wqPSs/yusjnGc60dJoo4bW7ez0KHowtYxZFrCelBPNnX0eszzGnYtYQudkX0dGD+wMzErdcaYLrJx4Wr5V8nblYjB82cx9g7/wCn0LJuCV/pWm9ofZa7gMye/wBiZiWm86j7O5chw8eKW6GvKgnOX6Rnvc7MlOysqM1xzDVSWEMbUnf2DWUxsUy35PSHOR2g0+1wA+ArrSrZ/OWXEOuEWxB2OofMUrkTZTmw3R4go+NS605thDq9rs+0K7t6V52TmIZ+tCeP/Un2JuPpkeXsDXJyaL4F36zD0Trop7Z45it4ZtrgdpGpZrkxMFj7pwrh7Fb2mS1wI7KbBt86tRzmieydhvzpXbShr7UmbshkQG68VpTEbVRzEevSHbTUTrTsvaJBzwW8QSBG5Hx2fUvDazpebMKGyzy12z0rXS9uluvjRWHPwZgfOtad+TuwhC0Zxs3Mk6tkSB8T+Vy2sp1G8FkTLth2ZJsaSWtdCAJzpR2a10p1G8EhnRjpA/5ePpZcnxheruQ3iTG/fmiBpJfSy5H+6F6s9DARqnLBUY3/ACTZV/QqYidy8wm60dvemHZcEtz6UG6iJgJHYlPj4xUc9ikFyYeMUDDRrNFdq83OOhk9GM2g1dNnSHHCoRiK+cpCdMKOyKPqPBHAHHvX0RJR2xYbHtyc0OHaKqPNGnZXhfVHXsBFDQg4EZgjeNaw/KHkS5pMSWFRmYWseLOv+09i3ZYkkKVlMZuOgQQ8HUxwzBBBHEZhImYwa4VGvPUiVbvJaDMipqyIOrFZ1hxGThuKHHKXk/Ny3+q3nIdcIkJpLTqF5ubD5t62KtjecWLh0diFacn7B/iYwJHzUM9I6nuzDeG3uVdyZsGZjuuGHEhwziYj2ltBru3s3HUinISLIMNsNgAa0UFPTvNdaOuxc5pLoWuxWdF28H0FLhw05EbgU9EjPmidYYU1EbiKPNDuNCPMVf8AO85DxzA7e9McvJG5Ou1B7GP44XT+VQ7Nj0Fw/wCJ1naPMVWuyJoZyPHMVwPYmXmhI7Qd3xgpE63pfrmmMxTu/dGCLhvdtUyVnC3WfjYoLa7f2KeaV5ng2QYl6ypE7TC/K5bKU6jeCxUl4IkPwfyuW1lOo3gpWXx0DPSgPomR/uherPQqoitpNH0VI6+lC9WehSTgnQ0T5PkdDqkY7E9HdUlNQRilHsRgDrTh2ph5zprToOSbrifMsaNGnt1I2aN5+/Jw27G4dhLXDsIrwKC0TH0IkaIZ2sOLC1w3h7dt14oeyrfOkZVaHY3TCaYaRconmmoUO057m24C889VvtOwKNxKkV3KblRLSMLnJh4Fa3WDGJEI1Nb6TkNaDlp6a5uJEJZDhMhg9FhvOPFzgRePmC2vKfkgZ6Gedd85qfndO4ahu/3QWtywYsrFLIrXN2EjBw2gjDsTsChLexGVyRd2jpQtKMKc+YY2QQIfeRie9bvR5y/nIkM/xVI0MG61+AjkjOtMHAb6FBoIw6I7GD5cvIziOpswoFRkxpQ6FRn32FaQnYcVtWOB3axxGpSHtwVLCsoB1W4HdgrNkZwHSx3geke1TRb0yiSVWCPSpJUdLRNodDPZ0h7VjWgUx+P9kSdJstek72uG9p7yWn0oawm1adqrxvojyLsciOvDeM96YvUOCRe+NqcFDj8fumoWOHb3r1RxSA+mR+OC9QXqA03bFjZ4Nlnmtj2f+D+Vy28p1G8FhrM8DWf+D6HrcynUbwUzLloGukx1LKkf7oXqz0J35gbUWNJp+ipH+6F6s9CeI347E6GifJ8j0CMKkaz6PaniMVAmpYO7Oym9MQ5qJDz6bfOOBRg7LWIcBT996Q1v6V2pLYt7HLLPZmUtpQtm0eurS6NLQ5qfa0nCK1zO0dJvoPes04JcrH5mLDig4sc13cQT5qoWrRqPo10UtFRju9ChNlSSXOxccz6ANydgRw9rSMQQCOBFQpIYo5R7K0yE6X1Ki0g2TBiyMcxRgyG54OFWuaKgg7a0C1EQUCzGklx/5XM0/wC15rzaoFGpJmy7R823UbtEFsQnyvMDovhElw+0HGocO+nYglVXXJPlA6UmYcUZA0eNsMmjh3YrpyVqjn3Ts+mmZJxwUSSjhwBGIIBB2gioPcpbio6plt2jE8uoPzMaGcnw3ObxaK07wO9CSWdlvRz5YWZz0s+712gub3YjtCBUGoNNlRTvT4bJsiG4woarjTjXKqdmGYplrfgpooamJmhutxce4bz+ikSjbtK4k411klIZLAG8BQnPfvT8EYhYzwarOH0PZ/4PoetxKdRvBYmSH0RIfg+h620p1G8FOy1aBrpM8FSP90L1Z6FEVFXSgfoqR/uherPQrcajzpsH0IybGwafqk82Dw+CvE0Osfun6Uw7+PFMAEtA+OCVdXvT3Lz/AICFmo4kxhmlkJRFVhrDLo8tDnZKCScWgsPFnR9FFrwEKNE1pU56DvD29vRd/wDlFW9QJE40x+N2hiadqVByzg3rNmgf+zF8wqrwCpUTlDBvSkw37UKIO+G4JH2hj0fK5Xmrq5RdRIgD9ortjnpGHU1dCrDd/j1f/Uhbe8g5oRtE3piBqIbFHEG47zEIvtyUuSPZRjfQ3NRMDwQFtmVDJqM0aojuFCa+1HWd6pQX5ZQLs5Ew6zWu813L/FBjf9HsiuJUx21Ff91GHxxUxxwUN7mtzNB+qqJhbRrS2tFQeFQEgnzpxryMs96xm0GyV8EyH4P5XLaSnUbwWJkj9ESH4P5XLbSnUbwU7LFoyNv8k32hISkNkRsMsEJ5LmlwI5gspQEfb8yy50JRvvMLyT/eRAm+SkB3VaGDY3ojuCj/ACNhbT3lapNGOKZgjoOj1r/FQswf9J/vJ52hOMf+ph+Sf7y2/wAjoW095XvkdC2u7yt5v9M4Iw/8k4/3mF5J/vLw0JRvvMPyT/eW4+R0Lae8r3yOhbT3lZybPcEYY6Eo/wB6heSf7y7/ACTjfeYXkn+8tx8joW095XvkdC2nvK9zZvBGa5L6K40pMtjGYhuaGlrmiG8Eg5Y3toC3r5EnX5iqf5Gwtp7yvfI6FtPeVjd7PRSWi3h2eRrHcuR7NLmltRiKZbcPaqn5HQtp7yvfI6FtPeUPFBWDJ/8Aw8R64TcKniX5f+SSP+HeY++QvIv95E/5HQtp7yvfI6FtPeU32SA4RMbyM0OzEhNNjfxMN7brmuaIbwSHDaXbaHsRHFmnaO4qq+R0Lae8r3yOhbT3lC5N7NUUiwi2OSOsO4rGcpNFUSZjNiNjsZRt2hhuJzqDUHetH8joW095XvkdC2nvKHTs1q1RiDoSjU/+TD8k/wB5MHQXGOBmYRG+E/3lvvkbC2nvK98joW095R83+geuIP4GgqO3D+LhEavmn1/MnjoRj65mF5J/vLdfI6FtPeV75HQtp7yvcme9aIk7ZZlpCVgOcHGE6EwuAoDQOxoclqZTqN4KjhckIQcDiaGoqSVoIbKADYgG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72711"/>
            <a:ext cx="2880320" cy="391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07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214422"/>
            <a:ext cx="7215238" cy="307183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800000"/>
                </a:solidFill>
                <a:latin typeface="+mn-lt"/>
              </a:rPr>
              <a:t>       </a:t>
            </a:r>
            <a:r>
              <a:rPr lang="ru-RU" sz="4000" b="1" dirty="0" smtClean="0">
                <a:solidFill>
                  <a:srgbClr val="800000"/>
                </a:solidFill>
                <a:latin typeface="+mn-lt"/>
              </a:rPr>
              <a:t>Домашнее задание.</a:t>
            </a:r>
            <a:r>
              <a:rPr lang="ru-RU" sz="4000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4000" dirty="0" smtClean="0">
                <a:solidFill>
                  <a:srgbClr val="800000"/>
                </a:solidFill>
                <a:latin typeface="+mn-lt"/>
              </a:rPr>
            </a:br>
            <a:r>
              <a:rPr lang="ru-RU" sz="4000" dirty="0" smtClean="0">
                <a:solidFill>
                  <a:srgbClr val="800000"/>
                </a:solidFill>
                <a:latin typeface="+mn-lt"/>
              </a:rPr>
              <a:t>Перечитайте текст и напишите свое рассуждение на тему : </a:t>
            </a:r>
            <a:br>
              <a:rPr lang="ru-RU" sz="4000" dirty="0" smtClean="0">
                <a:solidFill>
                  <a:srgbClr val="800000"/>
                </a:solidFill>
                <a:latin typeface="+mn-lt"/>
              </a:rPr>
            </a:br>
            <a:r>
              <a:rPr lang="ru-RU" sz="4000" dirty="0" smtClean="0">
                <a:solidFill>
                  <a:srgbClr val="800000"/>
                </a:solidFill>
                <a:latin typeface="+mn-lt"/>
              </a:rPr>
              <a:t>«Книга в моей жизни».</a:t>
            </a:r>
            <a:br>
              <a:rPr lang="ru-RU" sz="4000" dirty="0" smtClean="0">
                <a:solidFill>
                  <a:srgbClr val="800000"/>
                </a:solidFill>
                <a:latin typeface="+mn-lt"/>
              </a:rPr>
            </a:br>
            <a:endParaRPr lang="ru-RU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3" name="Рисунок 2" descr="Анимашки Книги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929066"/>
            <a:ext cx="2357454" cy="2143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0918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b="1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3600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rgbClr val="800000"/>
                </a:solidFill>
                <a:latin typeface="+mn-lt"/>
              </a:rPr>
            </a:br>
            <a:r>
              <a:rPr lang="ru-RU" sz="3600" dirty="0" smtClean="0">
                <a:solidFill>
                  <a:srgbClr val="800000"/>
                </a:solidFill>
                <a:latin typeface="+mn-lt"/>
              </a:rPr>
              <a:t>    - Что вы узнали на уроке?</a:t>
            </a:r>
            <a:br>
              <a:rPr lang="ru-RU" sz="3600" dirty="0" smtClean="0">
                <a:solidFill>
                  <a:srgbClr val="800000"/>
                </a:solidFill>
                <a:latin typeface="+mn-lt"/>
              </a:rPr>
            </a:br>
            <a:r>
              <a:rPr lang="ru-RU" sz="3600" dirty="0" smtClean="0">
                <a:solidFill>
                  <a:srgbClr val="800000"/>
                </a:solidFill>
                <a:latin typeface="+mn-lt"/>
              </a:rPr>
              <a:t>    - Оправдались ли ваши ожидания от урока?</a:t>
            </a:r>
            <a:br>
              <a:rPr lang="ru-RU" sz="3600" dirty="0" smtClean="0">
                <a:solidFill>
                  <a:srgbClr val="800000"/>
                </a:solidFill>
                <a:latin typeface="+mn-lt"/>
              </a:rPr>
            </a:br>
            <a:r>
              <a:rPr lang="ru-RU" sz="3600" dirty="0" smtClean="0">
                <a:solidFill>
                  <a:srgbClr val="800000"/>
                </a:solidFill>
                <a:latin typeface="+mn-lt"/>
              </a:rPr>
              <a:t>    - Над чем вас заставил задуматься урок?</a:t>
            </a:r>
            <a:endParaRPr lang="ru-RU" sz="3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900757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857232"/>
            <a:ext cx="5845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 за 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Picture 4" descr="http://luzan.ucoz.ru/animes/zvonok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32856"/>
            <a:ext cx="4445440" cy="44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2892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256"/>
            <a:ext cx="3816424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Виктор Петрович </a:t>
            </a:r>
            <a:br>
              <a:rPr lang="ru-RU" sz="36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Астафьев</a:t>
            </a:r>
            <a:br>
              <a:rPr lang="ru-RU" sz="36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(1924 – 2001)</a:t>
            </a:r>
            <a:endParaRPr lang="ru-RU" sz="36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AutoShape 2" descr="data:image/jpeg;base64,/9j/4AAQSkZJRgABAQAAAQABAAD/2wCEAAkGBhMREBUUEhQUFBUWGBQXFRcUFxgVFBUWFRQVFBQXFBYXHCYeFxwjGhQUHy8gJCcpLC0tFR4xNTAqNSYrLCkBCQoKBQUFDQUFDSkYEhgpKSkpKSkpKSkpKSkpKSkpKSkpKSkpKSkpKSkpKSkpKSkpKSkpKSkpKSkpKSkpKSkpKf/AABEIAKUAlAMBIgACEQEDEQH/xAAcAAABBQEBAQAAAAAAAAAAAAAAAwQFBgcBAgj/xAA5EAABAwIEBAQDBwMEAwAAAAABAAIRAyEEBRIxBkFRYSIycZETgaEHQnKxwdHwIzOCFENSYhWi8f/EABQBAQAAAAAAAAAAAAAAAAAAAAD/xAAUEQEAAAAAAAAAAAAAAAAAAAAA/9oADAMBAAIRAxEAPwDO0IQgEIQgEJahhHPMD6qdy3hF9R0Wi0mWkj/ElBXIRC0zD8AUW+ZxcfwkD0JbNlLUeEMKBemxx6nUP1QY6Gyu6D0WzU8hw7T/AG2x2/e5TgYPDAeFtM9i6T9d0GIEIWv4vLMI6NVJoP4QRPqq3mvCFGo3VQc4u2gaR6zbxfQ+qCiITrHZZUouLXsc2Oo9j7JqgEIQgEIQgEIQgEIQgErhsOXmB7pICVO5TgIEm3UmwAGwmIkoJDLcp2g37AE+55KwsqNYdMA2udfP8On9VDmv8IgG5jciQB6jkvTswm1gOWmSPeyCyU85LLAT6ifqCEp/54kWpweZj9B+6rtHEH7oPy1T7m31T745I8R96gd/6hA6xOOcTvp9XEH2Dk3GMcZsXcrOIEHvBSFfG8hNukNB9hJUZjc50tI1OJM8xbtvP0QST8waHaXhzW9QdQ+l08wjAJc0yyASRz/7dis9dmLnuiSrZkeauo09Lxqmzb3IPIj8iEEnnGDZiWgjzNY0GN3B3gE/OLrPc0yw0XkWLd2uHNp8p9oVxbWqYbEGWnS4DTqsCDcXjry7L3xLkwd8Jwb4NDmkjmSYpgDpcn0QZ8heqjIJHReUAhCEAhCEAhC90KJe4NG5MIF8vwxc7032H1KuuSEU/O0SZ0y4FttiL7+v0UecgFBmqSTF/CdI+QHPqT8k0GdBogXH/WxH+JEE90E9iswph51tDfxBxE9Q4Tbsm1bifD+UtYe7aZH1MKr4zMHOvrffk6DCjKlXqUFpxPFVP7jNtpv9DKZ1uLajrAwOglo9mkKvtbO11KYDh2rUPlLR1cIQJVM3ebC385pnUxDnbq5YPgxg/uHV1AsFNYfhjDAf2gfdBnWDY4GRIPJWLJaDnVGl94IMdL3VirZDTBENgL3h8KGGRCC5Y7J6WNw4a4QQJYRbS6IG3LkQqLnGHquphni+NQL2aZ1WPMczyIVz4ezKTpkRySfFeXgVGVQCA/wVC2L7Bs9/2QYjWpETPIwklZeMMqNGoROoEmCQAbjUJje35KtIBCEIBCEIBKYd0OCTQCgsubZ68sY0FwIF7EnsS4WPtKrdWuTuZTqvWmkASfSbeyjwgCVzTKCUNKCy8MYVu53MR6QSVbmtVMyfFQ5pnt8uauVF8iyB3h2KUpYcRJgKKw7iAntCqSLCYMIPGJAGyab+6eYgSLpq0QCCg8YeoW1hBi6uGdNL8G882tDwe7bqpOpmzlbcI4VsO5gPmY5oPTU0gT84QZNxdmAqspmZIkSdyLGPdVRPMyY9rix4IcwuDh0IMH8kzQCEIQCEIQCEIQKNGpsJrEGEu0qQy3BNqOJLNcRbUWi/MkIIkBdFNS2aZc2mZpzp+813nY6YiOY7poxwj+WQOcqpS8ASSrxg6Za2FF8KZcPh64udien8lWB1INF0Bh7lSWFoRPP12TDD4mnN3RG5/wDqjc843o0rUiKjvUx80Flqx0HyTDFQ0g8uipdfj6u5w0Na1S2WY2tiSNdtNzaCUE3mePp0qBfUMDaBuSegVZyrizE1Kgp4ZpaS6AYLoE87EDkleKsudUqUWgkMLXPcdwBq026pbhLhqm7GhxOui0ENDjJ1lsXDYEAnVvyCCA41xLn4t+t2tzQ1jnQAXOaIcbAc5HyUCrT9o+XCjj6gGzwyoO2oQR3u0qqoOoQhAIQhAIQhAKY4Zxmio5p2e1w+YuFDr3RqaSCNxdBec5nEENbSbNNsufs5zbAN6OI5Kr5nkT6VRzI527ixCuvD+ZsrUwD4XOaW6j5XEbehH6WSWaVz8UNeIdAn1FrIPPDLi2kA7cKbxkBh7jncKuU68FWTA1Q5oBKCk41tWq/QxhM/8xpt6plV4VrCmXk02nk2b23G1rbLSquEY6BsQZnmSepTLHYCo8aS5vKLSevogqfC+QML26gXEAmpPkm8BoNzFr+qupwjWVGEWtDu87L3lmAbh2S6C7mTyQx4dfeUDtmBZXFSg+xHjY7pIi37Lzw9w9Xo1PHo+HJJLbk9Be4mUthnBrmP6eE+hTzLca9tY0H3P3T1abtPtCDOPtcxAdjg0btpMB9XFzvyIVHUxxdizVx2IeedV4H4WnQ0ezQodAIQhAIQhAIQiEHEvhsM55hoJ/T16JfCZaXXd4W8zz+SfUagMtYNLG7xu49ygfZMRhXS90sPmA+6eTh3CmeLMVR00Xtc1ziTsZlsSCY2VRzCvITo5CW1XtO7bD2BH5oJljQ5od7p1hqpaofLMQR4TuFLUXglBKYfGmblSVKvPNROFYE/EBAhmuIc/wADb2kx0HJMcDxTRpU4rnQ4EjTB1CO26lsHTAlx3cvOIp0ydRa0u6loJ94QN2cYUnt0UpqTyaC59urRsnmT4jE1cUHVKT6bWBjW6heASS5x5z9BCismHw8Y5zBBAgwYnVe4FlO4LjCl/qvgxfQSSOTg0u0n5BBkGaT8aoSCCXvN/wAZTVTAx7alqw1Amx+8J6FeMVw+8Caf9RnIjzfMIIpC6+mQYIIPQ7riAQhCBzh8A53YdSpChhabO56p3j3NaICiateAgWzDGzYFKUG6WDqZKjaTC5w9VJVjZAxxNTxD1Cv/ABPgXU6rKwHhrNF+j2gCD0kQVneJC2TLqjMbgqbH21MZDhu17QAHDr6eqDPsxpbVBPR0dDzTjB42QE6zDAOpOdSqiCPZzdgR1FlAXpO5wUFrw1dPhiFXMNirbp4zE90DzH5sWWEuPIC59gmtPE4h3lokd6p0N/de8KA0l/3jt2SeIqVHeR0et/zQd/8AHOc4f6vENpstLcP5j2c+bDlIUtiqVClhatWhSaz4TCGEAajq8BLnG7idW5VYblVWpUaapsCD8p5AbKycdObQwTabP917R/iwB59zpQZtij4jHO6meHszg6HG3KVB1v5813DvLSCEF/qYWnUEPYD6/vuqrm/DxYSackdOilcNnLS0dYunnxg4IKJ8MoVqrZQ1zieqEEHjcVqcmbnSurjQgd4Ft/RL1iksJVAEc16rBA0rrRfs/wAZrwunnTeR6A+Ifqs5qq3fZhi/69SkfvsJA6ll/wAifZBpFfLqeKYG1BDmzpcPM2d/UdQeipWfcKvpGHiWnyuHlP7FXIOLSpjD1m1Gw6DO4IkH1QYXiMLUpXEwvFDOdJ8QWt5vwSyoJpEMP/F0lnyi7fqqNnfA1SmT/bsJI+IzVB2OkkGP5dA2wuZMeBDh6FSlDHU2iXEQFHZR9nLqtM1XVIbyZSIe+RfxnZsDkJPpzZ57wxToUXP1VCRsHOETPYIFcw4mbqOjYbAcymGdZ8/EtpB/+2CLWkk3P0HsoXDi2yVJQeKgskmFLucmzTfsgWa6FI4DM3N3uFGyusqwUFtp4ppErqrTccUIGYC9tCAF1BxzZS1AEAzty6oogb812o6UCFRPeGMeaGLo1AfK9s9NJOlwPqCQmL0k0xf+df0QfQleiHCRsdj2SVJ2kpDIMeKlJnSo1rm/iIlwH1Ug+he+yBHO82NHDOcPMfDT/G7Y/IS75LOqFHSS5pJc6S4u8es9X6pJPfe6mePxWe5optmnQbqqQbtfUNiRzAYG35SoTLMTrsd+/NA4wXFP+mxNMuaW6nCnVaLh1N1g8RvpNwN9+qk/tawYbhmvbHiqNaY2uCZHayrWUf1MzbqEhoqH0OnSD9U8+0XNNVChQJlzKjie7A3+mT6Akf490FLYLLqEIEKtI9Vxtk4hIv3Qc1LiEIBCEIFVxyEIPWFduvTkIQJPSI3QhBrPAtYuy9l4LHVGtPZr5H5q9sMtDu0x8pQhBE8PUBUpuqP8RqueXA7QbR6RZZ5hsq04w0g8wyo9oPOGmAhCBpkbNGauEzaoPpP6JhxziC7FgdGt+pQhBEArqEIOFIkoQg4hCEAhC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571480"/>
            <a:ext cx="3024906" cy="3452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8596" y="285728"/>
            <a:ext cx="5072098" cy="4572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«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Васюткино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озеро»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«Конь с </a:t>
            </a:r>
            <a:r>
              <a:rPr lang="ru-RU" sz="3200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розовой</a:t>
            </a:r>
            <a:r>
              <a:rPr lang="ru-RU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гривой»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«Фотография, на которой меня нет»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551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maxpark.com/static/u/article_image/13/05/02/tmp6Se1f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90"/>
            <a:ext cx="9144000" cy="6800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58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1214422"/>
            <a:ext cx="7608804" cy="2738584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solidFill>
                  <a:srgbClr val="800000"/>
                </a:solidFill>
                <a:latin typeface="+mn-lt"/>
              </a:rPr>
              <a:t>Основные признаки текста:</a:t>
            </a:r>
            <a:br>
              <a:rPr lang="ru-RU" sz="2800" b="1" u="sng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- тематическое и композиционное единство;</a:t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- наличие структуры;</a:t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- наличие грамматической связи;</a:t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- смысловая цельность, законченность;</a:t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- информативность.</a:t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> </a:t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800000"/>
                </a:solidFill>
                <a:latin typeface="+mn-lt"/>
              </a:rPr>
            </a:br>
            <a:endParaRPr lang="ru-RU" sz="28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851628" y="4452349"/>
            <a:ext cx="7704856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857224" y="3714752"/>
            <a:ext cx="7500990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Тема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– это предмет речи, то, о чем говорится в тексте.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857224" y="4714884"/>
            <a:ext cx="7500990" cy="10955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Основная мысль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– это то, для чего написан текст, к чему призывает.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961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376" y="1071546"/>
            <a:ext cx="8445624" cy="482453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             </a:t>
            </a:r>
            <a:br>
              <a:rPr lang="ru-RU" sz="2800" dirty="0" smtClean="0"/>
            </a:br>
            <a:r>
              <a:rPr lang="ru-RU" sz="2800" b="1" dirty="0" smtClean="0"/>
              <a:t>              </a:t>
            </a:r>
            <a:r>
              <a:rPr lang="ru-RU" sz="3100" b="1" dirty="0" smtClean="0">
                <a:solidFill>
                  <a:srgbClr val="800000"/>
                </a:solidFill>
                <a:latin typeface="+mn-lt"/>
              </a:rPr>
              <a:t>Признаки публицистического стиля</a:t>
            </a:r>
            <a:br>
              <a:rPr lang="ru-RU" sz="3100" b="1" dirty="0" smtClean="0">
                <a:solidFill>
                  <a:srgbClr val="800000"/>
                </a:solidFill>
                <a:latin typeface="+mn-lt"/>
              </a:rPr>
            </a:br>
            <a:r>
              <a:rPr lang="ru-RU" sz="3100" dirty="0" smtClean="0">
                <a:solidFill>
                  <a:srgbClr val="800000"/>
                </a:solidFill>
                <a:latin typeface="+mn-lt"/>
              </a:rPr>
              <a:t/>
            </a:r>
            <a:br>
              <a:rPr lang="ru-RU" sz="3100" dirty="0" smtClean="0">
                <a:solidFill>
                  <a:srgbClr val="800000"/>
                </a:solidFill>
                <a:latin typeface="+mn-lt"/>
              </a:rPr>
            </a:br>
            <a:r>
              <a:rPr lang="ru-RU" sz="3100" dirty="0" smtClean="0">
                <a:solidFill>
                  <a:srgbClr val="800000"/>
                </a:solidFill>
                <a:latin typeface="+mn-lt"/>
              </a:rPr>
              <a:t>  - размышление об одном из самых ярких   событий</a:t>
            </a:r>
            <a:br>
              <a:rPr lang="ru-RU" sz="3100" dirty="0" smtClean="0">
                <a:solidFill>
                  <a:srgbClr val="800000"/>
                </a:solidFill>
                <a:latin typeface="+mn-lt"/>
              </a:rPr>
            </a:br>
            <a:r>
              <a:rPr lang="ru-RU" sz="3100" dirty="0" smtClean="0">
                <a:solidFill>
                  <a:srgbClr val="800000"/>
                </a:solidFill>
                <a:latin typeface="+mn-lt"/>
              </a:rPr>
              <a:t>    детства писателя;</a:t>
            </a:r>
            <a:br>
              <a:rPr lang="ru-RU" sz="3100" dirty="0" smtClean="0">
                <a:solidFill>
                  <a:srgbClr val="800000"/>
                </a:solidFill>
                <a:latin typeface="+mn-lt"/>
              </a:rPr>
            </a:br>
            <a:r>
              <a:rPr lang="ru-RU" sz="3100" dirty="0" smtClean="0">
                <a:solidFill>
                  <a:srgbClr val="800000"/>
                </a:solidFill>
                <a:latin typeface="+mn-lt"/>
              </a:rPr>
              <a:t>  - четко выражена авторская позиция;</a:t>
            </a:r>
            <a:br>
              <a:rPr lang="ru-RU" sz="3100" dirty="0" smtClean="0">
                <a:solidFill>
                  <a:srgbClr val="800000"/>
                </a:solidFill>
                <a:latin typeface="+mn-lt"/>
              </a:rPr>
            </a:br>
            <a:r>
              <a:rPr lang="ru-RU" sz="3100" dirty="0" smtClean="0">
                <a:solidFill>
                  <a:srgbClr val="800000"/>
                </a:solidFill>
                <a:latin typeface="+mn-lt"/>
              </a:rPr>
              <a:t>  - текст эмоционален, отличается образностью;</a:t>
            </a:r>
            <a:br>
              <a:rPr lang="ru-RU" sz="3100" dirty="0" smtClean="0">
                <a:solidFill>
                  <a:srgbClr val="800000"/>
                </a:solidFill>
                <a:latin typeface="+mn-lt"/>
              </a:rPr>
            </a:br>
            <a:r>
              <a:rPr lang="ru-RU" sz="3100" dirty="0" smtClean="0">
                <a:solidFill>
                  <a:srgbClr val="800000"/>
                </a:solidFill>
                <a:latin typeface="+mn-lt"/>
              </a:rPr>
              <a:t>  - сочетание слов нейтральной и книжной лексики;</a:t>
            </a:r>
            <a:br>
              <a:rPr lang="ru-RU" sz="3100" dirty="0" smtClean="0">
                <a:solidFill>
                  <a:srgbClr val="800000"/>
                </a:solidFill>
                <a:latin typeface="+mn-lt"/>
              </a:rPr>
            </a:br>
            <a:r>
              <a:rPr lang="ru-RU" sz="3100" dirty="0" smtClean="0">
                <a:solidFill>
                  <a:srgbClr val="800000"/>
                </a:solidFill>
                <a:latin typeface="+mn-lt"/>
              </a:rPr>
              <a:t>  - богатый синтаксический строй текста .</a:t>
            </a:r>
            <a:br>
              <a:rPr lang="ru-RU" sz="3100" dirty="0" smtClean="0">
                <a:solidFill>
                  <a:srgbClr val="800000"/>
                </a:solidFill>
                <a:latin typeface="+mn-lt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620689"/>
            <a:ext cx="8229600" cy="64807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Тип  речи: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786050" y="1285860"/>
            <a:ext cx="617615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500" dirty="0">
                <a:solidFill>
                  <a:srgbClr val="800000"/>
                </a:solidFill>
                <a:latin typeface="+mn-lt"/>
              </a:rPr>
              <a:t>р</a:t>
            </a:r>
            <a:r>
              <a:rPr lang="ru-RU" sz="3500" dirty="0" smtClean="0">
                <a:solidFill>
                  <a:srgbClr val="800000"/>
                </a:solidFill>
                <a:latin typeface="+mn-lt"/>
              </a:rPr>
              <a:t>ассуждение с элементами повествования</a:t>
            </a:r>
          </a:p>
          <a:p>
            <a:pPr algn="l"/>
            <a:r>
              <a:rPr lang="ru-RU" sz="3500" dirty="0" smtClean="0">
                <a:solidFill>
                  <a:srgbClr val="800000"/>
                </a:solidFill>
                <a:latin typeface="+mn-lt"/>
              </a:rPr>
              <a:t>1предложение – тезис</a:t>
            </a:r>
          </a:p>
          <a:p>
            <a:pPr algn="l"/>
            <a:r>
              <a:rPr lang="ru-RU" sz="3500" dirty="0" smtClean="0">
                <a:solidFill>
                  <a:srgbClr val="800000"/>
                </a:solidFill>
                <a:latin typeface="+mn-lt"/>
              </a:rPr>
              <a:t>2-6 предложения – последовательный рассказ о событии</a:t>
            </a:r>
          </a:p>
          <a:p>
            <a:pPr algn="l"/>
            <a:r>
              <a:rPr lang="ru-RU" sz="3500" dirty="0" smtClean="0">
                <a:solidFill>
                  <a:srgbClr val="800000"/>
                </a:solidFill>
                <a:latin typeface="+mn-lt"/>
              </a:rPr>
              <a:t>7 предложение - вывод</a:t>
            </a:r>
          </a:p>
          <a:p>
            <a:endParaRPr lang="ru-RU" sz="2800" dirty="0">
              <a:solidFill>
                <a:srgbClr val="80000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830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544</Words>
  <Application>Microsoft Office PowerPoint</Application>
  <PresentationFormat>Экран (4:3)</PresentationFormat>
  <Paragraphs>87</Paragraphs>
  <Slides>42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Текст  тема текста стиль текста тип речи основные орфограммы и пунктограммы </vt:lpstr>
      <vt:lpstr>               Цели урока:   1. Обучение работе с текстом, расширение   сведений о возможностях текстов, совершенствование навыков правописания.  2. Развитие аналитического мышления.  3. Воспитание любви к русскому языку,  родному слову. </vt:lpstr>
      <vt:lpstr>«Самая  большая ценность народа – язык  ,на котором он пишет,  говорит, думает». Д.С. Лихачев.</vt:lpstr>
      <vt:lpstr>Виктор Петрович  Астафьев (1924 – 2001)</vt:lpstr>
      <vt:lpstr>Слайд 6</vt:lpstr>
      <vt:lpstr>Основные признаки текста: - тематическое и композиционное единство; - наличие структуры; - наличие грамматической связи; - смысловая цельность, законченность; - информативность.     </vt:lpstr>
      <vt:lpstr>                            Признаки публицистического стиля    - размышление об одном из самых ярких   событий     детства писателя;   - четко выражена авторская позиция;   - текст эмоционален, отличается образностью;   - сочетание слов нейтральной и книжной лексики;   - богатый синтаксический строй текста .     </vt:lpstr>
      <vt:lpstr>Тип  речи:</vt:lpstr>
      <vt:lpstr>Лексические особенности  текста.</vt:lpstr>
      <vt:lpstr>Средства художественной выразительности   - эпитеты ( яркое воспоминание, бесхитростная  история, жуткая история, яркое озарение);  - метафоры ( каприз судьбы, тяга к творчеству, искоркою занявшегося желания).      </vt:lpstr>
      <vt:lpstr>Слайд 12</vt:lpstr>
      <vt:lpstr>Слайд 13</vt:lpstr>
      <vt:lpstr>Слайд 14</vt:lpstr>
      <vt:lpstr>Синтаксические особенности текста.</vt:lpstr>
      <vt:lpstr>Слайд 16</vt:lpstr>
      <vt:lpstr>Слайд 17</vt:lpstr>
      <vt:lpstr>Найдите в первом абзаце сложные предложения и определите их вид. Укажите  грамматические основы.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Группа 1.</vt:lpstr>
      <vt:lpstr>Группа 2.</vt:lpstr>
      <vt:lpstr>Группа 3.</vt:lpstr>
      <vt:lpstr>Особенности   пунктуации.</vt:lpstr>
      <vt:lpstr>Тест</vt:lpstr>
      <vt:lpstr>Проверь себя</vt:lpstr>
      <vt:lpstr>       Домашнее задание. Перечитайте текст и напишите свое рассуждение на тему :  «Книга в моей жизни». </vt:lpstr>
      <vt:lpstr>                            - Что вы узнали на уроке?     - Оправдались ли ваши ожидания от урока?     - Над чем вас заставил задуматься урок?</vt:lpstr>
      <vt:lpstr>Слайд 42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Елена</cp:lastModifiedBy>
  <cp:revision>103</cp:revision>
  <dcterms:created xsi:type="dcterms:W3CDTF">2013-07-29T17:42:42Z</dcterms:created>
  <dcterms:modified xsi:type="dcterms:W3CDTF">2014-01-26T19:31:25Z</dcterms:modified>
</cp:coreProperties>
</file>