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59" r:id="rId3"/>
    <p:sldId id="261" r:id="rId4"/>
    <p:sldId id="264" r:id="rId5"/>
    <p:sldId id="266" r:id="rId6"/>
    <p:sldId id="262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6" r:id="rId16"/>
    <p:sldId id="274" r:id="rId17"/>
    <p:sldId id="275" r:id="rId18"/>
    <p:sldId id="26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9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49963-9B43-4893-877F-5DCBEC67078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13CCE-6850-4659-BB00-214017C3B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9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Большую роль играл экономический фактор. В результате политики индустриализации ко второй половине 30-х годов на Дону и Северном Кавказе была создана мощная промышленная база. Азово-Черноморский край к этому времени тоже преобразился, и его экономикой стало невозможно руководить из одного административного центра. Руководство признавалось, что «край чрезвычайно большой был и для руководства трудный»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2C537-C778-4123-B054-02CABF27ABF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142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Большую роль играл экономический фактор. В результате политики индустриализации ко второй половине 30-х годов на Дону и Северном Кавказе была создана мощная промышленная база. Азово-Черноморский край к этому времени тоже преобразился, и его экономикой стало невозможно руководить из одного административного центра. Руководство признавалось, что «край чрезвычайно большой был и для руководства трудный»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2C537-C778-4123-B054-02CABF27ABF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25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21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05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257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46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18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51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0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70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22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25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866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22F9F-7888-498C-909F-B4138B4191CF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CB50F-D31F-4FE8-8318-568AAC46C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81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0%B5%D0%BB%D1%8C%D0%BC%D0%B0%D0%BD,_%D0%9F%D0%BE%D0%BB%D0%B8%D0%BD%D0%B0_%D0%92%D0%BB%D0%B0%D0%B4%D0%B8%D0%BC%D0%B8%D1%80%D0%BE%D0%B2%D0%BD%D0%B0" TargetMode="External"/><Relationship Id="rId3" Type="http://schemas.openxmlformats.org/officeDocument/2006/relationships/image" Target="../media/image3.gif"/><Relationship Id="rId7" Type="http://schemas.openxmlformats.org/officeDocument/2006/relationships/hyperlink" Target="https://ru.wikipedia.org/wiki/%D0%A1%D0%BC%D0%B8%D1%80%D0%BD%D0%BE%D0%B2%D0%B0,_%D0%9C%D0%B0%D1%80%D0%B8%D1%8F_%D0%92%D0%B0%D1%81%D0%B8%D0%BB%D1%8C%D0%B5%D0%B2%D0%BD%D0%B0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1%D0%BE%D1%87%D0%B0%D1%80%D0%BE%D0%B2%D0%B0,_%D0%95%D0%B2%D0%B4%D0%BE%D0%BA%D0%B8%D1%8F_%D0%94%D0%B0%D0%B2%D1%8B%D0%B4%D0%BE%D0%B2%D0%BD%D0%B0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ezentaciya-ediniy-vsekubanskiy-klassniy-chas-let-krasnodarskomu-krayu-istoriya-i-sovremennost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7%D0%B5%D0%BC%D0%BF%D0%B8%D0%BE%D0%BD%D0%B0%D1%82" TargetMode="External"/><Relationship Id="rId4" Type="http://schemas.openxmlformats.org/officeDocument/2006/relationships/hyperlink" Target="http://www.myshared.ru/slide/22249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4.pn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A39386A-B52E-41D7-860C-BA53FEF0F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631" y="311040"/>
            <a:ext cx="9508546" cy="6339064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3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32" y="254947"/>
            <a:ext cx="952500" cy="561975"/>
          </a:xfrm>
          <a:prstGeom prst="rect">
            <a:avLst/>
          </a:prstGeom>
        </p:spPr>
      </p:pic>
      <p:pic>
        <p:nvPicPr>
          <p:cNvPr id="7" name="Рисунок 6" descr="министерство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178744"/>
            <a:ext cx="1255925" cy="714380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20" y="2840182"/>
            <a:ext cx="6883707" cy="338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0BB98F72-70EE-41FA-8C85-CA1216FD2325}"/>
              </a:ext>
            </a:extLst>
          </p:cNvPr>
          <p:cNvSpPr txBox="1">
            <a:spLocks/>
          </p:cNvSpPr>
          <p:nvPr/>
        </p:nvSpPr>
        <p:spPr>
          <a:xfrm>
            <a:off x="1427722" y="5091957"/>
            <a:ext cx="3718364" cy="126287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Королева Анна Андреевна,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МБОУСОШ №46 г. Краснодар.</a:t>
            </a:r>
          </a:p>
        </p:txBody>
      </p:sp>
    </p:spTree>
    <p:extLst>
      <p:ext uri="{BB962C8B-B14F-4D97-AF65-F5344CB8AC3E}">
        <p14:creationId xmlns:p14="http://schemas.microsoft.com/office/powerpoint/2010/main" val="1886434179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4A883F49-98CA-466F-8A4D-D5E316798DD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>
            <a:extLst>
              <a:ext uri="{FF2B5EF4-FFF2-40B4-BE49-F238E27FC236}">
                <a16:creationId xmlns:a16="http://schemas.microsoft.com/office/drawing/2014/main" id="{0F34812B-2C89-4C8D-BD7A-307613377B7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6" name="Рисунок 5" descr="министерство.png">
            <a:extLst>
              <a:ext uri="{FF2B5EF4-FFF2-40B4-BE49-F238E27FC236}">
                <a16:creationId xmlns:a16="http://schemas.microsoft.com/office/drawing/2014/main" id="{C078F9F5-2D1B-4A6C-AEA8-03AE6E251D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87454"/>
            <a:ext cx="1255925" cy="714380"/>
          </a:xfrm>
          <a:prstGeom prst="rect">
            <a:avLst/>
          </a:prstGeom>
        </p:spPr>
      </p:pic>
      <p:pic>
        <p:nvPicPr>
          <p:cNvPr id="1026" name="Picture 2" descr="https://upload.wikimedia.org/wikipedia/commons/0/0b/BershanskayaED.png">
            <a:extLst>
              <a:ext uri="{FF2B5EF4-FFF2-40B4-BE49-F238E27FC236}">
                <a16:creationId xmlns:a16="http://schemas.microsoft.com/office/drawing/2014/main" id="{A3244F81-C6FE-405B-9B1D-827D04D5D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0508" y="836613"/>
            <a:ext cx="3619500" cy="523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BFE2C1-61B2-44FA-BC93-078C101864C5}"/>
              </a:ext>
            </a:extLst>
          </p:cNvPr>
          <p:cNvSpPr/>
          <p:nvPr/>
        </p:nvSpPr>
        <p:spPr>
          <a:xfrm>
            <a:off x="5499652" y="1298428"/>
            <a:ext cx="60780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Девушки-офицеры 46-го гвардейского ночного бомбардировочного авиационного Таманского полка 325-й ночной бомбардировочной авиационной дивизии 4-й воздушной армии: командир полка </a:t>
            </a:r>
            <a:r>
              <a:rPr lang="ru-RU" sz="28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Бочарова, Евдокия Давыдовна"/>
              </a:rPr>
              <a:t>Евдокия </a:t>
            </a:r>
            <a:r>
              <a:rPr lang="ru-RU" sz="2800" dirty="0" err="1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Бочарова, Евдокия Давыдовна"/>
              </a:rPr>
              <a:t>Бершанская</a:t>
            </a: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(слева), командир эскадрильи </a:t>
            </a:r>
            <a:r>
              <a:rPr lang="ru-RU" sz="28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Смирнова, Мария Васильевна"/>
              </a:rPr>
              <a:t>Мария Смирнова</a:t>
            </a: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(стоит) </a:t>
            </a:r>
          </a:p>
          <a:p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штурман звена </a:t>
            </a:r>
            <a:r>
              <a:rPr lang="ru-RU" sz="28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Гельман, Полина Владимировна"/>
              </a:rPr>
              <a:t>Полина </a:t>
            </a:r>
            <a:r>
              <a:rPr lang="ru-RU" sz="2800" dirty="0" err="1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Гельман, Полина Владимировна"/>
              </a:rPr>
              <a:t>Гельман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EE609F-0988-4BB3-8E0D-ECD83F31EC99}"/>
              </a:ext>
            </a:extLst>
          </p:cNvPr>
          <p:cNvSpPr txBox="1"/>
          <p:nvPr/>
        </p:nvSpPr>
        <p:spPr>
          <a:xfrm>
            <a:off x="6228522" y="644644"/>
            <a:ext cx="3525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«Ночные ведьмы»</a:t>
            </a:r>
          </a:p>
        </p:txBody>
      </p:sp>
    </p:spTree>
    <p:extLst>
      <p:ext uri="{BB962C8B-B14F-4D97-AF65-F5344CB8AC3E}">
        <p14:creationId xmlns:p14="http://schemas.microsoft.com/office/powerpoint/2010/main" val="3892852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E822D1-D8AB-428D-8391-39B41F169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619" y="287454"/>
            <a:ext cx="5346270" cy="3822583"/>
          </a:xfrm>
          <a:prstGeom prst="rect">
            <a:avLst/>
          </a:prstGeom>
        </p:spPr>
      </p:pic>
      <p:sp>
        <p:nvSpPr>
          <p:cNvPr id="4" name="Рамка 3">
            <a:extLst>
              <a:ext uri="{FF2B5EF4-FFF2-40B4-BE49-F238E27FC236}">
                <a16:creationId xmlns:a16="http://schemas.microsoft.com/office/drawing/2014/main" id="{8D8DCD8C-A113-4021-A9FE-086D5B6173D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3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8D9DD1-FE91-4D34-8C68-51BD15E91F3E}"/>
              </a:ext>
            </a:extLst>
          </p:cNvPr>
          <p:cNvSpPr txBox="1"/>
          <p:nvPr/>
        </p:nvSpPr>
        <p:spPr>
          <a:xfrm>
            <a:off x="2267619" y="4049830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Кубань – житница России</a:t>
            </a:r>
          </a:p>
        </p:txBody>
      </p:sp>
      <p:pic>
        <p:nvPicPr>
          <p:cNvPr id="10" name="Содержимое 8" descr="kubanflag.gif">
            <a:extLst>
              <a:ext uri="{FF2B5EF4-FFF2-40B4-BE49-F238E27FC236}">
                <a16:creationId xmlns:a16="http://schemas.microsoft.com/office/drawing/2014/main" id="{0D66BF5D-2FC5-4BC7-B6A6-E15858ADD57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11" name="Рисунок 10" descr="министерство.png">
            <a:extLst>
              <a:ext uri="{FF2B5EF4-FFF2-40B4-BE49-F238E27FC236}">
                <a16:creationId xmlns:a16="http://schemas.microsoft.com/office/drawing/2014/main" id="{43A82401-F1F7-4026-A1C2-0A81843044C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87454"/>
            <a:ext cx="1255925" cy="71438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BCA0A37-2204-417E-ADAD-69AF8AF7A914}"/>
              </a:ext>
            </a:extLst>
          </p:cNvPr>
          <p:cNvSpPr/>
          <p:nvPr/>
        </p:nvSpPr>
        <p:spPr>
          <a:xfrm>
            <a:off x="295230" y="772901"/>
            <a:ext cx="104506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В. Д. Нестеренко  «Кубань»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Степные просторы,                                                                                                         Родная станица,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Высокие горы,	                                                                                                                 Открытые лица,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Два ласковых моря –                                                                                                                Густая пшеница –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 это Кубань.                                                                                                                            Все это Кубань.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A177F5C-48D7-4698-A327-B0F4A30EBB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6566" y="3194001"/>
            <a:ext cx="4583107" cy="341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15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9D865633-B1D0-4F45-BB3A-1D540A9044F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>
            <a:extLst>
              <a:ext uri="{FF2B5EF4-FFF2-40B4-BE49-F238E27FC236}">
                <a16:creationId xmlns:a16="http://schemas.microsoft.com/office/drawing/2014/main" id="{3C7737C5-7D21-4F7D-9F54-3DAB153176B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6" name="Рисунок 5" descr="министерство.png">
            <a:extLst>
              <a:ext uri="{FF2B5EF4-FFF2-40B4-BE49-F238E27FC236}">
                <a16:creationId xmlns:a16="http://schemas.microsoft.com/office/drawing/2014/main" id="{23EB3394-AD8B-4B1C-BF07-D9F75433CD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87454"/>
            <a:ext cx="1255925" cy="71438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DA880FA-44CD-43D3-84D2-F3F066D434B7}"/>
              </a:ext>
            </a:extLst>
          </p:cNvPr>
          <p:cNvSpPr/>
          <p:nvPr/>
        </p:nvSpPr>
        <p:spPr>
          <a:xfrm>
            <a:off x="2792554" y="337528"/>
            <a:ext cx="6590597" cy="81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256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«Гордимся</a:t>
            </a:r>
            <a:r>
              <a:rPr lang="ru-RU" sz="4400" b="1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1884EE6-5B86-47A6-A534-CFA60717AA98}"/>
              </a:ext>
            </a:extLst>
          </p:cNvPr>
          <p:cNvSpPr/>
          <p:nvPr/>
        </p:nvSpPr>
        <p:spPr>
          <a:xfrm>
            <a:off x="771480" y="5848115"/>
            <a:ext cx="73902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Стадион "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Фишт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в Сочи, на котором состоится товарищеский матч между сборными России и Бельгии</a:t>
            </a:r>
          </a:p>
        </p:txBody>
      </p:sp>
      <p:pic>
        <p:nvPicPr>
          <p:cNvPr id="11" name="Рисунок 10" descr="министерство.png">
            <a:extLst>
              <a:ext uri="{FF2B5EF4-FFF2-40B4-BE49-F238E27FC236}">
                <a16:creationId xmlns:a16="http://schemas.microsoft.com/office/drawing/2014/main" id="{9851AA1D-4403-4A1A-AA58-945A4C667E2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74638"/>
            <a:ext cx="1255925" cy="71438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970ABC4-8677-46F2-989B-7FCD70AEAD30}"/>
              </a:ext>
            </a:extLst>
          </p:cNvPr>
          <p:cNvSpPr/>
          <p:nvPr/>
        </p:nvSpPr>
        <p:spPr>
          <a:xfrm>
            <a:off x="2792554" y="335279"/>
            <a:ext cx="6590597" cy="781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256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«Гордимся »</a:t>
            </a:r>
            <a:endParaRPr lang="ru-RU" sz="4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78285E8-94FE-49EF-B098-A39FF7FB07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230" y="1429139"/>
            <a:ext cx="6412865" cy="445694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C9C3DC-1DE7-401D-B54D-DDDE1DA829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1290" y="1263656"/>
            <a:ext cx="4217514" cy="458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743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ECC260EC-6FF9-4F07-B3BD-07078F1D11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>
            <a:extLst>
              <a:ext uri="{FF2B5EF4-FFF2-40B4-BE49-F238E27FC236}">
                <a16:creationId xmlns:a16="http://schemas.microsoft.com/office/drawing/2014/main" id="{A3EB1FA1-B5FC-4DD7-A529-5112ECBDBBC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7" name="Рисунок 6" descr="министерство.png">
            <a:extLst>
              <a:ext uri="{FF2B5EF4-FFF2-40B4-BE49-F238E27FC236}">
                <a16:creationId xmlns:a16="http://schemas.microsoft.com/office/drawing/2014/main" id="{0B7C9007-B806-48E3-93A9-541D39B872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74638"/>
            <a:ext cx="1255925" cy="71438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FAAE82C-C685-47EB-AB2E-0C0E114E8E90}"/>
              </a:ext>
            </a:extLst>
          </p:cNvPr>
          <p:cNvSpPr/>
          <p:nvPr/>
        </p:nvSpPr>
        <p:spPr>
          <a:xfrm>
            <a:off x="1348937" y="989018"/>
            <a:ext cx="509941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Виктор Васильевич Горбатко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советский космонавт, трижды совершивший полеты в космос.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Генерал-майор, дважды Герой Советского Союза. Председатель Межгосударственного союза городов-героев и городов воинской славы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8A41268-0B4D-4A50-A7F4-2DB0BAC08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5175" y="989017"/>
            <a:ext cx="3847208" cy="477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219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84B817C2-EE04-4020-8CE3-84EE889D39A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>
            <a:extLst>
              <a:ext uri="{FF2B5EF4-FFF2-40B4-BE49-F238E27FC236}">
                <a16:creationId xmlns:a16="http://schemas.microsoft.com/office/drawing/2014/main" id="{A354B1A9-1049-4031-925A-882CCD0E22C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6" name="Рисунок 5" descr="министерство.png">
            <a:extLst>
              <a:ext uri="{FF2B5EF4-FFF2-40B4-BE49-F238E27FC236}">
                <a16:creationId xmlns:a16="http://schemas.microsoft.com/office/drawing/2014/main" id="{B35B1AB7-E3FE-4CBF-9380-31B8E45F7F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74638"/>
            <a:ext cx="1255925" cy="71438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8B830366-E6A2-40DD-BD1C-57674A0C7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3265" y="2319078"/>
            <a:ext cx="5505912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Ученый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биолог, селекционер, специалист по подсолнечнику. Академик АН СССР с 1964. Академик ВАСХНИЛ, дважды Герой Социалистического Труда.  Разработал новые высокоэффективные системы селекции улучшающего семеноводства подсолнечника.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A7B66366-EB0A-4FFF-8EB8-06F402EC5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3265" y="863528"/>
            <a:ext cx="51458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Пустовойт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Василий Степанович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754953F-DD4D-4EEC-8B3C-9AF45C80A3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563" y="1111251"/>
            <a:ext cx="3736728" cy="488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07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C9548C67-37E0-46A6-A4E3-C0493AEA6A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>
            <a:extLst>
              <a:ext uri="{FF2B5EF4-FFF2-40B4-BE49-F238E27FC236}">
                <a16:creationId xmlns:a16="http://schemas.microsoft.com/office/drawing/2014/main" id="{140634B2-A7D6-41AC-89DC-E1193A25C0E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6" name="Рисунок 5" descr="министерство.png">
            <a:extLst>
              <a:ext uri="{FF2B5EF4-FFF2-40B4-BE49-F238E27FC236}">
                <a16:creationId xmlns:a16="http://schemas.microsoft.com/office/drawing/2014/main" id="{FF45C076-DED9-4D66-AF5B-0BF2BD1E29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74638"/>
            <a:ext cx="1255925" cy="714380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F433D468-23AF-487B-9F03-5109C05B5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0474" y="2816870"/>
            <a:ext cx="7380778" cy="2592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Ученый-селекционер   известен всему миру, дважды Герой Социалистического Труда, награжден многими орденами и медалями СССР, а также Болгарии, Чехословакии, Польши, Венгрии, Югославии и Румынии. 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D22735E7-10AC-4BD5-95FD-D62A06F3E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8729" y="746716"/>
            <a:ext cx="47604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Лукьяненко Павел </a:t>
            </a:r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Пантелеймонович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805AF2D-DDC1-4C9E-960F-D925AA8504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300" y="1616719"/>
            <a:ext cx="3137148" cy="395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319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ертикальный свиток 2">
            <a:extLst>
              <a:ext uri="{FF2B5EF4-FFF2-40B4-BE49-F238E27FC236}">
                <a16:creationId xmlns:a16="http://schemas.microsoft.com/office/drawing/2014/main" id="{DD18F562-E221-41B4-A604-8CC43A3DE436}"/>
              </a:ext>
            </a:extLst>
          </p:cNvPr>
          <p:cNvSpPr/>
          <p:nvPr/>
        </p:nvSpPr>
        <p:spPr>
          <a:xfrm>
            <a:off x="1594996" y="2152878"/>
            <a:ext cx="3962400" cy="39624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Поздравляем любимый край с юбилеем!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Наши пожелания: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_______________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_______________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_______________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_______________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_______________</a:t>
            </a:r>
          </a:p>
        </p:txBody>
      </p:sp>
      <p:sp>
        <p:nvSpPr>
          <p:cNvPr id="9" name="Рамка 8">
            <a:extLst>
              <a:ext uri="{FF2B5EF4-FFF2-40B4-BE49-F238E27FC236}">
                <a16:creationId xmlns:a16="http://schemas.microsoft.com/office/drawing/2014/main" id="{58F0A1A5-6CFB-4562-A68E-80692B008AC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Содержимое 8" descr="kubanflag.gif">
            <a:extLst>
              <a:ext uri="{FF2B5EF4-FFF2-40B4-BE49-F238E27FC236}">
                <a16:creationId xmlns:a16="http://schemas.microsoft.com/office/drawing/2014/main" id="{1DB2A172-7555-48A4-8D27-B7D1AF1BA6A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11" name="Рисунок 10" descr="министерство.png">
            <a:extLst>
              <a:ext uri="{FF2B5EF4-FFF2-40B4-BE49-F238E27FC236}">
                <a16:creationId xmlns:a16="http://schemas.microsoft.com/office/drawing/2014/main" id="{8AC693F2-3543-4563-99A4-DEEF5DB3A2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74638"/>
            <a:ext cx="1255925" cy="71438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6354066-E275-4F23-AD17-A903DE91E043}"/>
              </a:ext>
            </a:extLst>
          </p:cNvPr>
          <p:cNvSpPr/>
          <p:nvPr/>
        </p:nvSpPr>
        <p:spPr>
          <a:xfrm>
            <a:off x="1398341" y="335279"/>
            <a:ext cx="9260835" cy="1608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2560"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</a:t>
            </a:r>
          </a:p>
          <a:p>
            <a:pPr marR="162560"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«Наследуем и приумножаем »</a:t>
            </a:r>
            <a:endParaRPr lang="ru-RU" sz="4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30B2C29-79F8-4057-B104-F54B84CF29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6555" y="2004117"/>
            <a:ext cx="4166754" cy="450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685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>
            <a:extLst>
              <a:ext uri="{FF2B5EF4-FFF2-40B4-BE49-F238E27FC236}">
                <a16:creationId xmlns:a16="http://schemas.microsoft.com/office/drawing/2014/main" id="{747C30B3-8BA0-478B-AFE0-A10C102DA8F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Содержимое 8" descr="kubanflag.gif">
            <a:extLst>
              <a:ext uri="{FF2B5EF4-FFF2-40B4-BE49-F238E27FC236}">
                <a16:creationId xmlns:a16="http://schemas.microsoft.com/office/drawing/2014/main" id="{1148456B-45D7-4751-B55C-73075DF911E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8" name="Рисунок 7" descr="министерство.png">
            <a:extLst>
              <a:ext uri="{FF2B5EF4-FFF2-40B4-BE49-F238E27FC236}">
                <a16:creationId xmlns:a16="http://schemas.microsoft.com/office/drawing/2014/main" id="{58E0D808-7A70-48FE-88A0-21C14B78CE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74638"/>
            <a:ext cx="1255925" cy="71438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3830D40-0065-4C05-88DD-1428EBFD4487}"/>
              </a:ext>
            </a:extLst>
          </p:cNvPr>
          <p:cNvSpPr/>
          <p:nvPr/>
        </p:nvSpPr>
        <p:spPr>
          <a:xfrm>
            <a:off x="2150564" y="631828"/>
            <a:ext cx="7890871" cy="2507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Помните, что у жителей Кубани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ДРУЖБА — обычай!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ТОВАРИЩЕСТВО — традиция!</a:t>
            </a: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ГОСТЕПРИИМСТВО — закон! </a:t>
            </a:r>
            <a:endParaRPr lang="ru-RU" sz="32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74F223-0A65-4413-B909-06587CEF71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0999" y="3771522"/>
            <a:ext cx="3810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100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491188BB-363A-4763-8A70-9A43BD07938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487247-5CF7-41B1-825F-8C68496417FA}"/>
              </a:ext>
            </a:extLst>
          </p:cNvPr>
          <p:cNvSpPr txBox="1"/>
          <p:nvPr/>
        </p:nvSpPr>
        <p:spPr>
          <a:xfrm>
            <a:off x="143598" y="398159"/>
            <a:ext cx="1188338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Источники:</a:t>
            </a:r>
          </a:p>
          <a:p>
            <a:r>
              <a:rPr lang="en-US" dirty="0">
                <a:hlinkClick r:id="rId3"/>
              </a:rPr>
              <a:t>https://infourok.ru/prezentaciya-ediniy-vsekubanskiy-klassniy-chas-let-krasnodarskomu-krayu-istoriya-i-sovremennost</a:t>
            </a:r>
            <a:endParaRPr lang="ru-RU" dirty="0"/>
          </a:p>
          <a:p>
            <a:endParaRPr lang="ru-RU" dirty="0"/>
          </a:p>
          <a:p>
            <a:r>
              <a:rPr lang="en-US" dirty="0">
                <a:hlinkClick r:id="rId4"/>
              </a:rPr>
              <a:t>http://www.myshared.ru/slide/222490/</a:t>
            </a:r>
            <a:endParaRPr lang="ru-RU" dirty="0"/>
          </a:p>
          <a:p>
            <a:endParaRPr lang="ru-RU" dirty="0"/>
          </a:p>
          <a:p>
            <a:r>
              <a:rPr lang="en-US" dirty="0">
                <a:hlinkClick r:id="rId5"/>
              </a:rPr>
              <a:t>https://ru.wikipedia.org/wiki/%D0%A7%D0%B5%D0%BC%D0%BF%D0%B8%D0%BE%D0%BD%D0%B0%D1%82</a:t>
            </a:r>
            <a:endParaRPr lang="ru-RU" dirty="0"/>
          </a:p>
          <a:p>
            <a:r>
              <a:rPr lang="en-US" dirty="0"/>
              <a:t>_%D0%BC%D0%B8%D1%80%D0%B0_%D0%BF%D0%BE_%D1%84%D1%83%D1%82%D0%B1%D0%BE%D0%BB%D1%83_2018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6152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BBABA8-4CBE-4526-AD3D-79C777788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0831" y="1425517"/>
            <a:ext cx="7630338" cy="5112327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809852" y="274638"/>
            <a:ext cx="6072230" cy="8307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80 лет </a:t>
            </a:r>
            <a:br>
              <a:rPr lang="ru-RU" b="1" dirty="0">
                <a:ln w="11430"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n w="11430"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Краснодарскому краю</a:t>
            </a:r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4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 descr="министерство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991" y="297793"/>
            <a:ext cx="1255925" cy="714380"/>
          </a:xfrm>
          <a:prstGeom prst="rect">
            <a:avLst/>
          </a:prstGeom>
        </p:spPr>
      </p:pic>
      <p:pic>
        <p:nvPicPr>
          <p:cNvPr id="15" name="Содержимое 8" descr="kubanflag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2712" y="285728"/>
            <a:ext cx="952500" cy="56197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37D1AEF-43EE-48B8-8805-F6A4B8888504}"/>
              </a:ext>
            </a:extLst>
          </p:cNvPr>
          <p:cNvSpPr/>
          <p:nvPr/>
        </p:nvSpPr>
        <p:spPr>
          <a:xfrm>
            <a:off x="5845967" y="3981681"/>
            <a:ext cx="40680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1937-2017</a:t>
            </a:r>
          </a:p>
        </p:txBody>
      </p:sp>
    </p:spTree>
    <p:extLst>
      <p:ext uri="{BB962C8B-B14F-4D97-AF65-F5344CB8AC3E}">
        <p14:creationId xmlns:p14="http://schemas.microsoft.com/office/powerpoint/2010/main" val="2641279491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75E11AB-6D49-4C5D-835C-E25B3CB67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65271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7DCE83EA-48D4-49C1-B3BB-0FC288E587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>
            <a:extLst>
              <a:ext uri="{FF2B5EF4-FFF2-40B4-BE49-F238E27FC236}">
                <a16:creationId xmlns:a16="http://schemas.microsoft.com/office/drawing/2014/main" id="{A86A891C-6B2B-4C20-AEC4-E762B434DAB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301" y="170065"/>
            <a:ext cx="952500" cy="561975"/>
          </a:xfrm>
          <a:prstGeom prst="rect">
            <a:avLst/>
          </a:prstGeom>
        </p:spPr>
      </p:pic>
      <p:pic>
        <p:nvPicPr>
          <p:cNvPr id="6" name="Рисунок 5" descr="министерство.png">
            <a:extLst>
              <a:ext uri="{FF2B5EF4-FFF2-40B4-BE49-F238E27FC236}">
                <a16:creationId xmlns:a16="http://schemas.microsoft.com/office/drawing/2014/main" id="{0B385614-4188-4FF2-B030-E50E38CE1D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87454"/>
            <a:ext cx="1255925" cy="714380"/>
          </a:xfrm>
          <a:prstGeom prst="rect">
            <a:avLst/>
          </a:prstGeom>
        </p:spPr>
      </p:pic>
      <p:sp>
        <p:nvSpPr>
          <p:cNvPr id="8" name="Заголовок 4">
            <a:extLst>
              <a:ext uri="{FF2B5EF4-FFF2-40B4-BE49-F238E27FC236}">
                <a16:creationId xmlns:a16="http://schemas.microsoft.com/office/drawing/2014/main" id="{F53CB375-381B-4137-B465-4E1D4A55C6AE}"/>
              </a:ext>
            </a:extLst>
          </p:cNvPr>
          <p:cNvSpPr txBox="1">
            <a:spLocks/>
          </p:cNvSpPr>
          <p:nvPr/>
        </p:nvSpPr>
        <p:spPr>
          <a:xfrm>
            <a:off x="7510466" y="0"/>
            <a:ext cx="3157534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КАРТА КРАЯ</a:t>
            </a:r>
            <a:endParaRPr lang="ru-RU" sz="36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916D76-14E1-4202-AD30-335E73FA682A}"/>
              </a:ext>
            </a:extLst>
          </p:cNvPr>
          <p:cNvSpPr txBox="1"/>
          <p:nvPr/>
        </p:nvSpPr>
        <p:spPr>
          <a:xfrm>
            <a:off x="238301" y="731448"/>
            <a:ext cx="4876800" cy="3416300"/>
          </a:xfrm>
          <a:prstGeom prst="rect">
            <a:avLst/>
          </a:prstGeom>
          <a:solidFill>
            <a:schemeClr val="bg2">
              <a:lumMod val="20000"/>
              <a:lumOff val="80000"/>
              <a:alpha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Вот они - последние страницы,-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И вся Кубань встает перед тобой.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Ты видишь, как пшеница золотится,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Ты слышишь, как о берег бьет прибой...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И если даже родом ты нездешний,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Однажды побывав у нас, поймешь,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Какой природой славен край наш вешний,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Какой красой особенно хорош.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Богат наш край садами и хлебами.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Цемент и нефть он Родине дает...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Но самый ценный капитал Кубани-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Простой и скромный труженик-народ.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B3DEEB-E1A3-4DDD-9912-00A1FED698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5146" y="4311701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 dirty="0"/>
              <a:t>Виктор </a:t>
            </a:r>
            <a:r>
              <a:rPr lang="ru-RU" altLang="ru-RU" i="1" dirty="0" err="1"/>
              <a:t>Подкопаев</a:t>
            </a:r>
            <a:endParaRPr lang="ru-RU" alt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F915EAB-6C8F-4419-B58C-AC51EABB4C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8556" y="731448"/>
            <a:ext cx="7429262" cy="588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6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7A4185E4-684A-4A23-899B-C249350DD83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>
            <a:extLst>
              <a:ext uri="{FF2B5EF4-FFF2-40B4-BE49-F238E27FC236}">
                <a16:creationId xmlns:a16="http://schemas.microsoft.com/office/drawing/2014/main" id="{81CFF92D-8830-4283-9B3A-996A78BF8E0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6" name="Рисунок 5" descr="министерство.png">
            <a:extLst>
              <a:ext uri="{FF2B5EF4-FFF2-40B4-BE49-F238E27FC236}">
                <a16:creationId xmlns:a16="http://schemas.microsoft.com/office/drawing/2014/main" id="{F6E474AD-E9AA-4BE2-811E-F27A1CB1CF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87454"/>
            <a:ext cx="1255925" cy="7143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3A74C2-760A-49B0-87F6-E392C2A4B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333" y="1447800"/>
            <a:ext cx="1055077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ИСТОРИЧЕСКАЯ СПРАВКА</a:t>
            </a:r>
          </a:p>
          <a:p>
            <a:pPr algn="ctr" eaLnBrk="1" hangingPunct="1"/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Территория края сложилась из части территорий, занимаемых до революции Кубанской областью и Черноморской губернией.  Две административные единицы были объединены в Кубанско-Черноморскую область, которая в 1920 занимала территорию 105,5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км</a:t>
            </a:r>
            <a:r>
              <a:rPr lang="ru-RU" alt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1924 образован Северо-Кавказский край с центром в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Ростове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-на-Дону, в 1934 он разделился на Азово-Черноморский (центр — 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-на-Дону) и Северо-Кавказский  (центр — Ставрополь) края. 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сентября 1937 года Азово-Черноморский край был разделен на Ростовскую область и Краснодарский край. </a:t>
            </a:r>
          </a:p>
        </p:txBody>
      </p:sp>
    </p:spTree>
    <p:extLst>
      <p:ext uri="{BB962C8B-B14F-4D97-AF65-F5344CB8AC3E}">
        <p14:creationId xmlns:p14="http://schemas.microsoft.com/office/powerpoint/2010/main" val="89853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431235" y="285728"/>
            <a:ext cx="9515061" cy="6274098"/>
          </a:xfrm>
          <a:prstGeom prst="roundRect">
            <a:avLst>
              <a:gd name="adj" fmla="val 5020"/>
            </a:avLst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5403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ГУБЕРНАТОР    КУБАНИ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7" name="Рисунок 6" descr="министерство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87454"/>
            <a:ext cx="1255925" cy="7143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49251" y="5699769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>
                  <a:solidFill>
                    <a:srgbClr val="EA0075"/>
                  </a:solidFill>
                </a:ln>
                <a:solidFill>
                  <a:srgbClr val="EA0075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Вениамин Иванович Кондратьев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50B0BAF-6BFA-4229-AA9C-8786DE51FF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1852" y="1322175"/>
            <a:ext cx="5457239" cy="379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952612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3BAD1DB5-8BD2-4649-911F-B567F510F96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49EFB6C-A739-4E82-9424-162C59080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37" y="110836"/>
            <a:ext cx="11901054" cy="658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388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042B8AFB-B8E5-416B-8DC5-243DCE1CAF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Содержимое 8" descr="kubanflag.gif">
            <a:extLst>
              <a:ext uri="{FF2B5EF4-FFF2-40B4-BE49-F238E27FC236}">
                <a16:creationId xmlns:a16="http://schemas.microsoft.com/office/drawing/2014/main" id="{64182AB3-95D2-4A6D-8F2A-B6C4093265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pic>
        <p:nvPicPr>
          <p:cNvPr id="6" name="Рисунок 5" descr="министерство.png">
            <a:extLst>
              <a:ext uri="{FF2B5EF4-FFF2-40B4-BE49-F238E27FC236}">
                <a16:creationId xmlns:a16="http://schemas.microsoft.com/office/drawing/2014/main" id="{7BE9934C-04DE-434A-9BC8-8273FE993E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87454"/>
            <a:ext cx="1255925" cy="71438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76DF043-8F34-4173-8022-635371D90E75}"/>
              </a:ext>
            </a:extLst>
          </p:cNvPr>
          <p:cNvSpPr/>
          <p:nvPr/>
        </p:nvSpPr>
        <p:spPr>
          <a:xfrm>
            <a:off x="2792554" y="337528"/>
            <a:ext cx="6358597" cy="781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256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«Помним »</a:t>
            </a:r>
            <a:endParaRPr lang="ru-RU" sz="4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CF6CF-7C5D-42C5-B7D5-1CAF132EF15A}"/>
              </a:ext>
            </a:extLst>
          </p:cNvPr>
          <p:cNvSpPr txBox="1"/>
          <p:nvPr/>
        </p:nvSpPr>
        <p:spPr>
          <a:xfrm>
            <a:off x="4086098" y="1604863"/>
            <a:ext cx="7058979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июлю 1942 г., когда война пришла на землю Кубани, каждый пятый житель края ушел на фронт.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Уходящим на фронт давали наказ: «Мы верим вам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гордимся вами — вы свято выполните принятую вами   воинскую присягу   и    возвратитесь    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родные станицы только    с победой...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придется  кому  из  вас  отдать жизнь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родную землю, отдайте ее как герои...» И многие героически погибли, чтобы отвоевать нашу свободу …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2934DB8-8EA0-4342-BA37-E7C0C2B9CC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898" y="1001834"/>
            <a:ext cx="3505200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08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>
            <a:extLst>
              <a:ext uri="{FF2B5EF4-FFF2-40B4-BE49-F238E27FC236}">
                <a16:creationId xmlns:a16="http://schemas.microsoft.com/office/drawing/2014/main" id="{909BD1AE-E415-46BD-B508-946F5495675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47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 descr="министерство.png">
            <a:extLst>
              <a:ext uri="{FF2B5EF4-FFF2-40B4-BE49-F238E27FC236}">
                <a16:creationId xmlns:a16="http://schemas.microsoft.com/office/drawing/2014/main" id="{D59241D0-D0B1-41A6-9C8F-8DC1ACBE6C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9177" y="287454"/>
            <a:ext cx="1255925" cy="714380"/>
          </a:xfrm>
          <a:prstGeom prst="rect">
            <a:avLst/>
          </a:prstGeom>
        </p:spPr>
      </p:pic>
      <p:pic>
        <p:nvPicPr>
          <p:cNvPr id="6" name="Содержимое 8" descr="kubanflag.gif">
            <a:extLst>
              <a:ext uri="{FF2B5EF4-FFF2-40B4-BE49-F238E27FC236}">
                <a16:creationId xmlns:a16="http://schemas.microsoft.com/office/drawing/2014/main" id="{5113E139-28F2-4DE2-8AF7-AF19F4E1F58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5230" y="274638"/>
            <a:ext cx="952500" cy="5619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5B4DCF-F03A-4DA8-945A-2674E4D871EE}"/>
              </a:ext>
            </a:extLst>
          </p:cNvPr>
          <p:cNvSpPr txBox="1"/>
          <p:nvPr/>
        </p:nvSpPr>
        <p:spPr>
          <a:xfrm>
            <a:off x="457199" y="1066800"/>
            <a:ext cx="8546123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ГОЛОВАТЫЙ Владимир Денисович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(1928 - 1943)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«Владимира Денисовича» Володя не дожил, и даже в названии улицы вечно запечатлено имя « Володи Головатого». Ему было всего 15 лет, когда он совершил поступок, оцененный взрослыми, как подвиг достойный вечной памяти.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1942 года фашистские войска оккупировали Краснодар и юный патриот решил организовать некоторых своих сверстников на сопротивление фашистам.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Гитлеровцы выследили Володю и схватили на Сенном базаре, когда он распространял листовки. 31 января 1943 - за 11 дней до освобождения города частями Красной Армии –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Володя был казнен.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1965 г. в канун 20-летия Великой Победы ул. Ярмарочная была переименована в улицу имени Володи Головатого.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5B58A21-7155-4610-8966-11A2069BA4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3322" y="1870364"/>
            <a:ext cx="2808307" cy="351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4689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563</Words>
  <Application>Microsoft Office PowerPoint</Application>
  <PresentationFormat>Широкоэкранный</PresentationFormat>
  <Paragraphs>80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80 лет  Краснодарскому краю</vt:lpstr>
      <vt:lpstr>Презентация PowerPoint</vt:lpstr>
      <vt:lpstr>Презентация PowerPoint</vt:lpstr>
      <vt:lpstr>Презентация PowerPoint</vt:lpstr>
      <vt:lpstr>ГУБЕРНАТОР    КУБАНИ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Краснодарскому краю-80 лет: история и современность</dc:title>
  <dc:creator>Анна Андреевна Королева</dc:creator>
  <cp:lastModifiedBy>кристина королева</cp:lastModifiedBy>
  <cp:revision>26</cp:revision>
  <dcterms:created xsi:type="dcterms:W3CDTF">2017-08-31T11:33:40Z</dcterms:created>
  <dcterms:modified xsi:type="dcterms:W3CDTF">2017-08-31T19:57:24Z</dcterms:modified>
</cp:coreProperties>
</file>