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2"/>
  </p:notesMasterIdLst>
  <p:sldIdLst>
    <p:sldId id="257" r:id="rId2"/>
    <p:sldId id="258" r:id="rId3"/>
    <p:sldId id="259" r:id="rId4"/>
    <p:sldId id="260" r:id="rId5"/>
    <p:sldId id="267" r:id="rId6"/>
    <p:sldId id="268" r:id="rId7"/>
    <p:sldId id="269" r:id="rId8"/>
    <p:sldId id="270" r:id="rId9"/>
    <p:sldId id="271" r:id="rId10"/>
    <p:sldId id="272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661" autoAdjust="0"/>
  </p:normalViewPr>
  <p:slideViewPr>
    <p:cSldViewPr>
      <p:cViewPr>
        <p:scale>
          <a:sx n="90" d="100"/>
          <a:sy n="90" d="100"/>
        </p:scale>
        <p:origin x="-648" y="4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260F42C-B43E-4F28-B05F-51B1F6AD7CAF}" type="datetimeFigureOut">
              <a:rPr lang="ru-RU"/>
              <a:pPr>
                <a:defRPr/>
              </a:pPr>
              <a:t>31.08.2017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404A402-4A6F-4D13-95C8-E936CC4A0A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7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4E76C45-581D-4F62-A634-5D7D46746CD1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DAC4B-C5F6-45FA-893A-A1F1989A074C}" type="datetimeFigureOut">
              <a:rPr lang="ru-RU"/>
              <a:pPr>
                <a:defRPr/>
              </a:pPr>
              <a:t>31.08.2017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B6161F-F9B1-4850-B97E-2752423C25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E0A6E7-4A9E-40BD-B654-85A6AB3AB13A}" type="datetimeFigureOut">
              <a:rPr lang="ru-RU"/>
              <a:pPr>
                <a:defRPr/>
              </a:pPr>
              <a:t>31.08.2017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CEA6B-E23A-4624-95DC-63E0FFA7BC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6BC58-1FD8-4BCD-A78A-96A8EFFF5884}" type="datetimeFigureOut">
              <a:rPr lang="ru-RU"/>
              <a:pPr>
                <a:defRPr/>
              </a:pPr>
              <a:t>31.08.2017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DBCE85-3D2E-470D-B59B-3E60913128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50DDD-6D29-4640-8B49-01B52A6C37CF}" type="datetimeFigureOut">
              <a:rPr lang="ru-RU"/>
              <a:pPr>
                <a:defRPr/>
              </a:pPr>
              <a:t>31.08.2017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3D4C2-B866-4ED9-A4CC-0C851DF5C2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EF1600-A85B-45A5-8600-5EB69722C6F7}" type="datetimeFigureOut">
              <a:rPr lang="ru-RU"/>
              <a:pPr>
                <a:defRPr/>
              </a:pPr>
              <a:t>31.08.2017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AD1E7-8FCF-496B-961A-791E347179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B324D-CAD5-4942-88EF-580BE8FF53CE}" type="datetimeFigureOut">
              <a:rPr lang="ru-RU"/>
              <a:pPr>
                <a:defRPr/>
              </a:pPr>
              <a:t>31.08.2017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2DEF44-319A-4D76-9B1E-CD92F8EC10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E2FF7-8E9C-40FF-A5A6-11ABA5FDE530}" type="datetimeFigureOut">
              <a:rPr lang="ru-RU"/>
              <a:pPr>
                <a:defRPr/>
              </a:pPr>
              <a:t>31.08.2017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949263-12EE-41BA-97B7-EA2D40BC96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577D7-B9F5-4A51-8FFC-3CA4868D1B4C}" type="datetimeFigureOut">
              <a:rPr lang="ru-RU"/>
              <a:pPr>
                <a:defRPr/>
              </a:pPr>
              <a:t>31.08.2017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10A0E2-F24E-4F10-98A0-85E94A4577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DAAA7-4436-4518-806F-2AF17D79FECF}" type="datetimeFigureOut">
              <a:rPr lang="ru-RU"/>
              <a:pPr>
                <a:defRPr/>
              </a:pPr>
              <a:t>31.08.2017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A6FFF1-EC68-48C8-9E0A-2F57923C6C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63DE10-880F-4A23-AAF5-1E133DDA5BDF}" type="datetimeFigureOut">
              <a:rPr lang="ru-RU"/>
              <a:pPr>
                <a:defRPr/>
              </a:pPr>
              <a:t>31.08.2017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EB081-2AD9-488D-B3E9-312341672D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7A6FC7-919B-470B-ACF7-5B7A375DF53B}" type="datetimeFigureOut">
              <a:rPr lang="ru-RU"/>
              <a:pPr>
                <a:defRPr/>
              </a:pPr>
              <a:t>31.08.2017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442B2E-CAD3-49EF-BE47-AFF0768A72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1247CB8-69C4-4E40-AA5B-2FF1BCD6512A}" type="datetimeFigureOut">
              <a:rPr lang="ru-RU"/>
              <a:pPr>
                <a:defRPr/>
              </a:pPr>
              <a:t>31.08.2017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A566C76-63A7-4535-ADD8-7F0CC7FB27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3" r:id="rId2"/>
    <p:sldLayoutId id="2147483745" r:id="rId3"/>
    <p:sldLayoutId id="2147483742" r:id="rId4"/>
    <p:sldLayoutId id="2147483741" r:id="rId5"/>
    <p:sldLayoutId id="2147483740" r:id="rId6"/>
    <p:sldLayoutId id="2147483739" r:id="rId7"/>
    <p:sldLayoutId id="2147483738" r:id="rId8"/>
    <p:sldLayoutId id="2147483746" r:id="rId9"/>
    <p:sldLayoutId id="2147483737" r:id="rId10"/>
    <p:sldLayoutId id="2147483736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2"/>
          <p:cNvSpPr txBox="1">
            <a:spLocks noChangeArrowheads="1"/>
          </p:cNvSpPr>
          <p:nvPr/>
        </p:nvSpPr>
        <p:spPr bwMode="auto">
          <a:xfrm>
            <a:off x="503238" y="115888"/>
            <a:ext cx="8353425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7030A0"/>
                </a:solidFill>
                <a:latin typeface="Monotype Corsiva" pitchFamily="66" charset="0"/>
              </a:rPr>
              <a:t>ТЕМА:</a:t>
            </a:r>
          </a:p>
          <a:p>
            <a:pPr algn="ctr"/>
            <a:r>
              <a:rPr lang="ru-RU" sz="3600" b="1">
                <a:solidFill>
                  <a:srgbClr val="7030A0"/>
                </a:solidFill>
                <a:latin typeface="Monotype Corsiva" pitchFamily="66" charset="0"/>
              </a:rPr>
              <a:t> «</a:t>
            </a:r>
            <a:r>
              <a:rPr lang="ru-RU" sz="3600" b="1">
                <a:solidFill>
                  <a:srgbClr val="7030A0"/>
                </a:solidFill>
              </a:rPr>
              <a:t>Проявление с</a:t>
            </a:r>
            <a:r>
              <a:rPr lang="ru-RU" sz="3600" b="1">
                <a:solidFill>
                  <a:srgbClr val="7030A0"/>
                </a:solidFill>
                <a:latin typeface="Monotype Corsiva" pitchFamily="66" charset="0"/>
              </a:rPr>
              <a:t>индром</a:t>
            </a:r>
            <a:r>
              <a:rPr lang="ru-RU" sz="3600" b="1">
                <a:solidFill>
                  <a:srgbClr val="7030A0"/>
                </a:solidFill>
              </a:rPr>
              <a:t>а</a:t>
            </a:r>
            <a:r>
              <a:rPr lang="ru-RU" sz="3600" b="1">
                <a:solidFill>
                  <a:srgbClr val="7030A0"/>
                </a:solidFill>
                <a:latin typeface="Monotype Corsiva" pitchFamily="66" charset="0"/>
              </a:rPr>
              <a:t> профессионального выгорания</a:t>
            </a:r>
            <a:endParaRPr lang="ru-RU" sz="3600" b="1">
              <a:solidFill>
                <a:srgbClr val="7030A0"/>
              </a:solidFill>
            </a:endParaRPr>
          </a:p>
          <a:p>
            <a:pPr algn="ctr"/>
            <a:r>
              <a:rPr lang="ru-RU" sz="3600" b="1">
                <a:solidFill>
                  <a:srgbClr val="7030A0"/>
                </a:solidFill>
              </a:rPr>
              <a:t>у воспитателей</a:t>
            </a:r>
            <a:r>
              <a:rPr lang="ru-RU" sz="3600" b="1">
                <a:solidFill>
                  <a:srgbClr val="7030A0"/>
                </a:solidFill>
                <a:latin typeface="Monotype Corsiva" pitchFamily="66" charset="0"/>
              </a:rPr>
              <a:t>»</a:t>
            </a:r>
          </a:p>
        </p:txBody>
      </p:sp>
      <p:sp>
        <p:nvSpPr>
          <p:cNvPr id="14338" name="TextBox 3"/>
          <p:cNvSpPr txBox="1">
            <a:spLocks noChangeArrowheads="1"/>
          </p:cNvSpPr>
          <p:nvPr/>
        </p:nvSpPr>
        <p:spPr bwMode="auto">
          <a:xfrm>
            <a:off x="5435600" y="4852988"/>
            <a:ext cx="43211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Выполнила</a:t>
            </a:r>
            <a:r>
              <a:rPr lang="ru-RU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</a:p>
          <a:p>
            <a:pPr algn="ctr"/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МДОУ №32 </a:t>
            </a:r>
          </a:p>
          <a:p>
            <a:pPr algn="ctr"/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Маклецова И.А.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86532" y="2357462"/>
            <a:ext cx="4972050" cy="3733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525" y="-14288"/>
            <a:ext cx="9134475" cy="687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Прямоугольник 2"/>
          <p:cNvSpPr>
            <a:spLocks noChangeArrowheads="1"/>
          </p:cNvSpPr>
          <p:nvPr/>
        </p:nvSpPr>
        <p:spPr bwMode="auto">
          <a:xfrm>
            <a:off x="1042988" y="333375"/>
            <a:ext cx="69850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C00000"/>
                </a:solidFill>
                <a:latin typeface="Monotype Corsiva" pitchFamily="66" charset="0"/>
              </a:rPr>
              <a:t>Вы не боитесь работы большой,</a:t>
            </a:r>
          </a:p>
          <a:p>
            <a:pPr algn="ctr"/>
            <a:r>
              <a:rPr lang="ru-RU" sz="2400" b="1">
                <a:solidFill>
                  <a:srgbClr val="C00000"/>
                </a:solidFill>
                <a:latin typeface="Monotype Corsiva" pitchFamily="66" charset="0"/>
              </a:rPr>
              <a:t>Добры, терпеливы, с открытой душой!</a:t>
            </a:r>
          </a:p>
          <a:p>
            <a:pPr algn="ctr"/>
            <a:r>
              <a:rPr lang="ru-RU" sz="2400" b="1">
                <a:solidFill>
                  <a:srgbClr val="C00000"/>
                </a:solidFill>
                <a:latin typeface="Monotype Corsiva" pitchFamily="66" charset="0"/>
              </a:rPr>
              <a:t>Так трудно порой детей обучить-</a:t>
            </a:r>
          </a:p>
          <a:p>
            <a:pPr algn="ctr"/>
            <a:r>
              <a:rPr lang="ru-RU" sz="2400" b="1">
                <a:solidFill>
                  <a:srgbClr val="C00000"/>
                </a:solidFill>
                <a:latin typeface="Monotype Corsiva" pitchFamily="66" charset="0"/>
              </a:rPr>
              <a:t>Но Вы им покажете, как нужно жить.</a:t>
            </a:r>
          </a:p>
          <a:p>
            <a:pPr algn="ctr"/>
            <a:r>
              <a:rPr lang="ru-RU" sz="2400" b="1">
                <a:solidFill>
                  <a:srgbClr val="C00000"/>
                </a:solidFill>
                <a:latin typeface="Monotype Corsiva" pitchFamily="66" charset="0"/>
              </a:rPr>
              <a:t>Бывает  неслушник, бывает  ломатель.</a:t>
            </a:r>
          </a:p>
          <a:p>
            <a:pPr algn="ctr"/>
            <a:r>
              <a:rPr lang="ru-RU" sz="2400" b="1">
                <a:solidFill>
                  <a:srgbClr val="C00000"/>
                </a:solidFill>
                <a:latin typeface="Monotype Corsiva" pitchFamily="66" charset="0"/>
              </a:rPr>
              <a:t>Вы с буквы большой всегда - ВОСПИТАТЕЛЬ!</a:t>
            </a:r>
          </a:p>
          <a:p>
            <a:pPr algn="ctr"/>
            <a:r>
              <a:rPr lang="ru-RU" sz="2400" b="1">
                <a:solidFill>
                  <a:srgbClr val="C00000"/>
                </a:solidFill>
                <a:latin typeface="Monotype Corsiva" pitchFamily="66" charset="0"/>
              </a:rPr>
              <a:t>Ваш труд не оценишь,</a:t>
            </a:r>
          </a:p>
          <a:p>
            <a:pPr algn="ctr"/>
            <a:r>
              <a:rPr lang="ru-RU" sz="2400" b="1">
                <a:solidFill>
                  <a:srgbClr val="C00000"/>
                </a:solidFill>
                <a:latin typeface="Monotype Corsiva" pitchFamily="66" charset="0"/>
              </a:rPr>
              <a:t>Тепло не заменишь,</a:t>
            </a:r>
          </a:p>
          <a:p>
            <a:pPr algn="ctr"/>
            <a:r>
              <a:rPr lang="ru-RU" sz="2400" b="1">
                <a:solidFill>
                  <a:srgbClr val="C00000"/>
                </a:solidFill>
                <a:latin typeface="Monotype Corsiva" pitchFamily="66" charset="0"/>
              </a:rPr>
              <a:t>Терпенье, заботу  ничем не измеришь.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72988" y="3977776"/>
            <a:ext cx="9071012" cy="28612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Прямоугольник 2"/>
          <p:cNvSpPr>
            <a:spLocks noChangeArrowheads="1"/>
          </p:cNvSpPr>
          <p:nvPr/>
        </p:nvSpPr>
        <p:spPr bwMode="auto">
          <a:xfrm>
            <a:off x="395288" y="333375"/>
            <a:ext cx="5989637" cy="655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2060"/>
                </a:solidFill>
                <a:latin typeface="Monotype Corsiva" pitchFamily="66" charset="0"/>
              </a:rPr>
              <a:t>Мы не ошибемся, если скажем, что во все времена человеческой истории здоровье было одним из самых больших желаний человека, некой абсолютной ценностью. «Будьте здоровы»- говорят люди друг другу. «Желаем вам самого главного-здоровья» - говорят наши близкие. По большому счету здоровье было и остается дороже власти и дороже богатства.</a:t>
            </a:r>
          </a:p>
          <a:p>
            <a:r>
              <a:rPr lang="ru-RU" sz="2800" b="1">
                <a:solidFill>
                  <a:srgbClr val="002060"/>
                </a:solidFill>
                <a:latin typeface="Monotype Corsiva" pitchFamily="66" charset="0"/>
              </a:rPr>
              <a:t>Многочисленные исследования говорят о неблагополучном состоянии здоровья современного педагога. Профессию педагога можно отнести к группе риска по частоте нарушения здоровья и серьезности протекающих заболеваний.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300192" y="188640"/>
            <a:ext cx="2758428" cy="25202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Прямоугольник 4"/>
          <p:cNvSpPr>
            <a:spLocks noChangeArrowheads="1"/>
          </p:cNvSpPr>
          <p:nvPr/>
        </p:nvSpPr>
        <p:spPr bwMode="auto">
          <a:xfrm>
            <a:off x="323850" y="260350"/>
            <a:ext cx="8640763" cy="637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solidFill>
                  <a:srgbClr val="C00000"/>
                </a:solidFill>
                <a:latin typeface="Monotype Corsiva" pitchFamily="66" charset="0"/>
              </a:rPr>
              <a:t>Основные причины заболеваний педагогов</a:t>
            </a:r>
          </a:p>
          <a:p>
            <a:endParaRPr lang="ru-RU" sz="3200">
              <a:latin typeface="Monotype Corsiva" pitchFamily="66" charset="0"/>
            </a:endParaRPr>
          </a:p>
          <a:p>
            <a:r>
              <a:rPr lang="ru-RU" sz="3200" b="1">
                <a:solidFill>
                  <a:srgbClr val="002060"/>
                </a:solidFill>
                <a:latin typeface="Monotype Corsiva" pitchFamily="66" charset="0"/>
              </a:rPr>
              <a:t>Главным болезнеобразующим фактором для педагога является профессиональный эмоциональный стресс. Он может быть вызван неадекватной социальной и материальной оценкой его труда с жестким режимом работы, необходимостью освоения большого количества профессиональных знаний, обилием коммуникативных перегрузок из-за необходимости межличностного общения при значительном числе конфликтных и стрессовых ситуаций.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Прямоугольник 2"/>
          <p:cNvSpPr>
            <a:spLocks noChangeArrowheads="1"/>
          </p:cNvSpPr>
          <p:nvPr/>
        </p:nvSpPr>
        <p:spPr bwMode="auto">
          <a:xfrm>
            <a:off x="395288" y="333375"/>
            <a:ext cx="8569325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2060"/>
                </a:solidFill>
                <a:latin typeface="Monotype Corsiva" pitchFamily="66" charset="0"/>
              </a:rPr>
              <a:t>Термин «</a:t>
            </a:r>
            <a:r>
              <a:rPr lang="ru-RU" sz="3200" b="1">
                <a:solidFill>
                  <a:srgbClr val="C00000"/>
                </a:solidFill>
                <a:latin typeface="Monotype Corsiva" pitchFamily="66" charset="0"/>
              </a:rPr>
              <a:t>эмоциональное сгорание» </a:t>
            </a:r>
            <a:r>
              <a:rPr lang="ru-RU" sz="3200" b="1">
                <a:solidFill>
                  <a:srgbClr val="002060"/>
                </a:solidFill>
                <a:latin typeface="Monotype Corsiva" pitchFamily="66" charset="0"/>
              </a:rPr>
              <a:t>был введен американским психиатром Х. Дж.Фрейденбергом в 1974-м для характеристики психического состояния здоровых людей, находящихся в интенсивном общении с клиентами, пациентами, в эмоционально нагруженной атмосфере при оказании профессиональной помощи.</a:t>
            </a:r>
          </a:p>
          <a:p>
            <a:endParaRPr lang="ru-RU" sz="3200" b="1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sz="3200" b="1">
                <a:solidFill>
                  <a:srgbClr val="C00000"/>
                </a:solidFill>
                <a:latin typeface="Monotype Corsiva" pitchFamily="66" charset="0"/>
              </a:rPr>
              <a:t>Профессиональное выгорание </a:t>
            </a:r>
            <a:r>
              <a:rPr lang="ru-RU" sz="3200" b="1">
                <a:solidFill>
                  <a:srgbClr val="002060"/>
                </a:solidFill>
                <a:latin typeface="Monotype Corsiva" pitchFamily="66" charset="0"/>
              </a:rPr>
              <a:t>— это синдром, развивающийся на фоне хронического стресса и ведущий к истощению эмоционально-энергетических и личностных ресурсов работающего человека.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Прямоугольник 1"/>
          <p:cNvSpPr>
            <a:spLocks noChangeArrowheads="1"/>
          </p:cNvSpPr>
          <p:nvPr/>
        </p:nvSpPr>
        <p:spPr bwMode="auto">
          <a:xfrm>
            <a:off x="0" y="-7938"/>
            <a:ext cx="6156325" cy="637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u="sng">
                <a:solidFill>
                  <a:srgbClr val="C00000"/>
                </a:solidFill>
                <a:latin typeface="Monotype Corsiva" pitchFamily="66" charset="0"/>
              </a:rPr>
              <a:t>Симптомы профессионального выгорания </a:t>
            </a:r>
          </a:p>
          <a:p>
            <a:pPr algn="ctr"/>
            <a:r>
              <a:rPr lang="ru-RU" sz="2400" b="1" u="sng">
                <a:solidFill>
                  <a:srgbClr val="C00000"/>
                </a:solidFill>
                <a:latin typeface="Monotype Corsiva" pitchFamily="66" charset="0"/>
              </a:rPr>
              <a:t>ПЕРВАЯ ГРУППА:</a:t>
            </a:r>
          </a:p>
          <a:p>
            <a:pPr algn="ctr"/>
            <a:r>
              <a:rPr lang="ru-RU" sz="2400" b="1" u="sng">
                <a:solidFill>
                  <a:srgbClr val="C00000"/>
                </a:solidFill>
                <a:latin typeface="Monotype Corsiva" pitchFamily="66" charset="0"/>
              </a:rPr>
              <a:t>психофизические симптомы</a:t>
            </a:r>
          </a:p>
          <a:p>
            <a:r>
              <a:rPr lang="ru-RU" sz="2400" b="1">
                <a:solidFill>
                  <a:srgbClr val="002060"/>
                </a:solidFill>
                <a:latin typeface="Monotype Corsiva" pitchFamily="66" charset="0"/>
              </a:rPr>
              <a:t>• Чувство постоянной усталости не только по вечерам, но и по утрам, сразу после сна (симптом хронической усталости);</a:t>
            </a:r>
          </a:p>
          <a:p>
            <a:r>
              <a:rPr lang="ru-RU" sz="2400" b="1">
                <a:solidFill>
                  <a:srgbClr val="002060"/>
                </a:solidFill>
                <a:latin typeface="Monotype Corsiva" pitchFamily="66" charset="0"/>
              </a:rPr>
              <a:t>• ощущение эмоционального и физического истощения;</a:t>
            </a:r>
          </a:p>
          <a:p>
            <a:r>
              <a:rPr lang="ru-RU" sz="2400" b="1">
                <a:solidFill>
                  <a:srgbClr val="002060"/>
                </a:solidFill>
                <a:latin typeface="Monotype Corsiva" pitchFamily="66" charset="0"/>
              </a:rPr>
              <a:t>• снижение восприимчивости и реактивности в связи с изменениями внешней среды (отсутствие реакции любопытства на фактор новизны или реакции страха на опасную ситуацию);</a:t>
            </a:r>
          </a:p>
          <a:p>
            <a:r>
              <a:rPr lang="ru-RU" sz="2400" b="1">
                <a:solidFill>
                  <a:srgbClr val="002060"/>
                </a:solidFill>
                <a:latin typeface="Monotype Corsiva" pitchFamily="66" charset="0"/>
              </a:rPr>
              <a:t>• частые беспричинные головные боли; постоянные расстройства желудочно-кишечного тракта;</a:t>
            </a:r>
          </a:p>
          <a:p>
            <a:r>
              <a:rPr lang="ru-RU" sz="2400" b="1">
                <a:solidFill>
                  <a:srgbClr val="002060"/>
                </a:solidFill>
                <a:latin typeface="Monotype Corsiva" pitchFamily="66" charset="0"/>
              </a:rPr>
              <a:t>• полная или частичная бессонница;</a:t>
            </a:r>
          </a:p>
          <a:p>
            <a:r>
              <a:rPr lang="ru-RU" sz="2400" b="1">
                <a:solidFill>
                  <a:srgbClr val="002060"/>
                </a:solidFill>
                <a:latin typeface="Monotype Corsiva" pitchFamily="66" charset="0"/>
              </a:rPr>
              <a:t>• постоянное заторможенное, сонливое состояние и желание спать в течение всего дня;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000424" y="1777602"/>
            <a:ext cx="3131840" cy="28005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Прямоугольник 1"/>
          <p:cNvSpPr>
            <a:spLocks noChangeArrowheads="1"/>
          </p:cNvSpPr>
          <p:nvPr/>
        </p:nvSpPr>
        <p:spPr bwMode="auto">
          <a:xfrm>
            <a:off x="-23813" y="0"/>
            <a:ext cx="6180138" cy="692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u="sng">
                <a:solidFill>
                  <a:srgbClr val="C00000"/>
                </a:solidFill>
                <a:latin typeface="Monotype Corsiva" pitchFamily="66" charset="0"/>
              </a:rPr>
              <a:t>ВТОРАЯ ГРУППА:</a:t>
            </a:r>
          </a:p>
          <a:p>
            <a:pPr algn="ctr"/>
            <a:r>
              <a:rPr lang="ru-RU" sz="2400" b="1" u="sng">
                <a:solidFill>
                  <a:srgbClr val="C00000"/>
                </a:solidFill>
                <a:latin typeface="Monotype Corsiva" pitchFamily="66" charset="0"/>
              </a:rPr>
              <a:t>социально-психологические симптомы</a:t>
            </a:r>
          </a:p>
          <a:p>
            <a:r>
              <a:rPr lang="ru-RU" sz="2400" b="1">
                <a:solidFill>
                  <a:srgbClr val="002060"/>
                </a:solidFill>
                <a:latin typeface="Monotype Corsiva" pitchFamily="66" charset="0"/>
              </a:rPr>
              <a:t>• Безразличие, скука, пассивность и депрессия (пониженный эмоциональный тонус, чувство подавленности);</a:t>
            </a:r>
          </a:p>
          <a:p>
            <a:r>
              <a:rPr lang="ru-RU" sz="2400" b="1">
                <a:solidFill>
                  <a:srgbClr val="002060"/>
                </a:solidFill>
                <a:latin typeface="Monotype Corsiva" pitchFamily="66" charset="0"/>
              </a:rPr>
              <a:t>• повышенная раздражительность на незначительные, мелкие события;</a:t>
            </a:r>
          </a:p>
          <a:p>
            <a:r>
              <a:rPr lang="ru-RU" sz="2400" b="1">
                <a:solidFill>
                  <a:srgbClr val="002060"/>
                </a:solidFill>
                <a:latin typeface="Monotype Corsiva" pitchFamily="66" charset="0"/>
              </a:rPr>
              <a:t>• постоянное переживание негативных эмоций, для которых во внешней ситуации причин нет (чувство вины, обиды, стыда, подозрительность, скованность);</a:t>
            </a:r>
          </a:p>
          <a:p>
            <a:r>
              <a:rPr lang="ru-RU" sz="2400" b="1">
                <a:solidFill>
                  <a:srgbClr val="002060"/>
                </a:solidFill>
                <a:latin typeface="Monotype Corsiva" pitchFamily="66" charset="0"/>
              </a:rPr>
              <a:t>• чувство гиперответственности и постоянное чувство страха, что «не получится» или «я не справлюсь»;</a:t>
            </a:r>
          </a:p>
          <a:p>
            <a:r>
              <a:rPr lang="ru-RU" sz="2400" b="1">
                <a:solidFill>
                  <a:srgbClr val="002060"/>
                </a:solidFill>
                <a:latin typeface="Monotype Corsiva" pitchFamily="66" charset="0"/>
              </a:rPr>
              <a:t>• общая негативная установка на жизненные и профессиональные перспективы (по типу «как ни старайся, все равно ничего не получится»).</a:t>
            </a:r>
          </a:p>
          <a:p>
            <a:endParaRPr lang="ru-RU">
              <a:latin typeface="Trebuchet MS" pitchFamily="34" charset="0"/>
            </a:endParaRPr>
          </a:p>
          <a:p>
            <a:endParaRPr lang="ru-RU">
              <a:latin typeface="Trebuchet MS" pitchFamily="34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183748" y="1628800"/>
            <a:ext cx="2857500" cy="2857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Прямоугольник 1"/>
          <p:cNvSpPr>
            <a:spLocks noChangeArrowheads="1"/>
          </p:cNvSpPr>
          <p:nvPr/>
        </p:nvSpPr>
        <p:spPr bwMode="auto">
          <a:xfrm>
            <a:off x="250825" y="90488"/>
            <a:ext cx="5689600" cy="655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u="sng">
                <a:solidFill>
                  <a:srgbClr val="C00000"/>
                </a:solidFill>
                <a:latin typeface="Monotype Corsiva" pitchFamily="66" charset="0"/>
              </a:rPr>
              <a:t>ТРЕТЬЯ ГРУППА:</a:t>
            </a:r>
          </a:p>
          <a:p>
            <a:pPr algn="ctr"/>
            <a:r>
              <a:rPr lang="ru-RU" sz="2000" b="1" u="sng">
                <a:solidFill>
                  <a:srgbClr val="C00000"/>
                </a:solidFill>
                <a:latin typeface="Monotype Corsiva" pitchFamily="66" charset="0"/>
              </a:rPr>
              <a:t>поведенческие симптомы</a:t>
            </a:r>
          </a:p>
          <a:p>
            <a:r>
              <a:rPr lang="ru-RU" sz="2000" b="1">
                <a:solidFill>
                  <a:srgbClr val="002060"/>
                </a:solidFill>
                <a:latin typeface="Monotype Corsiva" pitchFamily="66" charset="0"/>
              </a:rPr>
              <a:t>• Ощущение, что работа становится все тяжелее и тяжелее, а выполнять ее — все труднее и труднее;</a:t>
            </a:r>
          </a:p>
          <a:p>
            <a:r>
              <a:rPr lang="ru-RU" sz="2000" b="1">
                <a:solidFill>
                  <a:srgbClr val="002060"/>
                </a:solidFill>
                <a:latin typeface="Monotype Corsiva" pitchFamily="66" charset="0"/>
              </a:rPr>
              <a:t>• сотрудник заметно меняет свой рабочий режим (увеличивает или сокращает время работы);</a:t>
            </a:r>
          </a:p>
          <a:p>
            <a:r>
              <a:rPr lang="ru-RU" sz="2000" b="1">
                <a:solidFill>
                  <a:srgbClr val="002060"/>
                </a:solidFill>
                <a:latin typeface="Monotype Corsiva" pitchFamily="66" charset="0"/>
              </a:rPr>
              <a:t>• постоянно, без необходимости, берет работу домой, но дома ее не делает;</a:t>
            </a:r>
          </a:p>
          <a:p>
            <a:r>
              <a:rPr lang="ru-RU" sz="2000" b="1">
                <a:solidFill>
                  <a:srgbClr val="002060"/>
                </a:solidFill>
                <a:latin typeface="Monotype Corsiva" pitchFamily="66" charset="0"/>
              </a:rPr>
              <a:t>• чувство бесполезности, неверие в улучшения, снижение энтузиазма по отношению к работе, безразличие к результатам;</a:t>
            </a:r>
          </a:p>
          <a:p>
            <a:r>
              <a:rPr lang="ru-RU" sz="2000" b="1">
                <a:solidFill>
                  <a:srgbClr val="002060"/>
                </a:solidFill>
                <a:latin typeface="Monotype Corsiva" pitchFamily="66" charset="0"/>
              </a:rPr>
              <a:t>• невыполнение важных, приоритетных задач и «застревание» на мелких деталях, не соответствующая служебным требованиям трата большей части рабочего времени на мало осознаваемое или не осознаваемое выполнение автоматических и элементарных действий;</a:t>
            </a:r>
          </a:p>
          <a:p>
            <a:r>
              <a:rPr lang="ru-RU" sz="2000" b="1">
                <a:solidFill>
                  <a:srgbClr val="002060"/>
                </a:solidFill>
                <a:latin typeface="Monotype Corsiva" pitchFamily="66" charset="0"/>
              </a:rPr>
              <a:t>• дистанцированность от сотрудников и людей, повышение неадекватной критичности;</a:t>
            </a:r>
          </a:p>
          <a:p>
            <a:r>
              <a:rPr lang="ru-RU" sz="2000" b="1">
                <a:solidFill>
                  <a:srgbClr val="002060"/>
                </a:solidFill>
                <a:latin typeface="Monotype Corsiva" pitchFamily="66" charset="0"/>
              </a:rPr>
              <a:t>• злоупотребление алкоголем, резкое возрастание выкуренных за день сигарет, применение наркотических средств.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999380" y="1556792"/>
            <a:ext cx="3144620" cy="39307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Прямоугольник 1"/>
          <p:cNvSpPr>
            <a:spLocks noChangeArrowheads="1"/>
          </p:cNvSpPr>
          <p:nvPr/>
        </p:nvSpPr>
        <p:spPr bwMode="auto">
          <a:xfrm>
            <a:off x="160338" y="188913"/>
            <a:ext cx="8964612" cy="353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u="sng">
                <a:solidFill>
                  <a:srgbClr val="C00000"/>
                </a:solidFill>
                <a:latin typeface="Monotype Corsiva" pitchFamily="66" charset="0"/>
              </a:rPr>
              <a:t>Полностью исключить в работе профессиональный стресс и профессиональное выгорание </a:t>
            </a:r>
            <a:r>
              <a:rPr lang="ru-RU" sz="2800" b="1">
                <a:solidFill>
                  <a:srgbClr val="002060"/>
                </a:solidFill>
                <a:latin typeface="Monotype Corsiva" pitchFamily="66" charset="0"/>
              </a:rPr>
              <a:t>в современных условиях невозможно. Но вполне возможно уменьшить их разрушительное влияние на здоровье работающих людей.</a:t>
            </a:r>
          </a:p>
          <a:p>
            <a:pPr algn="ctr"/>
            <a:r>
              <a:rPr lang="ru-RU" sz="2800" b="1" u="sng">
                <a:solidFill>
                  <a:srgbClr val="C00000"/>
                </a:solidFill>
                <a:latin typeface="Monotype Corsiva" pitchFamily="66" charset="0"/>
              </a:rPr>
              <a:t>Пересмотреть свое отношение к работе</a:t>
            </a:r>
            <a:r>
              <a:rPr lang="ru-RU" sz="2800" b="1">
                <a:solidFill>
                  <a:srgbClr val="002060"/>
                </a:solidFill>
                <a:latin typeface="Monotype Corsiva" pitchFamily="66" charset="0"/>
              </a:rPr>
              <a:t>. Не смешивайте профессиональные проблемы с личными, работать на работе, а отдыхать дома, учиться снимать стресс и быстро перестраиваться.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218</TotalTime>
  <Words>520</Words>
  <Application>Microsoft Office PowerPoint</Application>
  <PresentationFormat>Экран (4:3)</PresentationFormat>
  <Paragraphs>51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10</vt:i4>
      </vt:variant>
    </vt:vector>
  </HeadingPairs>
  <TitlesOfParts>
    <vt:vector size="20" baseType="lpstr">
      <vt:lpstr>Arial</vt:lpstr>
      <vt:lpstr>Trebuchet MS</vt:lpstr>
      <vt:lpstr>Georgia</vt:lpstr>
      <vt:lpstr>Calibri</vt:lpstr>
      <vt:lpstr>Monotype Corsiva</vt:lpstr>
      <vt:lpstr>Times New Roman</vt:lpstr>
      <vt:lpstr>Воздушный поток</vt:lpstr>
      <vt:lpstr>Воздушный поток</vt:lpstr>
      <vt:lpstr>Воздушный поток</vt:lpstr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Andr</dc:creator>
  <cp:lastModifiedBy>Дмитрий Каленюк</cp:lastModifiedBy>
  <cp:revision>22</cp:revision>
  <dcterms:created xsi:type="dcterms:W3CDTF">2015-03-21T15:02:20Z</dcterms:created>
  <dcterms:modified xsi:type="dcterms:W3CDTF">2017-08-31T19:10:19Z</dcterms:modified>
</cp:coreProperties>
</file>