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60685-DD74-4814-AB1F-7673D96CD5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фосфолипид"/>
          <p:cNvPicPr>
            <a:picLocks noChangeAspect="1" noChangeArrowheads="1"/>
          </p:cNvPicPr>
          <p:nvPr/>
        </p:nvPicPr>
        <p:blipFill>
          <a:blip r:embed="rId2"/>
          <a:srcRect t="17909" r="46167"/>
          <a:stretch>
            <a:fillRect/>
          </a:stretch>
        </p:blipFill>
        <p:spPr>
          <a:xfrm>
            <a:off x="5786446" y="1785902"/>
            <a:ext cx="3357554" cy="50720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57166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Липиды</a:t>
            </a:r>
            <a:r>
              <a:rPr lang="ru-RU" dirty="0" smtClean="0"/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сложные эфиры высших карбоновых кислот и ряда спиртов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714488"/>
            <a:ext cx="6429420" cy="3709998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Основные свойства липидов:</a:t>
            </a:r>
            <a:endParaRPr lang="ru-RU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низкомолекулярные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вещества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lvl="0" algn="l"/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гидрофобные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(нерастворимы в воде), но хорошо растворимы в органических растворителях (бензине, эфире, хлороформе)</a:t>
            </a:r>
          </a:p>
          <a:p>
            <a:pPr algn="l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C:\Users\123\AppData\Local\Temp\WPDNSE\{0176012E-0172-0177-2201-310152013801}\ukbase_2_1644748594_10954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3929090" cy="2954676"/>
          </a:xfrm>
          <a:prstGeom prst="rect">
            <a:avLst/>
          </a:prstGeom>
          <a:noFill/>
        </p:spPr>
      </p:pic>
      <p:pic>
        <p:nvPicPr>
          <p:cNvPr id="20483" name="Picture 3" descr="C:\Users\123\AppData\Local\Temp\WPDNSE\{0176012E-0172-0177-2201-310152013801}\2016-09-25-18-55-08--157394158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357298"/>
            <a:ext cx="4710119" cy="3000396"/>
          </a:xfrm>
          <a:prstGeom prst="rect">
            <a:avLst/>
          </a:prstGeom>
          <a:noFill/>
        </p:spPr>
      </p:pic>
      <p:pic>
        <p:nvPicPr>
          <p:cNvPr id="20484" name="Picture 4" descr="C:\Users\123\AppData\Local\Temp\WPDNSE\{0176012E-0172-0177-2201-310152013801}\hranenye_yablok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4352175"/>
            <a:ext cx="4071966" cy="2505825"/>
          </a:xfrm>
          <a:prstGeom prst="rect">
            <a:avLst/>
          </a:prstGeom>
          <a:noFill/>
        </p:spPr>
      </p:pic>
      <p:sp>
        <p:nvSpPr>
          <p:cNvPr id="7" name="Text Box 33"/>
          <p:cNvSpPr txBox="1">
            <a:spLocks noChangeArrowheads="1"/>
          </p:cNvSpPr>
          <p:nvPr/>
        </p:nvSpPr>
        <p:spPr bwMode="auto">
          <a:xfrm>
            <a:off x="500034" y="4357694"/>
            <a:ext cx="27559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kumimoji="1" lang="uk-UA" sz="2400" dirty="0" err="1"/>
              <a:t>Защитный</a:t>
            </a:r>
            <a:r>
              <a:rPr kumimoji="1" lang="uk-UA" sz="2400" dirty="0"/>
              <a:t> </a:t>
            </a:r>
            <a:r>
              <a:rPr kumimoji="1" lang="uk-UA" sz="2400" dirty="0" err="1"/>
              <a:t>слой</a:t>
            </a:r>
            <a:r>
              <a:rPr kumimoji="1" lang="uk-UA" sz="2400" dirty="0"/>
              <a:t> на </a:t>
            </a:r>
            <a:r>
              <a:rPr kumimoji="1" lang="uk-UA" sz="2400" dirty="0" err="1"/>
              <a:t>кутикуле</a:t>
            </a:r>
            <a:r>
              <a:rPr kumimoji="1" lang="uk-UA" sz="2400" dirty="0"/>
              <a:t> </a:t>
            </a:r>
            <a:r>
              <a:rPr kumimoji="1" lang="uk-UA" sz="2400" dirty="0" err="1"/>
              <a:t>листьев</a:t>
            </a:r>
            <a:r>
              <a:rPr kumimoji="1" lang="uk-UA" sz="2400" dirty="0"/>
              <a:t>, </a:t>
            </a:r>
            <a:r>
              <a:rPr kumimoji="1" lang="uk-UA" sz="2400" dirty="0" err="1"/>
              <a:t>плодов</a:t>
            </a:r>
            <a:r>
              <a:rPr kumimoji="1" lang="uk-UA" sz="2400" dirty="0"/>
              <a:t> и </a:t>
            </a:r>
            <a:r>
              <a:rPr kumimoji="1" lang="uk-UA" sz="2400" dirty="0" err="1"/>
              <a:t>семян</a:t>
            </a:r>
            <a:r>
              <a:rPr kumimoji="1" lang="uk-UA" sz="2400" dirty="0"/>
              <a:t>.</a:t>
            </a:r>
            <a:r>
              <a:rPr kumimoji="1" lang="uk-UA" sz="2400" dirty="0">
                <a:latin typeface="Times New Roman" pitchFamily="18" charset="0"/>
              </a:rPr>
              <a:t> </a:t>
            </a:r>
            <a:endParaRPr kumimoji="1" lang="ru-RU" sz="2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200" b="1" dirty="0" smtClean="0"/>
              <a:t>Стероиды – </a:t>
            </a:r>
            <a:r>
              <a:rPr lang="ru-RU" sz="3200" dirty="0" smtClean="0"/>
              <a:t>вещества</a:t>
            </a:r>
            <a:r>
              <a:rPr lang="ru-RU" sz="3200" b="1" dirty="0" smtClean="0"/>
              <a:t> </a:t>
            </a:r>
            <a:r>
              <a:rPr lang="ru-RU" sz="3200" dirty="0" smtClean="0"/>
              <a:t>на </a:t>
            </a:r>
            <a:r>
              <a:rPr lang="ru-RU" sz="3200" dirty="0" smtClean="0"/>
              <a:t>основе спирта </a:t>
            </a:r>
            <a:r>
              <a:rPr lang="ru-RU" sz="3200" dirty="0" err="1" smtClean="0"/>
              <a:t>холестерола</a:t>
            </a:r>
            <a:r>
              <a:rPr lang="ru-RU" sz="3200" dirty="0" smtClean="0"/>
              <a:t> (холестерина) и не содержат </a:t>
            </a:r>
            <a:r>
              <a:rPr lang="ru-RU" sz="3200" dirty="0" smtClean="0"/>
              <a:t>высших </a:t>
            </a:r>
            <a:r>
              <a:rPr lang="ru-RU" sz="3200" dirty="0" smtClean="0"/>
              <a:t>карбоновых кислот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7901014" cy="434023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1506" name="Picture 2" descr="C:\Users\123\AppData\Local\Temp\WPDNSE\{0176012E-0172-0177-2201-310152013801}\lyalyukova-ea-ris-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14488"/>
            <a:ext cx="8001056" cy="49831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Половые гормоны, гормоны коры надпочечников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C:\Users\123\AppData\Local\Temp\WPDNSE\{0176012E-0172-0177-2201-310152013801}\i_01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643050"/>
            <a:ext cx="3557486" cy="5214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218B00-56F5-486A-A9CF-D46775D30823}" type="slidenum">
              <a:rPr lang="ru-RU" smtClean="0">
                <a:latin typeface="Arial" pitchFamily="34" charset="0"/>
              </a:rPr>
              <a:pPr/>
              <a:t>13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053388" cy="1143000"/>
          </a:xfrm>
        </p:spPr>
        <p:txBody>
          <a:bodyPr/>
          <a:lstStyle/>
          <a:p>
            <a:pPr eaLnBrk="1" hangingPunct="1"/>
            <a:r>
              <a:rPr lang="uk-UA" dirty="0" err="1" smtClean="0"/>
              <a:t>Функции</a:t>
            </a:r>
            <a:r>
              <a:rPr lang="uk-UA" dirty="0" smtClean="0"/>
              <a:t> </a:t>
            </a:r>
            <a:r>
              <a:rPr lang="uk-UA" dirty="0" err="1" smtClean="0"/>
              <a:t>липидов</a:t>
            </a:r>
            <a:endParaRPr lang="ru-RU" dirty="0" smtClean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341438"/>
            <a:ext cx="8569325" cy="51831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uk-UA" sz="4000" b="1" smtClean="0"/>
              <a:t>Энергетическая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1800" b="1" smtClean="0"/>
              <a:t> полное окисление 1г жиров дает 38,9 кДж энэргии.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 </a:t>
            </a:r>
            <a:r>
              <a:rPr lang="uk-UA" sz="4000" b="1" smtClean="0"/>
              <a:t>Строительная</a:t>
            </a:r>
            <a:r>
              <a:rPr lang="ru-RU" sz="240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uk-UA" sz="4000" b="1" smtClean="0"/>
              <a:t>Теплоизоляционная</a:t>
            </a:r>
            <a:r>
              <a:rPr lang="ru-RU" sz="400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uk-UA" sz="4000" b="1" smtClean="0"/>
              <a:t>Источник метаболической воды</a:t>
            </a:r>
            <a:r>
              <a:rPr lang="ru-RU" sz="240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1800" b="1" smtClean="0"/>
              <a:t>при расщеплении 1 г жира выделяется 1,1 г воды</a:t>
            </a:r>
            <a:r>
              <a:rPr lang="ru-RU" sz="240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uk-UA" sz="4000" b="1" smtClean="0"/>
              <a:t>Защитная</a:t>
            </a:r>
            <a:r>
              <a:rPr lang="ru-RU" sz="240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uk-UA" sz="4000" b="1" smtClean="0"/>
              <a:t>Регуляторная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sz="1800" b="1" smtClean="0"/>
              <a:t>входят в состав  некоторых гормонов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4000" b="1" smtClean="0"/>
          </a:p>
        </p:txBody>
      </p:sp>
      <p:pic>
        <p:nvPicPr>
          <p:cNvPr id="11269" name="Picture 6" descr="06071407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 l="25458" r="44292"/>
          <a:stretch>
            <a:fillRect/>
          </a:stretch>
        </p:blipFill>
        <p:spPr>
          <a:xfrm>
            <a:off x="6227763" y="4508500"/>
            <a:ext cx="2700337" cy="1816100"/>
          </a:xfrm>
          <a:noFill/>
        </p:spPr>
      </p:pic>
      <p:pic>
        <p:nvPicPr>
          <p:cNvPr id="11270" name="Picture 14" descr="06070902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 t="13901" r="75180" b="19412"/>
          <a:stretch>
            <a:fillRect/>
          </a:stretch>
        </p:blipFill>
        <p:spPr>
          <a:xfrm>
            <a:off x="6300788" y="1773238"/>
            <a:ext cx="2627312" cy="1665287"/>
          </a:xfr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1848" y="188640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Функции липидов (1)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539750" y="1557338"/>
            <a:ext cx="3189288" cy="16557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2500" lnSpcReduction="20000"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b="1" dirty="0" smtClean="0"/>
              <a:t>Основная </a:t>
            </a:r>
            <a:r>
              <a:rPr lang="ru-RU" sz="2000" b="1" dirty="0"/>
              <a:t>функция липидов </a:t>
            </a:r>
            <a:r>
              <a:rPr lang="ru-RU" sz="2000" b="1" dirty="0" smtClean="0"/>
              <a:t>энергетическая.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dirty="0" smtClean="0"/>
              <a:t>Калорийность </a:t>
            </a:r>
            <a:r>
              <a:rPr lang="ru-RU" sz="2000" dirty="0"/>
              <a:t>липидов выше, чем у углеводов. В ходе расщепления 1 г жиров </a:t>
            </a:r>
            <a:r>
              <a:rPr lang="ru-RU" sz="2000" dirty="0" smtClean="0"/>
              <a:t>освобождается </a:t>
            </a:r>
            <a:r>
              <a:rPr lang="ru-RU" sz="2000" dirty="0"/>
              <a:t>38,9 кДж. </a:t>
            </a:r>
            <a:endParaRPr lang="ru-RU" sz="2000" dirty="0" smtClean="0"/>
          </a:p>
        </p:txBody>
      </p:sp>
      <p:pic>
        <p:nvPicPr>
          <p:cNvPr id="9220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40300" y="4364038"/>
            <a:ext cx="4035425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508625" y="1844675"/>
            <a:ext cx="3119438" cy="13239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Структурная.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Липиды принимают участие в образовании клеточных мембран.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23850" y="4492625"/>
            <a:ext cx="4392613" cy="19939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Запасающая.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Это особенно важно для животных, впадающих в холодное время года в спячку или совершающих длительные переходы через местность, где нет источников питания.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1489" y="3672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/>
              <a:t>Функции липидов </a:t>
            </a:r>
            <a:r>
              <a:rPr lang="ru-RU" dirty="0" smtClean="0"/>
              <a:t>(2)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539750" y="981075"/>
            <a:ext cx="7777163" cy="22320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70000" lnSpcReduction="20000"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b="1" dirty="0" smtClean="0"/>
              <a:t>Терморегуляторная</a:t>
            </a:r>
            <a:r>
              <a:rPr lang="ru-RU" b="1" dirty="0"/>
              <a:t>. </a:t>
            </a:r>
            <a:endParaRPr lang="ru-RU" b="1" dirty="0" smtClean="0"/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Жиры </a:t>
            </a:r>
            <a:r>
              <a:rPr lang="ru-RU" dirty="0"/>
              <a:t>являются хорошими </a:t>
            </a:r>
            <a:r>
              <a:rPr lang="ru-RU" dirty="0" err="1"/>
              <a:t>термоизоляторами</a:t>
            </a:r>
            <a:r>
              <a:rPr lang="ru-RU" dirty="0"/>
              <a:t> вследствие </a:t>
            </a:r>
            <a:r>
              <a:rPr lang="ru-RU" dirty="0" smtClean="0"/>
              <a:t>плохой </a:t>
            </a:r>
            <a:r>
              <a:rPr lang="ru-RU" dirty="0"/>
              <a:t>проводимости тепла. Они откладываются под кожей, образуя у некоторых животных толстые прослойки. </a:t>
            </a:r>
            <a:endParaRPr lang="ru-RU" dirty="0" smtClean="0"/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i="1" dirty="0" smtClean="0"/>
              <a:t>Например</a:t>
            </a:r>
            <a:r>
              <a:rPr lang="ru-RU" i="1" dirty="0"/>
              <a:t>, у китов слой подкожного жира достигает толщины 1 м.</a:t>
            </a:r>
          </a:p>
        </p:txBody>
      </p:sp>
      <p:pic>
        <p:nvPicPr>
          <p:cNvPr id="1024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429000"/>
            <a:ext cx="4344987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22300" y="4241800"/>
            <a:ext cx="3384550" cy="16319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Защитно-механическая.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Скапливаясь в подкожном слое, жиры защищают организм от механических воздействий.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1489" y="0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/>
              <a:t>Функции липидов </a:t>
            </a:r>
            <a:r>
              <a:rPr lang="ru-RU" dirty="0" smtClean="0"/>
              <a:t>(3)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79388" y="1557338"/>
            <a:ext cx="3600450" cy="49911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77500" lnSpcReduction="20000"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b="1" dirty="0" smtClean="0"/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b="1" dirty="0" smtClean="0"/>
              <a:t>Источник </a:t>
            </a:r>
            <a:r>
              <a:rPr lang="ru-RU" b="1" dirty="0"/>
              <a:t>метаболический воды</a:t>
            </a:r>
            <a:r>
              <a:rPr lang="ru-RU" b="1" dirty="0" smtClean="0"/>
              <a:t>.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Одним </a:t>
            </a:r>
            <a:r>
              <a:rPr lang="ru-RU" dirty="0"/>
              <a:t>из продуктов окисления жиров является вода. Эта метаболическая вода очень важна для обитателей пустынь. Так, жир, которым заполнен горб верблюда, служит в первую очередь не источником энергии, а источником </a:t>
            </a:r>
            <a:r>
              <a:rPr lang="ru-RU" dirty="0" smtClean="0"/>
              <a:t>воды.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dirty="0"/>
          </a:p>
        </p:txBody>
      </p:sp>
      <p:pic>
        <p:nvPicPr>
          <p:cNvPr id="11268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2278063"/>
            <a:ext cx="478790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1334" y="12725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/>
              <a:t>Функции липидов </a:t>
            </a:r>
            <a:r>
              <a:rPr lang="ru-RU" dirty="0" smtClean="0"/>
              <a:t>(4)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50825" y="1557338"/>
            <a:ext cx="3529013" cy="34559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b="1" dirty="0"/>
              <a:t>Повышение плавучести. </a:t>
            </a:r>
            <a:endParaRPr lang="ru-RU" b="1" dirty="0" smtClean="0"/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dirty="0" smtClean="0"/>
              <a:t>Запасы </a:t>
            </a:r>
            <a:r>
              <a:rPr lang="ru-RU" sz="2000" dirty="0"/>
              <a:t>жира повышают плавучесть водных животных</a:t>
            </a:r>
            <a:r>
              <a:rPr lang="ru-RU" sz="2000" dirty="0" smtClean="0"/>
              <a:t>. 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i="1" dirty="0" smtClean="0"/>
              <a:t>Например</a:t>
            </a:r>
            <a:r>
              <a:rPr lang="ru-RU" sz="2000" i="1" dirty="0"/>
              <a:t>, </a:t>
            </a:r>
            <a:r>
              <a:rPr lang="ru-RU" sz="2000" i="1" dirty="0" smtClean="0"/>
              <a:t>благодаря </a:t>
            </a:r>
            <a:r>
              <a:rPr lang="ru-RU" sz="2000" i="1" dirty="0"/>
              <a:t>подкожному жиру тело </a:t>
            </a:r>
            <a:r>
              <a:rPr lang="ru-RU" sz="2000" i="1" dirty="0" smtClean="0"/>
              <a:t>моржей </a:t>
            </a:r>
            <a:r>
              <a:rPr lang="ru-RU" sz="2000" i="1" dirty="0"/>
              <a:t>весит примерно столько же, сколько вытесненная им вода.</a:t>
            </a:r>
          </a:p>
        </p:txBody>
      </p:sp>
      <p:pic>
        <p:nvPicPr>
          <p:cNvPr id="12292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90988" y="3357563"/>
            <a:ext cx="4665662" cy="341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755650" y="549275"/>
            <a:ext cx="7848600" cy="5903913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b="1" dirty="0"/>
              <a:t>Некоторые липиды несут прямую ответственность за повышение уровня холестерина в крови</a:t>
            </a:r>
            <a:r>
              <a:rPr lang="ru-RU" sz="2000" b="1" dirty="0" smtClean="0"/>
              <a:t>.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2000" i="1" smtClean="0"/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i="1" smtClean="0"/>
              <a:t>1.Жиры</a:t>
            </a:r>
            <a:r>
              <a:rPr lang="ru-RU" sz="2000" i="1" dirty="0"/>
              <a:t>, которые повышают холестерин Это насыщенные жиры, </a:t>
            </a:r>
            <a:r>
              <a:rPr lang="ru-RU" sz="2000" i="1" u="sng" dirty="0"/>
              <a:t>содержащиеся в мясе, сыре, сале, сливочном масле, молочных и копченых продуктах, пальмовом масле. 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i="1" dirty="0"/>
              <a:t>2. Жиры, которые мало способствуют образованию холестерина. </a:t>
            </a:r>
            <a:r>
              <a:rPr lang="ru-RU" sz="2000" i="1" u="sng" dirty="0"/>
              <a:t>Их содержат устрицы, яйца и птица без кожи. 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i="1" dirty="0"/>
              <a:t>3. Жиры, которые снижают холестерин. Это растительные масла: </a:t>
            </a:r>
            <a:r>
              <a:rPr lang="ru-RU" sz="2000" i="1" u="sng" dirty="0"/>
              <a:t>оливковое, рапсовое, подсолнечное, кукурузное и другие. 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i="1" dirty="0"/>
              <a:t>Рыбий жир не играет никакой роли в холестериновом обмене веществ, но предупреждает сердечно-сосудистые </a:t>
            </a:r>
            <a:r>
              <a:rPr lang="ru-RU" sz="2000" i="1" dirty="0" smtClean="0"/>
              <a:t>заболевания. Поэтому </a:t>
            </a:r>
            <a:r>
              <a:rPr lang="ru-RU" sz="2000" i="1" dirty="0"/>
              <a:t>рекомендуются следующие сорта рыбы ( наиболее жирные ): кета и семга, тунец, макрель, селедка, сардины.</a:t>
            </a:r>
            <a:endParaRPr lang="ru-RU" sz="2000" i="1" dirty="0" smtClean="0"/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20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Важнейшие классы липидов: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70"/>
            <a:ext cx="8501122" cy="485778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Жиры </a:t>
            </a:r>
            <a:r>
              <a:rPr lang="ru-RU" dirty="0" smtClean="0"/>
              <a:t>(</a:t>
            </a:r>
            <a:r>
              <a:rPr lang="ru-RU" dirty="0" err="1" smtClean="0"/>
              <a:t>триглицериды</a:t>
            </a:r>
            <a:r>
              <a:rPr lang="ru-RU" dirty="0" smtClean="0"/>
              <a:t>, </a:t>
            </a:r>
            <a:r>
              <a:rPr lang="ru-RU" dirty="0" err="1" smtClean="0"/>
              <a:t>триацетилглицерины</a:t>
            </a:r>
            <a:r>
              <a:rPr lang="ru-RU" dirty="0" smtClean="0"/>
              <a:t>)</a:t>
            </a:r>
          </a:p>
          <a:p>
            <a:pPr lvl="0"/>
            <a:r>
              <a:rPr lang="ru-RU" dirty="0" err="1" smtClean="0"/>
              <a:t>Фосфолипиды</a:t>
            </a:r>
            <a:endParaRPr lang="ru-RU" dirty="0" smtClean="0"/>
          </a:p>
          <a:p>
            <a:pPr lvl="0"/>
            <a:r>
              <a:rPr lang="ru-RU" dirty="0" smtClean="0"/>
              <a:t>Гликолипиды</a:t>
            </a:r>
          </a:p>
          <a:p>
            <a:pPr lvl="0"/>
            <a:r>
              <a:rPr lang="ru-RU" dirty="0" err="1" smtClean="0"/>
              <a:t>Липопротеины</a:t>
            </a:r>
            <a:endParaRPr lang="ru-RU" dirty="0" smtClean="0"/>
          </a:p>
          <a:p>
            <a:pPr lvl="0"/>
            <a:r>
              <a:rPr lang="ru-RU" dirty="0" smtClean="0"/>
              <a:t>Воски</a:t>
            </a:r>
          </a:p>
          <a:p>
            <a:pPr lvl="0"/>
            <a:r>
              <a:rPr lang="ru-RU" dirty="0" smtClean="0"/>
              <a:t>Стероиды </a:t>
            </a:r>
          </a:p>
          <a:p>
            <a:pPr lvl="0"/>
            <a:r>
              <a:rPr lang="ru-RU" i="1" dirty="0" smtClean="0"/>
              <a:t>Терпены (ростовые вещества растений - гиббереллины, эфирные масла- </a:t>
            </a:r>
            <a:r>
              <a:rPr lang="ru-RU" i="1" dirty="0" err="1" smtClean="0"/>
              <a:t>камфора</a:t>
            </a:r>
            <a:r>
              <a:rPr lang="ru-RU" i="1" dirty="0" smtClean="0"/>
              <a:t>, ментол; фотосинтетические пигменты- </a:t>
            </a:r>
            <a:r>
              <a:rPr lang="ru-RU" i="1" dirty="0" err="1" smtClean="0"/>
              <a:t>каротиноиды</a:t>
            </a:r>
            <a:r>
              <a:rPr lang="ru-RU" i="1" dirty="0" smtClean="0"/>
              <a:t>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/>
              <a:t>Жиры - </a:t>
            </a:r>
            <a:r>
              <a:rPr lang="ru-RU" sz="3600" dirty="0" smtClean="0"/>
              <a:t>сложные </a:t>
            </a:r>
            <a:r>
              <a:rPr lang="ru-RU" sz="3600" dirty="0" smtClean="0"/>
              <a:t>эфиры, образованные трехатомным спиртом глицерином и остатками высших карбоновых кислот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123\AppData\Local\Temp\WPDNSE\{0176012E-0172-0177-2201-310152013801}\154288_html_m3b67854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14487"/>
            <a:ext cx="3571900" cy="4556843"/>
          </a:xfrm>
          <a:prstGeom prst="rect">
            <a:avLst/>
          </a:prstGeom>
          <a:noFill/>
        </p:spPr>
      </p:pic>
      <p:pic>
        <p:nvPicPr>
          <p:cNvPr id="1028" name="Picture 4" descr="C:\Users\123\AppData\Local\Temp\WPDNSE\{0176012E-0172-0177-2201-310152013801}\23-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071678"/>
            <a:ext cx="4071966" cy="13768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103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96075" y="4900613"/>
            <a:ext cx="2447925" cy="195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1" descr="сало"/>
          <p:cNvPicPr>
            <a:picLocks noChangeAspect="1" noChangeArrowheads="1"/>
          </p:cNvPicPr>
          <p:nvPr/>
        </p:nvPicPr>
        <p:blipFill>
          <a:blip r:embed="rId3"/>
          <a:srcRect l="13892" r="7355" b="7420"/>
          <a:stretch>
            <a:fillRect/>
          </a:stretch>
        </p:blipFill>
        <p:spPr bwMode="auto">
          <a:xfrm>
            <a:off x="6572264" y="0"/>
            <a:ext cx="24479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7972452" cy="5483245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Предельные (насыщенные) карбоновые кислоты</a:t>
            </a:r>
            <a:r>
              <a:rPr lang="ru-RU" i="1" dirty="0" smtClean="0"/>
              <a:t>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пальмитиновая </a:t>
            </a:r>
            <a:r>
              <a:rPr lang="ru-RU" dirty="0" smtClean="0"/>
              <a:t>С</a:t>
            </a:r>
            <a:r>
              <a:rPr lang="ru-RU" baseline="-25000" dirty="0" smtClean="0"/>
              <a:t>15</a:t>
            </a:r>
            <a:r>
              <a:rPr lang="ru-RU" dirty="0" smtClean="0"/>
              <a:t>Н</a:t>
            </a:r>
            <a:r>
              <a:rPr lang="ru-RU" baseline="-25000" dirty="0" smtClean="0"/>
              <a:t>31</a:t>
            </a:r>
            <a:r>
              <a:rPr lang="ru-RU" dirty="0" smtClean="0"/>
              <a:t>СООН,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стеариновая </a:t>
            </a:r>
            <a:r>
              <a:rPr lang="ru-RU" dirty="0" smtClean="0"/>
              <a:t>С</a:t>
            </a:r>
            <a:r>
              <a:rPr lang="ru-RU" baseline="-25000" dirty="0" smtClean="0"/>
              <a:t>17</a:t>
            </a:r>
            <a:r>
              <a:rPr lang="ru-RU" dirty="0" smtClean="0"/>
              <a:t>Н</a:t>
            </a:r>
            <a:r>
              <a:rPr lang="ru-RU" baseline="-25000" dirty="0" smtClean="0"/>
              <a:t>35</a:t>
            </a:r>
            <a:r>
              <a:rPr lang="ru-RU" dirty="0" smtClean="0"/>
              <a:t>СООН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преимущественно </a:t>
            </a:r>
            <a:r>
              <a:rPr lang="ru-RU" dirty="0" smtClean="0"/>
              <a:t>входят в состав животных </a:t>
            </a:r>
            <a:r>
              <a:rPr lang="ru-RU" dirty="0" smtClean="0"/>
              <a:t>жиров </a:t>
            </a:r>
            <a:r>
              <a:rPr lang="ru-RU" dirty="0" smtClean="0"/>
              <a:t>(кроме рыбьего жира)</a:t>
            </a:r>
          </a:p>
          <a:p>
            <a:r>
              <a:rPr lang="ru-RU" b="1" i="1" dirty="0" smtClean="0"/>
              <a:t>Непредельные (ненасыщенные) карбоновые кислоты</a:t>
            </a:r>
            <a:r>
              <a:rPr lang="ru-RU" i="1" dirty="0" smtClean="0"/>
              <a:t>: </a:t>
            </a:r>
            <a:endParaRPr lang="ru-RU" i="1" dirty="0" smtClean="0"/>
          </a:p>
          <a:p>
            <a:pPr>
              <a:buNone/>
            </a:pPr>
            <a:r>
              <a:rPr lang="ru-RU" dirty="0" smtClean="0"/>
              <a:t>олеиновая  </a:t>
            </a:r>
            <a:r>
              <a:rPr lang="ru-RU" dirty="0" smtClean="0"/>
              <a:t>С</a:t>
            </a:r>
            <a:r>
              <a:rPr lang="ru-RU" baseline="-25000" dirty="0" smtClean="0"/>
              <a:t>17</a:t>
            </a:r>
            <a:r>
              <a:rPr lang="ru-RU" dirty="0" smtClean="0"/>
              <a:t>Н</a:t>
            </a:r>
            <a:r>
              <a:rPr lang="ru-RU" baseline="-25000" dirty="0" smtClean="0"/>
              <a:t>33</a:t>
            </a:r>
            <a:r>
              <a:rPr lang="ru-RU" dirty="0" smtClean="0"/>
              <a:t>СООН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err="1" smtClean="0"/>
              <a:t>линолевая</a:t>
            </a:r>
            <a:r>
              <a:rPr lang="ru-RU" dirty="0" smtClean="0"/>
              <a:t> С</a:t>
            </a:r>
            <a:r>
              <a:rPr lang="ru-RU" baseline="-25000" dirty="0" smtClean="0"/>
              <a:t>17</a:t>
            </a:r>
            <a:r>
              <a:rPr lang="ru-RU" dirty="0" smtClean="0"/>
              <a:t>Н</a:t>
            </a:r>
            <a:r>
              <a:rPr lang="ru-RU" baseline="-25000" dirty="0" smtClean="0"/>
              <a:t>31</a:t>
            </a:r>
            <a:r>
              <a:rPr lang="ru-RU" dirty="0" smtClean="0"/>
              <a:t>СООН,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линоленовая </a:t>
            </a:r>
            <a:r>
              <a:rPr lang="ru-RU" dirty="0" smtClean="0"/>
              <a:t>С</a:t>
            </a:r>
            <a:r>
              <a:rPr lang="ru-RU" baseline="-25000" dirty="0" smtClean="0"/>
              <a:t>17</a:t>
            </a:r>
            <a:r>
              <a:rPr lang="ru-RU" dirty="0" smtClean="0"/>
              <a:t>Н</a:t>
            </a:r>
            <a:r>
              <a:rPr lang="ru-RU" baseline="-25000" dirty="0" smtClean="0"/>
              <a:t>29</a:t>
            </a:r>
            <a:r>
              <a:rPr lang="ru-RU" dirty="0" smtClean="0"/>
              <a:t>СООН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преимущественно </a:t>
            </a:r>
            <a:r>
              <a:rPr lang="ru-RU" dirty="0" smtClean="0"/>
              <a:t>входят в состав растительных жиров (масел)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bio.fizteh.ru/student/files/biology/biolections/lection04/fig01b-arpfelup507.jpg"/>
          <p:cNvPicPr/>
          <p:nvPr/>
        </p:nvPicPr>
        <p:blipFill>
          <a:blip r:embed="rId2"/>
          <a:srcRect l="1815" t="7661" r="2722"/>
          <a:stretch>
            <a:fillRect/>
          </a:stretch>
        </p:blipFill>
        <p:spPr bwMode="auto">
          <a:xfrm>
            <a:off x="428596" y="357166"/>
            <a:ext cx="8143932" cy="650083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123\AppData\Local\Temp\WPDNSE\{0176012E-0172-0177-2201-310152013801}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C:\Users\123\AppData\Local\Temp\WPDNSE\{0176012E-0172-0177-2201-310152013801}\2016-09-25-16-07-59-71953866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928802"/>
            <a:ext cx="3500462" cy="30086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8658196" cy="114300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</a:rPr>
              <a:t>Фосфолипиды</a:t>
            </a:r>
            <a:r>
              <a:rPr lang="ru-RU" sz="3200" dirty="0" smtClean="0"/>
              <a:t>- одна </a:t>
            </a:r>
            <a:r>
              <a:rPr lang="ru-RU" sz="3200" dirty="0" smtClean="0"/>
              <a:t>из крайних цепей высших карбоновых кислот </a:t>
            </a:r>
            <a:r>
              <a:rPr lang="ru-RU" sz="3200" dirty="0" err="1" smtClean="0"/>
              <a:t>триглицерида</a:t>
            </a:r>
            <a:r>
              <a:rPr lang="ru-RU" sz="3200" dirty="0" smtClean="0"/>
              <a:t> замещена на фосфатную группу</a:t>
            </a:r>
            <a:endParaRPr lang="ru-RU" sz="3200" dirty="0"/>
          </a:p>
        </p:txBody>
      </p:sp>
      <p:pic>
        <p:nvPicPr>
          <p:cNvPr id="17410" name="Picture 2" descr="C:\Users\123\AppData\Local\Temp\WPDNSE\{0176012E-0172-0177-2201-310152013801}\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7245" y="1643050"/>
            <a:ext cx="4466755" cy="4929222"/>
          </a:xfrm>
          <a:prstGeom prst="rect">
            <a:avLst/>
          </a:prstGeom>
          <a:noFill/>
        </p:spPr>
      </p:pic>
      <p:pic>
        <p:nvPicPr>
          <p:cNvPr id="17411" name="Picture 3" descr="C:\Users\123\AppData\Local\Temp\WPDNSE\{0176012E-0172-0177-2201-310152013801}\фосфолипид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9" y="4895040"/>
            <a:ext cx="3429024" cy="1581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/>
              <a:t>Воски</a:t>
            </a:r>
            <a:r>
              <a:rPr lang="ru-RU" sz="3200" dirty="0" smtClean="0"/>
              <a:t>- сложные </a:t>
            </a:r>
            <a:r>
              <a:rPr lang="ru-RU" sz="3200" dirty="0" smtClean="0"/>
              <a:t>эфиры одноатомных высокомолекулярных спиртов и высших карбоновых спиртов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928802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8434" name="Picture 2" descr="C:\Users\123\AppData\Local\Temp\WPDNSE\{0176012E-0172-0177-2201-310152013801}\95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00240"/>
            <a:ext cx="8427552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123\AppData\Local\Temp\WPDNSE\{0176012E-0172-0177-2201-310152013801}\the_scheme_sk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85982" y="3238500"/>
            <a:ext cx="7200900" cy="3619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ru-RU" dirty="0" smtClean="0"/>
              <a:t>Значение воска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C:\Users\123\AppData\Local\Temp\WPDNSE\{0176012E-0172-0177-2201-310152013801}\1265786600_priroda_1122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785794"/>
            <a:ext cx="3510946" cy="2286016"/>
          </a:xfrm>
          <a:prstGeom prst="rect">
            <a:avLst/>
          </a:prstGeom>
          <a:noFill/>
        </p:spPr>
      </p:pic>
      <p:pic>
        <p:nvPicPr>
          <p:cNvPr id="19460" name="Picture 4" descr="C:\Users\123\AppData\Local\Temp\WPDNSE\{0176012E-0172-0177-2201-310152013801}\1259175504_0_3184c_ad1002a_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785794"/>
            <a:ext cx="3929090" cy="2640349"/>
          </a:xfrm>
          <a:prstGeom prst="rect">
            <a:avLst/>
          </a:prstGeom>
          <a:noFill/>
        </p:spPr>
      </p:pic>
      <p:pic>
        <p:nvPicPr>
          <p:cNvPr id="19461" name="Picture 5" descr="C:\Users\123\AppData\Local\Temp\WPDNSE\{0176012E-0172-0177-2201-310152013801}\slide-1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3357562"/>
            <a:ext cx="3621218" cy="2715914"/>
          </a:xfrm>
          <a:prstGeom prst="rect">
            <a:avLst/>
          </a:prstGeom>
          <a:noFill/>
        </p:spPr>
      </p:pic>
      <p:sp>
        <p:nvSpPr>
          <p:cNvPr id="9" name="Text Box 31"/>
          <p:cNvSpPr txBox="1">
            <a:spLocks noChangeArrowheads="1"/>
          </p:cNvSpPr>
          <p:nvPr/>
        </p:nvSpPr>
        <p:spPr bwMode="auto">
          <a:xfrm>
            <a:off x="5857884" y="6035675"/>
            <a:ext cx="30591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kumimoji="1" lang="uk-UA" sz="2400" dirty="0" err="1"/>
              <a:t>Покрывают</a:t>
            </a:r>
            <a:r>
              <a:rPr kumimoji="1" lang="uk-UA" sz="2400" dirty="0"/>
              <a:t> </a:t>
            </a:r>
            <a:r>
              <a:rPr kumimoji="1" lang="uk-UA" sz="2400" dirty="0" err="1"/>
              <a:t>кожу</a:t>
            </a:r>
            <a:r>
              <a:rPr kumimoji="1" lang="uk-UA" sz="2400" dirty="0"/>
              <a:t>, шерсть и </a:t>
            </a:r>
            <a:r>
              <a:rPr kumimoji="1" lang="uk-UA" sz="2400" dirty="0" err="1"/>
              <a:t>перья</a:t>
            </a:r>
            <a:r>
              <a:rPr kumimoji="1" lang="uk-UA" sz="2400" dirty="0"/>
              <a:t>.</a:t>
            </a:r>
            <a:r>
              <a:rPr kumimoji="1" lang="ru-RU" sz="2400" dirty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547</Words>
  <PresentationFormat>Экран (4:3)</PresentationFormat>
  <Paragraphs>68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Липиды- сложные эфиры высших карбоновых кислот и ряда спиртов </vt:lpstr>
      <vt:lpstr>Важнейшие классы липидов: </vt:lpstr>
      <vt:lpstr>Жиры - сложные эфиры, образованные трехатомным спиртом глицерином и остатками высших карбоновых кислот </vt:lpstr>
      <vt:lpstr>Слайд 4</vt:lpstr>
      <vt:lpstr>Слайд 5</vt:lpstr>
      <vt:lpstr>Слайд 6</vt:lpstr>
      <vt:lpstr>Фосфолипиды- одна из крайних цепей высших карбоновых кислот триглицерида замещена на фосфатную группу</vt:lpstr>
      <vt:lpstr>Воски- сложные эфиры одноатомных высокомолекулярных спиртов и высших карбоновых спиртов</vt:lpstr>
      <vt:lpstr>Значение воска</vt:lpstr>
      <vt:lpstr>Слайд 10</vt:lpstr>
      <vt:lpstr>Стероиды – вещества на основе спирта холестерола (холестерина) и не содержат высших карбоновых кислот</vt:lpstr>
      <vt:lpstr>Половые гормоны, гормоны коры надпочечников</vt:lpstr>
      <vt:lpstr>Функции липидов</vt:lpstr>
      <vt:lpstr>Функции липидов (1)</vt:lpstr>
      <vt:lpstr>Функции липидов (2)</vt:lpstr>
      <vt:lpstr>Функции липидов (3)</vt:lpstr>
      <vt:lpstr>Функции липидов (4)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Липиды- сложные эфиры высших карбоновых кислот и ряда спиртов </dc:title>
  <dc:creator>123</dc:creator>
  <cp:lastModifiedBy>123</cp:lastModifiedBy>
  <cp:revision>14</cp:revision>
  <dcterms:created xsi:type="dcterms:W3CDTF">2016-09-25T12:19:21Z</dcterms:created>
  <dcterms:modified xsi:type="dcterms:W3CDTF">2016-09-25T16:18:42Z</dcterms:modified>
</cp:coreProperties>
</file>