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3C173-63E3-4A62-8777-F31CDE01FB93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A7C65-064D-4283-9D19-C741CB432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729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A7C65-064D-4283-9D19-C741CB43206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354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A7C65-064D-4283-9D19-C741CB43206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76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AA16-93F9-47EA-BD9B-FCF399D14288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99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0CC31-9D0C-4AD8-8A10-FDC762F1B49C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1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1AB1-2298-4A21-A4CE-39E90B94EE09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100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E3C9-DF48-4B31-BB4E-19F43321B80F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01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C2BC5-5D4A-41AC-B66B-6D7EFFA210CA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4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1A8B-DACE-41F5-93F7-A88B3C377291}" type="datetime1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2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7C9A-BDA5-4CB3-9115-A916A8138A04}" type="datetime1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06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5FC3-F1D1-4790-AC52-38B4C8D215F1}" type="datetime1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76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7D83-43D1-4870-BC7B-B5F6E77890D3}" type="datetime1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3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3DDF-9CEC-4629-A0BA-D0F39D6A4E70}" type="datetime1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0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6ABF2-9E45-4D6A-AA7F-D93EF3543720}" type="datetime1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1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64E5D-A8E1-488B-B340-F2931248EB3F}" type="datetime1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6CA15-7367-4609-AAA0-69BDA7C10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8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tripsmile.ru/formula-1/201-formula-1-201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355" y="1407912"/>
            <a:ext cx="10420952" cy="1149199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Mon Amour Two" panose="02000607020000020004" pitchFamily="2" charset="0"/>
              </a:rPr>
              <a:t>День города Москвы</a:t>
            </a:r>
            <a:endParaRPr lang="ru-RU" sz="8000" dirty="0">
              <a:latin typeface="Mon Amour Two" panose="02000607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60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291" y="105243"/>
            <a:ext cx="9192126" cy="1325563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2800" dirty="0" smtClean="0">
                <a:latin typeface="Mon Amour Two" panose="02000607020000020004" pitchFamily="2" charset="0"/>
              </a:rPr>
              <a:t>День города 2017</a:t>
            </a:r>
            <a:r>
              <a:rPr lang="ru-RU" sz="1400" dirty="0" smtClean="0">
                <a:latin typeface="Mon Amour Two" panose="02000607020000020004" pitchFamily="2" charset="0"/>
              </a:rPr>
              <a:t/>
            </a:r>
            <a:br>
              <a:rPr lang="ru-RU" sz="1400" dirty="0" smtClean="0">
                <a:latin typeface="Mon Amour Two" panose="02000607020000020004" pitchFamily="2" charset="0"/>
              </a:rPr>
            </a:br>
            <a:r>
              <a:rPr lang="ru-RU" sz="1800" b="1" dirty="0">
                <a:latin typeface="Andantino script" panose="02000400000000000000" pitchFamily="2" charset="0"/>
              </a:rPr>
              <a:t>42 </a:t>
            </a:r>
            <a:r>
              <a:rPr lang="ru-RU" sz="1800" dirty="0">
                <a:latin typeface="Andantino script" panose="02000400000000000000" pitchFamily="2" charset="0"/>
              </a:rPr>
              <a:t>праздничные площадки не только в центре, но и почти в каждом районе</a:t>
            </a:r>
            <a:br>
              <a:rPr lang="ru-RU" sz="1800" dirty="0">
                <a:latin typeface="Andantino script" panose="02000400000000000000" pitchFamily="2" charset="0"/>
              </a:rPr>
            </a:br>
            <a:r>
              <a:rPr lang="ru-RU" sz="1800" dirty="0">
                <a:latin typeface="Andantino script" panose="02000400000000000000" pitchFamily="2" charset="0"/>
              </a:rPr>
              <a:t>более </a:t>
            </a:r>
            <a:r>
              <a:rPr lang="ru-RU" sz="1800" b="1" dirty="0">
                <a:latin typeface="Andantino script" panose="02000400000000000000" pitchFamily="2" charset="0"/>
              </a:rPr>
              <a:t>1000 </a:t>
            </a:r>
            <a:r>
              <a:rPr lang="ru-RU" sz="1800" dirty="0">
                <a:latin typeface="Andantino script" panose="02000400000000000000" pitchFamily="2" charset="0"/>
              </a:rPr>
              <a:t>событий с 1 по 10 сентября</a:t>
            </a:r>
            <a:br>
              <a:rPr lang="ru-RU" sz="1800" dirty="0">
                <a:latin typeface="Andantino script" panose="02000400000000000000" pitchFamily="2" charset="0"/>
              </a:rPr>
            </a:br>
            <a:r>
              <a:rPr lang="ru-RU" sz="1800" dirty="0">
                <a:latin typeface="Andantino script" panose="02000400000000000000" pitchFamily="2" charset="0"/>
              </a:rPr>
              <a:t>Время проведения мероприятий: с 1 по 10 сентября.</a:t>
            </a:r>
            <a:br>
              <a:rPr lang="ru-RU" sz="1800" dirty="0">
                <a:latin typeface="Andantino script" panose="02000400000000000000" pitchFamily="2" charset="0"/>
              </a:rPr>
            </a:br>
            <a:r>
              <a:rPr lang="ru-RU" sz="1800" dirty="0">
                <a:latin typeface="Andantino script" panose="02000400000000000000" pitchFamily="2" charset="0"/>
              </a:rPr>
              <a:t>Время работы площадок: с 11 утра до 9 вечера.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>
              <a:latin typeface="Mon Amour Two" panose="02000607020000020004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132" y="1388947"/>
            <a:ext cx="11656193" cy="5136981"/>
          </a:xfrm>
        </p:spPr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dirty="0">
                <a:latin typeface="Andantino script" panose="02000400000000000000" pitchFamily="2" charset="0"/>
              </a:rPr>
              <a:t>Тверской бульвар - вот где традиционно разворачиваются основные мероприятия, посвященные Дню города. В этом году здесь стартуют следующие площадки:</a:t>
            </a:r>
          </a:p>
          <a:p>
            <a:pPr marL="0" indent="0" fontAlgn="base">
              <a:buNone/>
            </a:pPr>
            <a:r>
              <a:rPr lang="ru-RU" b="1" dirty="0">
                <a:latin typeface="Andantino script" panose="02000400000000000000" pitchFamily="2" charset="0"/>
              </a:rPr>
              <a:t>Спортивные площадки</a:t>
            </a:r>
            <a:r>
              <a:rPr lang="ru-RU" dirty="0">
                <a:latin typeface="Andantino script" panose="02000400000000000000" pitchFamily="2" charset="0"/>
              </a:rPr>
              <a:t> будущего. Приезжайте на Тверской бульвар в спортивной одежде, и вы сможете освоить новые игры и виды спорта. Например, </a:t>
            </a:r>
            <a:r>
              <a:rPr lang="ru-RU" b="1" dirty="0" err="1">
                <a:latin typeface="Andantino script" panose="02000400000000000000" pitchFamily="2" charset="0"/>
              </a:rPr>
              <a:t>космобол</a:t>
            </a:r>
            <a:r>
              <a:rPr lang="ru-RU" b="1" dirty="0">
                <a:latin typeface="Andantino script" panose="02000400000000000000" pitchFamily="2" charset="0"/>
              </a:rPr>
              <a:t> </a:t>
            </a:r>
            <a:r>
              <a:rPr lang="ru-RU" dirty="0">
                <a:latin typeface="Andantino script" panose="02000400000000000000" pitchFamily="2" charset="0"/>
              </a:rPr>
              <a:t>- что-то среднее между бильярдом и футболом. Все будет проходить на открытом воздухе с 11 утра до 9 вечера. </a:t>
            </a:r>
          </a:p>
          <a:p>
            <a:pPr marL="0" indent="0" fontAlgn="base">
              <a:buNone/>
            </a:pPr>
            <a:r>
              <a:rPr lang="ru-RU" dirty="0">
                <a:latin typeface="Andantino script" panose="02000400000000000000" pitchFamily="2" charset="0"/>
              </a:rPr>
              <a:t>Совсем рядом, на </a:t>
            </a:r>
            <a:r>
              <a:rPr lang="ru-RU" b="1" dirty="0" err="1">
                <a:latin typeface="Andantino script" panose="02000400000000000000" pitchFamily="2" charset="0"/>
              </a:rPr>
              <a:t>Новопушкинском</a:t>
            </a:r>
            <a:r>
              <a:rPr lang="ru-RU" b="1" dirty="0">
                <a:latin typeface="Andantino script" panose="02000400000000000000" pitchFamily="2" charset="0"/>
              </a:rPr>
              <a:t> сквере</a:t>
            </a:r>
            <a:r>
              <a:rPr lang="ru-RU" dirty="0">
                <a:latin typeface="Andantino script" panose="02000400000000000000" pitchFamily="2" charset="0"/>
              </a:rPr>
              <a:t>, будут проводиться мастер-классы для детей, рассказывающие о законах природы, и научных экспериментах. Вот лишь некоторые темы - Твоя ДНК, Дай бумаге второй шанс, Высокое напряжение, Реактивный мастер-класс и многие другие. </a:t>
            </a:r>
            <a:r>
              <a:rPr lang="ru-RU" dirty="0" smtClean="0">
                <a:latin typeface="Andantino script" panose="02000400000000000000" pitchFamily="2" charset="0"/>
              </a:rPr>
              <a:t>У</a:t>
            </a:r>
            <a:r>
              <a:rPr lang="ru-RU" dirty="0">
                <a:latin typeface="Andantino script" panose="02000400000000000000" pitchFamily="2" charset="0"/>
              </a:rPr>
              <a:t> </a:t>
            </a:r>
            <a:r>
              <a:rPr lang="ru-RU" b="1" dirty="0">
                <a:latin typeface="Andantino script" panose="02000400000000000000" pitchFamily="2" charset="0"/>
              </a:rPr>
              <a:t>памятника Есенину</a:t>
            </a:r>
            <a:r>
              <a:rPr lang="ru-RU" dirty="0">
                <a:latin typeface="Andantino script" panose="02000400000000000000" pitchFamily="2" charset="0"/>
              </a:rPr>
              <a:t> будут проходить увлекательные лекции об истории Москвы.</a:t>
            </a:r>
          </a:p>
          <a:p>
            <a:pPr marL="0" indent="0" fontAlgn="base">
              <a:buNone/>
            </a:pPr>
            <a:r>
              <a:rPr lang="ru-RU" dirty="0">
                <a:latin typeface="Andantino script" panose="02000400000000000000" pitchFamily="2" charset="0"/>
              </a:rPr>
              <a:t>У </a:t>
            </a:r>
            <a:r>
              <a:rPr lang="ru-RU" b="1" dirty="0">
                <a:latin typeface="Andantino script" panose="02000400000000000000" pitchFamily="2" charset="0"/>
              </a:rPr>
              <a:t>памятника Тимирязеву</a:t>
            </a:r>
            <a:r>
              <a:rPr lang="ru-RU" dirty="0">
                <a:latin typeface="Andantino script" panose="02000400000000000000" pitchFamily="2" charset="0"/>
              </a:rPr>
              <a:t> - лекции о различных мегаполисах.</a:t>
            </a:r>
          </a:p>
          <a:p>
            <a:pPr marL="0" indent="0" fontAlgn="base">
              <a:buNone/>
            </a:pPr>
            <a:r>
              <a:rPr lang="ru-RU" dirty="0">
                <a:latin typeface="Andantino script" panose="02000400000000000000" pitchFamily="2" charset="0"/>
              </a:rPr>
              <a:t>На </a:t>
            </a:r>
            <a:r>
              <a:rPr lang="ru-RU" b="1" dirty="0">
                <a:latin typeface="Andantino script" panose="02000400000000000000" pitchFamily="2" charset="0"/>
              </a:rPr>
              <a:t>Тверской площади</a:t>
            </a:r>
            <a:r>
              <a:rPr lang="ru-RU" dirty="0">
                <a:latin typeface="Andantino script" panose="02000400000000000000" pitchFamily="2" charset="0"/>
              </a:rPr>
              <a:t> пройдут события, посвященные преемственности поколений. Эти мероприятия особенно хороши для посещения бабушками и дедушками с внуками. Гости примут участие в кулинарных и творческих мастер-классах, интерактивных представлениях и спектаклях, посмотрят концерты. Установят арт-объекты - генеалогические древа, часть которых можно будет заполнить историческими фото своей семьи. Дети смогут научиться делать архитектурные скетчи</a:t>
            </a:r>
            <a:r>
              <a:rPr lang="ru-RU" dirty="0" smtClean="0">
                <a:latin typeface="Andantino script" panose="02000400000000000000" pitchFamily="2" charset="0"/>
              </a:rPr>
              <a:t>.</a:t>
            </a:r>
          </a:p>
          <a:p>
            <a:pPr marL="0" indent="0" fontAlgn="base">
              <a:buNone/>
            </a:pPr>
            <a:endParaRPr lang="ru-RU" dirty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endParaRPr lang="ru-RU" dirty="0">
              <a:latin typeface="Andantino script" panose="02000400000000000000" pitchFamily="2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59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6336" y="211122"/>
            <a:ext cx="7869455" cy="6647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 Amour Two" panose="02000607020000020004" pitchFamily="2" charset="0"/>
              </a:rPr>
              <a:t>Куда пойти с детьми:</a:t>
            </a:r>
            <a:endParaRPr lang="ru-RU" dirty="0">
              <a:latin typeface="Mon Amour Two" panose="02000607020000020004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27" y="875899"/>
            <a:ext cx="12002704" cy="5823283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Andantino script" panose="02000400000000000000" pitchFamily="2" charset="0"/>
              </a:rPr>
              <a:t>На </a:t>
            </a:r>
            <a:r>
              <a:rPr lang="ru-RU" b="1" dirty="0">
                <a:latin typeface="Andantino script" panose="02000400000000000000" pitchFamily="2" charset="0"/>
              </a:rPr>
              <a:t>Площади </a:t>
            </a:r>
            <a:r>
              <a:rPr lang="ru-RU" b="1" dirty="0" smtClean="0">
                <a:latin typeface="Andantino script" panose="02000400000000000000" pitchFamily="2" charset="0"/>
              </a:rPr>
              <a:t>Революции</a:t>
            </a:r>
            <a:r>
              <a:rPr lang="ru-RU" dirty="0">
                <a:latin typeface="Andantino script" panose="02000400000000000000" pitchFamily="2" charset="0"/>
              </a:rPr>
              <a:t> </a:t>
            </a:r>
            <a:r>
              <a:rPr lang="ru-RU" dirty="0" smtClean="0">
                <a:latin typeface="Andantino script" panose="02000400000000000000" pitchFamily="2" charset="0"/>
              </a:rPr>
              <a:t>рядом </a:t>
            </a:r>
            <a:r>
              <a:rPr lang="ru-RU" dirty="0">
                <a:latin typeface="Andantino script" panose="02000400000000000000" pitchFamily="2" charset="0"/>
              </a:rPr>
              <a:t>с бассейнами будут проходить мастер-классы по актерскому мастерству для детей. </a:t>
            </a:r>
            <a:endParaRPr lang="ru-RU" dirty="0" smtClean="0">
              <a:latin typeface="Andantino script" panose="02000400000000000000" pitchFamily="2" charset="0"/>
            </a:endParaRPr>
          </a:p>
          <a:p>
            <a:r>
              <a:rPr lang="ru-RU" dirty="0">
                <a:latin typeface="Andantino script" panose="02000400000000000000" pitchFamily="2" charset="0"/>
              </a:rPr>
              <a:t>На улице Рождественка проведут мастер-классы для детей по созданию мультфильмов. Детям расскажут и покажут в действии такие творческие профессии, как мультипликатор, оператор, режиссер, художник по </a:t>
            </a:r>
            <a:r>
              <a:rPr lang="ru-RU" dirty="0" smtClean="0">
                <a:latin typeface="Andantino script" panose="02000400000000000000" pitchFamily="2" charset="0"/>
              </a:rPr>
              <a:t>костюмам</a:t>
            </a:r>
          </a:p>
          <a:p>
            <a:r>
              <a:rPr lang="ru-RU" dirty="0">
                <a:latin typeface="Andantino script" panose="02000400000000000000" pitchFamily="2" charset="0"/>
              </a:rPr>
              <a:t>Мероприятия на Старом Арбате, посвященные Дню города Москвы 2017, пройдут под знаком российской авиации и ее героев. Дети смогут собрать настоящие модели самолетов и узнать основы </a:t>
            </a:r>
            <a:r>
              <a:rPr lang="ru-RU" dirty="0" err="1" smtClean="0">
                <a:latin typeface="Andantino script" panose="02000400000000000000" pitchFamily="2" charset="0"/>
              </a:rPr>
              <a:t>авиабизнеса</a:t>
            </a:r>
            <a:endParaRPr lang="ru-RU" dirty="0" smtClean="0">
              <a:latin typeface="Andantino script" panose="02000400000000000000" pitchFamily="2" charset="0"/>
            </a:endParaRPr>
          </a:p>
          <a:p>
            <a:r>
              <a:rPr lang="ru-RU" dirty="0">
                <a:latin typeface="Andantino script" panose="02000400000000000000" pitchFamily="2" charset="0"/>
              </a:rPr>
              <a:t>Новый Арбат во время празднований Дня города Москвы 2017 превратится в морской порт или рыбацкую деревушку. Прогуляйтесь по улице, и вы сможете постоять за штурвалом, познакомиться с историей об известных мореплавателях, сфотографироваться на капитанском мостике, попробовать себя в роли </a:t>
            </a:r>
            <a:r>
              <a:rPr lang="ru-RU" dirty="0" smtClean="0">
                <a:latin typeface="Andantino script" panose="02000400000000000000" pitchFamily="2" charset="0"/>
              </a:rPr>
              <a:t>полярника</a:t>
            </a:r>
          </a:p>
          <a:p>
            <a:pPr fontAlgn="base"/>
            <a:r>
              <a:rPr lang="ru-RU" dirty="0">
                <a:latin typeface="Andantino script" panose="02000400000000000000" pitchFamily="2" charset="0"/>
              </a:rPr>
              <a:t>На </a:t>
            </a:r>
            <a:r>
              <a:rPr lang="ru-RU" b="1" dirty="0">
                <a:latin typeface="Andantino script" panose="02000400000000000000" pitchFamily="2" charset="0"/>
              </a:rPr>
              <a:t>Киевской</a:t>
            </a:r>
            <a:r>
              <a:rPr lang="ru-RU" dirty="0">
                <a:latin typeface="Andantino script" panose="02000400000000000000" pitchFamily="2" charset="0"/>
              </a:rPr>
              <a:t>, на Площади Европы будут проходить уроки автомобилестроения. Посетите это мероприятие, если вы интересуетесь </a:t>
            </a:r>
            <a:r>
              <a:rPr lang="ru-RU" dirty="0">
                <a:latin typeface="Andantino script" panose="02000400000000000000" pitchFamily="2" charset="0"/>
                <a:hlinkClick r:id="rId2"/>
              </a:rPr>
              <a:t>Формулой 1</a:t>
            </a:r>
            <a:r>
              <a:rPr lang="ru-RU" dirty="0">
                <a:latin typeface="Andantino script" panose="02000400000000000000" pitchFamily="2" charset="0"/>
              </a:rPr>
              <a:t> и гоночными автомобилями.</a:t>
            </a:r>
          </a:p>
          <a:p>
            <a:pPr fontAlgn="base"/>
            <a:r>
              <a:rPr lang="ru-RU" dirty="0">
                <a:latin typeface="Andantino script" panose="02000400000000000000" pitchFamily="2" charset="0"/>
              </a:rPr>
              <a:t>На </a:t>
            </a:r>
            <a:r>
              <a:rPr lang="ru-RU" b="1" dirty="0">
                <a:latin typeface="Andantino script" panose="02000400000000000000" pitchFamily="2" charset="0"/>
              </a:rPr>
              <a:t>Третьяковской </a:t>
            </a:r>
            <a:r>
              <a:rPr lang="ru-RU" dirty="0">
                <a:latin typeface="Andantino script" panose="02000400000000000000" pitchFamily="2" charset="0"/>
              </a:rPr>
              <a:t>в </a:t>
            </a:r>
            <a:r>
              <a:rPr lang="ru-RU" dirty="0" err="1">
                <a:latin typeface="Andantino script" panose="02000400000000000000" pitchFamily="2" charset="0"/>
              </a:rPr>
              <a:t>Климентовском</a:t>
            </a:r>
            <a:r>
              <a:rPr lang="ru-RU" dirty="0">
                <a:latin typeface="Andantino script" panose="02000400000000000000" pitchFamily="2" charset="0"/>
              </a:rPr>
              <a:t> переулке установят арт-композицию «Рабочий и колхозница» и организуют уроки по теории и истории живописи.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fontAlgn="base"/>
            <a:r>
              <a:rPr lang="ru-RU" dirty="0" smtClean="0">
                <a:latin typeface="Andantino script" panose="02000400000000000000" pitchFamily="2" charset="0"/>
              </a:rPr>
              <a:t>На </a:t>
            </a:r>
            <a:r>
              <a:rPr lang="ru-RU" dirty="0">
                <a:latin typeface="Andantino script" panose="02000400000000000000" pitchFamily="2" charset="0"/>
              </a:rPr>
              <a:t>площадке у метро </a:t>
            </a:r>
            <a:r>
              <a:rPr lang="ru-RU" b="1" dirty="0">
                <a:latin typeface="Andantino script" panose="02000400000000000000" pitchFamily="2" charset="0"/>
              </a:rPr>
              <a:t>Аэропорт </a:t>
            </a:r>
            <a:r>
              <a:rPr lang="ru-RU" dirty="0">
                <a:latin typeface="Andantino script" panose="02000400000000000000" pitchFamily="2" charset="0"/>
              </a:rPr>
              <a:t>(Ленинградский проспект, дом 62) пройдут мероприятия, посвященные космонавтам и шахматистам.</a:t>
            </a:r>
          </a:p>
          <a:p>
            <a:pPr fontAlgn="base"/>
            <a:r>
              <a:rPr lang="ru-RU" dirty="0">
                <a:latin typeface="Andantino script" panose="02000400000000000000" pitchFamily="2" charset="0"/>
              </a:rPr>
              <a:t>На северо-востоке Москвы у метро </a:t>
            </a:r>
            <a:r>
              <a:rPr lang="ru-RU" b="1" dirty="0">
                <a:latin typeface="Andantino script" panose="02000400000000000000" pitchFamily="2" charset="0"/>
              </a:rPr>
              <a:t>Отрадное </a:t>
            </a:r>
            <a:r>
              <a:rPr lang="ru-RU" dirty="0">
                <a:latin typeface="Andantino script" panose="02000400000000000000" pitchFamily="2" charset="0"/>
              </a:rPr>
              <a:t>(ул. Хачатуряна, д.13) гости смогут узнать о героях российского флота и авиации, смастерить оловянного солдатика и модель самолета</a:t>
            </a:r>
            <a:r>
              <a:rPr lang="ru-RU" dirty="0" smtClean="0">
                <a:latin typeface="Andantino script" panose="02000400000000000000" pitchFamily="2" charset="0"/>
              </a:rPr>
              <a:t>.</a:t>
            </a:r>
          </a:p>
          <a:p>
            <a:pPr fontAlgn="base"/>
            <a:r>
              <a:rPr lang="ru-RU" dirty="0">
                <a:latin typeface="Andantino script" panose="02000400000000000000" pitchFamily="2" charset="0"/>
              </a:rPr>
              <a:t>Парки Москвы посоревнуются с главными улицами по масштабам празднования. Самую интересную программу готовит, пожалуй, главный парк Москвы — Парк Горького, программы других парков менее масштабные, но со своими изюминками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244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13924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latin typeface="Mon Amour Two" panose="02000607020000020004" pitchFamily="2" charset="0"/>
              </a:rPr>
              <a:t>С Днем Рождения, Москва!</a:t>
            </a:r>
            <a:endParaRPr lang="ru-RU" sz="7200" dirty="0">
              <a:latin typeface="Mon Amour Two" panose="02000607020000020004" pitchFamily="2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05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07" y="536757"/>
            <a:ext cx="11561890" cy="4810306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latin typeface="Andantino script" panose="02000400000000000000" pitchFamily="2" charset="0"/>
              </a:rPr>
              <a:t>День города Москвы — ежегодный общегородской праздник в Москве. Отмечается в первую или вторую субботу </a:t>
            </a:r>
            <a:r>
              <a:rPr lang="ru-RU" dirty="0" smtClean="0">
                <a:latin typeface="Andantino script" panose="02000400000000000000" pitchFamily="2" charset="0"/>
              </a:rPr>
              <a:t>сентября. </a:t>
            </a:r>
            <a:r>
              <a:rPr lang="ru-RU" dirty="0">
                <a:latin typeface="Andantino script" panose="02000400000000000000" pitchFamily="2" charset="0"/>
              </a:rPr>
              <a:t>В этот день по всему городу проходят народные гуляния и концерты. Традиционные места основных торжеств: Тверская улица, Красная </a:t>
            </a:r>
            <a:r>
              <a:rPr lang="ru-RU" dirty="0" smtClean="0">
                <a:latin typeface="Andantino script" panose="02000400000000000000" pitchFamily="2" charset="0"/>
              </a:rPr>
              <a:t>площадь,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Васильевский </a:t>
            </a:r>
            <a:r>
              <a:rPr lang="ru-RU" dirty="0">
                <a:latin typeface="Andantino script" panose="02000400000000000000" pitchFamily="2" charset="0"/>
              </a:rPr>
              <a:t>спуск, Поклонная гора и Воробьёвы горы.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Завершает </a:t>
            </a:r>
            <a:r>
              <a:rPr lang="ru-RU" dirty="0">
                <a:latin typeface="Andantino script" panose="02000400000000000000" pitchFamily="2" charset="0"/>
              </a:rPr>
              <a:t>День города праздничный салют.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>
              <a:latin typeface="Andantino script" panose="02000400000000000000" pitchFamily="2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В </a:t>
            </a:r>
            <a:r>
              <a:rPr lang="ru-RU" dirty="0">
                <a:latin typeface="Andantino script" panose="02000400000000000000" pitchFamily="2" charset="0"/>
              </a:rPr>
              <a:t>2017 году Москва отмечает своё 870-летие,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празднование </a:t>
            </a:r>
            <a:r>
              <a:rPr lang="ru-RU" dirty="0">
                <a:latin typeface="Andantino script" panose="02000400000000000000" pitchFamily="2" charset="0"/>
              </a:rPr>
              <a:t>назначено на вторую субботу </a:t>
            </a:r>
            <a:r>
              <a:rPr lang="ru-RU" dirty="0" smtClean="0">
                <a:latin typeface="Andantino script" panose="02000400000000000000" pitchFamily="2" charset="0"/>
              </a:rPr>
              <a:t>сентября.</a:t>
            </a:r>
            <a:endParaRPr lang="ru-RU" dirty="0">
              <a:latin typeface="Andantino script" panose="02000400000000000000" pitchFamily="2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latin typeface="Andantino script" panose="020004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40" y="3370217"/>
            <a:ext cx="6377660" cy="3487782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976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206" y="-116139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Mon Amour Two" panose="02000607020000020004" pitchFamily="2" charset="0"/>
              </a:rPr>
              <a:t>Москва не сразу строилась…</a:t>
            </a:r>
            <a:endParaRPr lang="ru-RU" dirty="0">
              <a:latin typeface="Mon Amour Two" panose="02000607020000020004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77" y="856648"/>
            <a:ext cx="11286423" cy="53203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Возраст Москвы точно не известен. Первым летописным упоминанием является указание </a:t>
            </a:r>
            <a:r>
              <a:rPr lang="ru-RU" dirty="0" err="1">
                <a:latin typeface="Andantino script" panose="02000400000000000000" pitchFamily="2" charset="0"/>
              </a:rPr>
              <a:t>Ипатьевской</a:t>
            </a:r>
            <a:r>
              <a:rPr lang="ru-RU" dirty="0">
                <a:latin typeface="Andantino script" panose="02000400000000000000" pitchFamily="2" charset="0"/>
              </a:rPr>
              <a:t> летописи на пятницу 4 апреля 1147 года, когда ростово-суздальский князь Юрий Долгорукий принимал в городке под названием </a:t>
            </a:r>
            <a:r>
              <a:rPr lang="ru-RU" dirty="0" err="1">
                <a:latin typeface="Andantino script" panose="02000400000000000000" pitchFamily="2" charset="0"/>
              </a:rPr>
              <a:t>Москов</a:t>
            </a:r>
            <a:r>
              <a:rPr lang="ru-RU" dirty="0">
                <a:latin typeface="Andantino script" panose="02000400000000000000" pitchFamily="2" charset="0"/>
              </a:rPr>
              <a:t> своих друзей и </a:t>
            </a:r>
            <a:r>
              <a:rPr lang="ru-RU" dirty="0" smtClean="0">
                <a:latin typeface="Andantino script" panose="02000400000000000000" pitchFamily="2" charset="0"/>
              </a:rPr>
              <a:t>союзников</a:t>
            </a: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 </a:t>
            </a:r>
            <a:r>
              <a:rPr lang="ru-RU" dirty="0">
                <a:latin typeface="Andantino script" panose="02000400000000000000" pitchFamily="2" charset="0"/>
              </a:rPr>
              <a:t>во главе с новгород-северским князем Святославом </a:t>
            </a:r>
            <a:r>
              <a:rPr lang="ru-RU" dirty="0" err="1" smtClean="0">
                <a:latin typeface="Andantino script" panose="02000400000000000000" pitchFamily="2" charset="0"/>
              </a:rPr>
              <a:t>Ольговичем</a:t>
            </a:r>
            <a:r>
              <a:rPr lang="ru-RU" dirty="0" smtClean="0">
                <a:latin typeface="Andantino script" panose="02000400000000000000" pitchFamily="2" charset="0"/>
              </a:rPr>
              <a:t>. </a:t>
            </a: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В </a:t>
            </a:r>
            <a:r>
              <a:rPr lang="ru-RU" dirty="0">
                <a:latin typeface="Andantino script" panose="02000400000000000000" pitchFamily="2" charset="0"/>
              </a:rPr>
              <a:t>1156 году </a:t>
            </a:r>
            <a:r>
              <a:rPr lang="ru-RU" dirty="0" smtClean="0">
                <a:latin typeface="Andantino script" panose="02000400000000000000" pitchFamily="2" charset="0"/>
              </a:rPr>
              <a:t>здесь </a:t>
            </a:r>
            <a:r>
              <a:rPr lang="ru-RU" dirty="0">
                <a:latin typeface="Andantino script" panose="02000400000000000000" pitchFamily="2" charset="0"/>
              </a:rPr>
              <a:t>были построены новые деревянные укрепления.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При </a:t>
            </a:r>
            <a:r>
              <a:rPr lang="ru-RU" dirty="0">
                <a:latin typeface="Andantino script" panose="02000400000000000000" pitchFamily="2" charset="0"/>
              </a:rPr>
              <a:t>князе Иване I Даниловиче Калите в Москве развернулось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масштабное </a:t>
            </a:r>
            <a:r>
              <a:rPr lang="ru-RU" dirty="0">
                <a:latin typeface="Andantino script" panose="02000400000000000000" pitchFamily="2" charset="0"/>
              </a:rPr>
              <a:t>строительство, появились первые каменные здания (до той поры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город </a:t>
            </a:r>
            <a:r>
              <a:rPr lang="ru-RU" dirty="0">
                <a:latin typeface="Andantino script" panose="02000400000000000000" pitchFamily="2" charset="0"/>
              </a:rPr>
              <a:t>был полностью деревянным) В конце XV века при князе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Иване </a:t>
            </a:r>
            <a:r>
              <a:rPr lang="ru-RU" dirty="0">
                <a:latin typeface="Andantino script" panose="02000400000000000000" pitchFamily="2" charset="0"/>
              </a:rPr>
              <a:t>III Васильевиче Москва становится столицей Русского </a:t>
            </a:r>
            <a:r>
              <a:rPr lang="ru-RU" dirty="0" smtClean="0">
                <a:latin typeface="Andantino script" panose="02000400000000000000" pitchFamily="2" charset="0"/>
              </a:rPr>
              <a:t>государства. </a:t>
            </a:r>
            <a:r>
              <a:rPr lang="ru-RU" dirty="0">
                <a:latin typeface="Andantino script" panose="02000400000000000000" pitchFamily="2" charset="0"/>
              </a:rPr>
              <a:t>Новый статус способствовал росту города и становлению экономическим и культурным центром страны.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 Границы Москвы значительно расширились — к концу XVI века в её состав вошли территории Белого города и Земляного города. Была создана система оборонительных сооружений</a:t>
            </a:r>
            <a:endParaRPr lang="ru-RU" dirty="0" smtClean="0">
              <a:latin typeface="Andantino script" panose="02000400000000000000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866" y="2107474"/>
            <a:ext cx="2870934" cy="205227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83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574" y="223951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В XVII веке в черту Москвы окончательно входит Земляной город, достраивается и приобретает современный вид Московский Кремль. Появились Ямская, Мещанская и Немецкая слобода. Приобретает большое значение царская резиденция Коломенское</a:t>
            </a:r>
            <a:r>
              <a:rPr lang="ru-RU" dirty="0" smtClean="0">
                <a:latin typeface="Andantino script" panose="02000400000000000000" pitchFamily="2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К 1712 году столица России была переведена в Санкт-Петербург, в 1728 возвращена в Москву, а в 1730 — вновь в Петербург, но Москва осталась местом коронации императоров.</a:t>
            </a:r>
          </a:p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Во время Отечественной войны 1812 года Москва была занята французами и сильно пострадала от пожара. После этого Москва полностью восстановилась.</a:t>
            </a:r>
          </a:p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После отмены в 1861 году в России крепостного права резко ускорился рост населения </a:t>
            </a:r>
            <a:r>
              <a:rPr lang="ru-RU" dirty="0" err="1">
                <a:latin typeface="Andantino script" panose="02000400000000000000" pitchFamily="2" charset="0"/>
              </a:rPr>
              <a:t>Москвы.В</a:t>
            </a:r>
            <a:r>
              <a:rPr lang="ru-RU" dirty="0">
                <a:latin typeface="Andantino script" panose="02000400000000000000" pitchFamily="2" charset="0"/>
              </a:rPr>
              <a:t> 1918 году Москва становится столицей РСФСР. Началась новая, советская эпоха в развитии города.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3" y="297558"/>
            <a:ext cx="2471245" cy="1758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33024"/>
            <a:ext cx="2481552" cy="1775861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4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190" y="129192"/>
            <a:ext cx="3246400" cy="201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871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257" y="211756"/>
            <a:ext cx="11781322" cy="59652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ndantino script" panose="02000400000000000000" pitchFamily="2" charset="0"/>
              </a:rPr>
              <a:t>В советское время Москва вновь стала центром государства, увеличилось международное политическое значение города. Москва застраивалась быстрыми темпами, к городу присоединялись бывшие пригороды. Со строительством МКАД сформировались современные границы Москвы. Появился метрополитен</a:t>
            </a:r>
            <a:r>
              <a:rPr lang="ru-RU" sz="2400" dirty="0" smtClean="0">
                <a:latin typeface="Andantino script" panose="02000400000000000000" pitchFamily="2" charset="0"/>
              </a:rPr>
              <a:t>.</a:t>
            </a:r>
            <a:endParaRPr lang="ru-RU" sz="2400" dirty="0">
              <a:latin typeface="Andantino script" panose="02000400000000000000" pitchFamily="2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Andantino script" panose="02000400000000000000" pitchFamily="2" charset="0"/>
              </a:rPr>
              <a:t>В то же время историческая застройка центра города подверглась выборочному уничтожению; был разрушен ряд храмов и </a:t>
            </a:r>
            <a:r>
              <a:rPr lang="ru-RU" sz="2400" dirty="0" err="1">
                <a:latin typeface="Andantino script" panose="02000400000000000000" pitchFamily="2" charset="0"/>
              </a:rPr>
              <a:t>монастырей.В</a:t>
            </a:r>
            <a:r>
              <a:rPr lang="ru-RU" sz="2400" dirty="0">
                <a:latin typeface="Andantino script" panose="02000400000000000000" pitchFamily="2" charset="0"/>
              </a:rPr>
              <a:t> городе началось быстрое развитие транспортной инфраструктуры. Так, в 1924 году в Москве открылось автобусное движение, в 1933 году был запущен первый троллейбусный маршрут, а в 1935 году для пассажиров открылась первая линия метрополитена. В 1935 был принят генеральный план реконструкции города, до конца нереализованный из-за войны.</a:t>
            </a:r>
          </a:p>
          <a:p>
            <a:pPr marL="0" indent="0" algn="just">
              <a:buNone/>
            </a:pPr>
            <a:r>
              <a:rPr lang="ru-RU" sz="2400" dirty="0">
                <a:latin typeface="Andantino script" panose="02000400000000000000" pitchFamily="2" charset="0"/>
              </a:rPr>
              <a:t>В 1952—1957 годах было проведено строительство высотных зданий, впоследствии получивших название «Сталинских высоток» и ставших одним из </a:t>
            </a:r>
            <a:r>
              <a:rPr lang="ru-RU" sz="2400" dirty="0" smtClean="0">
                <a:latin typeface="Andantino script" panose="02000400000000000000" pitchFamily="2" charset="0"/>
              </a:rPr>
              <a:t>символов </a:t>
            </a:r>
            <a:r>
              <a:rPr lang="ru-RU" sz="2400" dirty="0">
                <a:latin typeface="Andantino script" panose="02000400000000000000" pitchFamily="2" charset="0"/>
              </a:rPr>
              <a:t>Москвы советской эпохи.</a:t>
            </a:r>
          </a:p>
          <a:p>
            <a:pPr marL="0" indent="0" algn="just">
              <a:buNone/>
            </a:pPr>
            <a:endParaRPr lang="ru-RU" sz="2400" dirty="0" smtClean="0">
              <a:latin typeface="Andantino script" panose="02000400000000000000" pitchFamily="2" charset="0"/>
            </a:endParaRPr>
          </a:p>
          <a:p>
            <a:pPr marL="0" indent="0" algn="just">
              <a:buNone/>
            </a:pPr>
            <a:endParaRPr lang="ru-RU" sz="2400" dirty="0">
              <a:latin typeface="Andantino script" panose="02000400000000000000" pitchFamily="2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5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737" y="3881998"/>
            <a:ext cx="7001691" cy="283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5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208" y="39146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В конце 1960-х — начале 1970-х годов серьёзной перестройке подвергся центр города. Ради расширения существующих улиц, строительства новых магистралей и типовых многоэтажных панельных домов были снесены архитектурные памятник</a:t>
            </a:r>
          </a:p>
          <a:p>
            <a:pPr marL="0" indent="0" algn="just">
              <a:buNone/>
            </a:pPr>
            <a:r>
              <a:rPr lang="ru-RU" dirty="0">
                <a:latin typeface="Andantino script" panose="02000400000000000000" pitchFamily="2" charset="0"/>
              </a:rPr>
              <a:t>В наше время город переживает капитальное </a:t>
            </a:r>
            <a:r>
              <a:rPr lang="ru-RU" dirty="0" smtClean="0">
                <a:latin typeface="Andantino script" panose="02000400000000000000" pitchFamily="2" charset="0"/>
              </a:rPr>
              <a:t>архитектурное </a:t>
            </a:r>
            <a:r>
              <a:rPr lang="ru-RU" dirty="0">
                <a:latin typeface="Andantino script" panose="02000400000000000000" pitchFamily="2" charset="0"/>
              </a:rPr>
              <a:t>преобразование. Город капитально перестраивается — строятся многоэтажные офисные здания, современная транспортная инфраструктура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249" y="2830286"/>
            <a:ext cx="3412535" cy="341253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63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6271" y="0"/>
            <a:ext cx="6111240" cy="1325563"/>
          </a:xfrm>
        </p:spPr>
        <p:txBody>
          <a:bodyPr/>
          <a:lstStyle/>
          <a:p>
            <a:r>
              <a:rPr lang="ru-RU" dirty="0" smtClean="0">
                <a:latin typeface="Mon Amour Two" panose="02000607020000020004" pitchFamily="2" charset="0"/>
              </a:rPr>
              <a:t>История праздника</a:t>
            </a:r>
            <a:endParaRPr lang="ru-RU" dirty="0">
              <a:latin typeface="Mon Amour Two" panose="02000607020000020004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4" y="847023"/>
            <a:ext cx="11016916" cy="532994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Andantino script" panose="02000400000000000000" pitchFamily="2" charset="0"/>
              </a:rPr>
              <a:t>Впервые отметить День города Москвы решили в середине XIX </a:t>
            </a:r>
            <a:r>
              <a:rPr lang="ru-RU" dirty="0" smtClean="0">
                <a:latin typeface="Andantino script" panose="02000400000000000000" pitchFamily="2" charset="0"/>
              </a:rPr>
              <a:t>века. </a:t>
            </a:r>
            <a:r>
              <a:rPr lang="ru-RU" dirty="0">
                <a:latin typeface="Andantino script" panose="02000400000000000000" pitchFamily="2" charset="0"/>
              </a:rPr>
              <a:t>Идею празднования 700-летнего юбилея города поддержали митрополит московский Филарет, писатель Константин Аксаков и генерал-губернатор Москвы Алексей </a:t>
            </a:r>
            <a:r>
              <a:rPr lang="ru-RU" dirty="0" smtClean="0">
                <a:latin typeface="Andantino script" panose="02000400000000000000" pitchFamily="2" charset="0"/>
              </a:rPr>
              <a:t>Щербатов. </a:t>
            </a:r>
            <a:r>
              <a:rPr lang="ru-RU" dirty="0">
                <a:latin typeface="Andantino script" panose="02000400000000000000" pitchFamily="2" charset="0"/>
              </a:rPr>
              <a:t>Историк Иван Забелин вычислил точную дату первого упоминания Москвы в летописи — 4 апреля 1147 </a:t>
            </a:r>
            <a:r>
              <a:rPr lang="ru-RU" dirty="0" smtClean="0">
                <a:latin typeface="Andantino script" panose="02000400000000000000" pitchFamily="2" charset="0"/>
              </a:rPr>
              <a:t>года. </a:t>
            </a:r>
            <a:r>
              <a:rPr lang="ru-RU" dirty="0">
                <a:latin typeface="Andantino script" panose="02000400000000000000" pitchFamily="2" charset="0"/>
              </a:rPr>
              <a:t>Правда, с ним был не согласен Карамзин, который считал, что это упоминание датировано мартом 1147 года. По обоюдному согласию было решено отметить День города весной 1847 </a:t>
            </a:r>
            <a:r>
              <a:rPr lang="ru-RU" dirty="0" smtClean="0">
                <a:latin typeface="Andantino script" panose="02000400000000000000" pitchFamily="2" charset="0"/>
              </a:rPr>
              <a:t>года.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Планировалось</a:t>
            </a:r>
            <a:r>
              <a:rPr lang="ru-RU" dirty="0">
                <a:latin typeface="Andantino script" panose="02000400000000000000" pitchFamily="2" charset="0"/>
              </a:rPr>
              <a:t>, что праздник будет длиться три дня. В первый день предполагалось провести «торжество церковное», во второй — «торжество учёное» в Московском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университете </a:t>
            </a:r>
            <a:r>
              <a:rPr lang="ru-RU" dirty="0">
                <a:latin typeface="Andantino script" panose="02000400000000000000" pitchFamily="2" charset="0"/>
              </a:rPr>
              <a:t>и бал у генерал-губернатора. На третий день было </a:t>
            </a:r>
            <a:r>
              <a:rPr lang="ru-RU" dirty="0" smtClean="0">
                <a:latin typeface="Andantino script" panose="02000400000000000000" pitchFamily="2" charset="0"/>
              </a:rPr>
              <a:t>запланировано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 </a:t>
            </a:r>
            <a:r>
              <a:rPr lang="ru-RU" dirty="0">
                <a:latin typeface="Andantino script" panose="02000400000000000000" pitchFamily="2" charset="0"/>
              </a:rPr>
              <a:t>«торжество народное» с раздачей подарков на </a:t>
            </a:r>
            <a:r>
              <a:rPr lang="ru-RU" dirty="0" smtClean="0">
                <a:latin typeface="Andantino script" panose="02000400000000000000" pitchFamily="2" charset="0"/>
              </a:rPr>
              <a:t>площадях.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Эти </a:t>
            </a:r>
            <a:r>
              <a:rPr lang="ru-RU" dirty="0">
                <a:latin typeface="Andantino script" panose="02000400000000000000" pitchFamily="2" charset="0"/>
              </a:rPr>
              <a:t>планы не удалось осуществить. Вечером 31 декабря 1846 года последовал </a:t>
            </a:r>
            <a:endParaRPr lang="ru-RU" dirty="0" smtClean="0">
              <a:latin typeface="Andantino script" panose="02000400000000000000" pitchFamily="2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приказ </a:t>
            </a:r>
            <a:r>
              <a:rPr lang="ru-RU" dirty="0">
                <a:latin typeface="Andantino script" panose="02000400000000000000" pitchFamily="2" charset="0"/>
              </a:rPr>
              <a:t>императора Николая I провести празднование на </a:t>
            </a:r>
            <a:r>
              <a:rPr lang="ru-RU" dirty="0" smtClean="0">
                <a:latin typeface="Andantino script" panose="02000400000000000000" pitchFamily="2" charset="0"/>
              </a:rPr>
              <a:t>следующий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Andantino script" panose="02000400000000000000" pitchFamily="2" charset="0"/>
              </a:rPr>
              <a:t> </a:t>
            </a:r>
            <a:r>
              <a:rPr lang="ru-RU" dirty="0">
                <a:latin typeface="Andantino script" panose="02000400000000000000" pitchFamily="2" charset="0"/>
              </a:rPr>
              <a:t>день — 1 января 1847 </a:t>
            </a:r>
            <a:r>
              <a:rPr lang="ru-RU" dirty="0" smtClean="0">
                <a:latin typeface="Andantino script" panose="02000400000000000000" pitchFamily="2" charset="0"/>
              </a:rPr>
              <a:t>года. </a:t>
            </a:r>
            <a:r>
              <a:rPr lang="ru-RU" dirty="0">
                <a:latin typeface="Andantino script" panose="02000400000000000000" pitchFamily="2" charset="0"/>
              </a:rPr>
              <a:t>Торжество состоялось, но </a:t>
            </a:r>
            <a:r>
              <a:rPr lang="ru-RU" dirty="0" smtClean="0">
                <a:latin typeface="Andantino script" panose="02000400000000000000" pitchFamily="2" charset="0"/>
              </a:rPr>
              <a:t>в </a:t>
            </a:r>
            <a:r>
              <a:rPr lang="ru-RU" dirty="0">
                <a:latin typeface="Andantino script" panose="02000400000000000000" pitchFamily="2" charset="0"/>
              </a:rPr>
              <a:t>сильно урезанном варианте.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7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232" y="3535680"/>
            <a:ext cx="3274668" cy="219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11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86" y="218207"/>
            <a:ext cx="1167464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 1947 году Совет Министров СССР постановил провести в Москве грандиозное празднование 800-летия </a:t>
            </a:r>
            <a:r>
              <a:rPr lang="ru-RU" dirty="0" smtClean="0">
                <a:latin typeface="Andantino script" panose="02000400000000000000" pitchFamily="2" charset="0"/>
              </a:rPr>
              <a:t>города. </a:t>
            </a:r>
            <a:r>
              <a:rPr lang="ru-RU" dirty="0">
                <a:latin typeface="Andantino script" panose="02000400000000000000" pitchFamily="2" charset="0"/>
              </a:rPr>
              <a:t>Несмотря на то, что в летописях Москва была впервые упомянута весной 1147 года, по приказу Сталина празднования для удобства были намечены на начало </a:t>
            </a:r>
            <a:r>
              <a:rPr lang="ru-RU" dirty="0" smtClean="0">
                <a:latin typeface="Andantino script" panose="02000400000000000000" pitchFamily="2" charset="0"/>
              </a:rPr>
              <a:t>сентября.</a:t>
            </a:r>
            <a:endParaRPr lang="ru-RU" dirty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endParaRPr lang="ru-RU" dirty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 субботу 6 сентября в Большом театре состоялось торжественное заседание Моссовета. </a:t>
            </a:r>
          </a:p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 воскресенье 7 сентября проходили народные торжества. По всему городу были развешаны флаги и портреты </a:t>
            </a:r>
            <a:r>
              <a:rPr lang="ru-RU" dirty="0" smtClean="0">
                <a:latin typeface="Andantino script" panose="02000400000000000000" pitchFamily="2" charset="0"/>
              </a:rPr>
              <a:t>вождей. </a:t>
            </a:r>
            <a:r>
              <a:rPr lang="ru-RU" dirty="0">
                <a:latin typeface="Andantino script" panose="02000400000000000000" pitchFamily="2" charset="0"/>
              </a:rPr>
              <a:t>На улицах играли духовые </a:t>
            </a:r>
            <a:r>
              <a:rPr lang="ru-RU" dirty="0" smtClean="0">
                <a:latin typeface="Andantino script" panose="02000400000000000000" pitchFamily="2" charset="0"/>
              </a:rPr>
              <a:t>оркестры. </a:t>
            </a:r>
            <a:r>
              <a:rPr lang="ru-RU" dirty="0">
                <a:latin typeface="Andantino script" panose="02000400000000000000" pitchFamily="2" charset="0"/>
              </a:rPr>
              <a:t>Центром торжеств стал стадион «Динамо», где весь день проходил народный праздник. Вечером центр Москвы осветили огни иллюминации. Завершились торжества праздничным салютом из 20 артиллерийских </a:t>
            </a:r>
            <a:r>
              <a:rPr lang="ru-RU" dirty="0" smtClean="0">
                <a:latin typeface="Andantino script" panose="02000400000000000000" pitchFamily="2" charset="0"/>
              </a:rPr>
              <a:t>залпов.</a:t>
            </a:r>
            <a:endParaRPr lang="ru-RU" dirty="0">
              <a:latin typeface="Andantino script" panose="02000400000000000000" pitchFamily="2" charset="0"/>
            </a:endParaRPr>
          </a:p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 1986 году Борис Ельцин, являвшийся тогда главой московского горкома КПСС, постановил праздновать День города регулярно в начале сентября. В этот день в Москве проходили продуктовые ярмарки</a:t>
            </a:r>
          </a:p>
        </p:txBody>
      </p:sp>
      <p:pic>
        <p:nvPicPr>
          <p:cNvPr id="4" name="Рисунок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87" y="4367958"/>
            <a:ext cx="2461432" cy="1862727"/>
          </a:xfrm>
          <a:prstGeom prst="rect">
            <a:avLst/>
          </a:prstGeom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351824"/>
            <a:ext cx="2675709" cy="18447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8</a:t>
            </a:fld>
            <a:endParaRPr lang="ru-RU"/>
          </a:p>
        </p:txBody>
      </p:sp>
      <p:pic>
        <p:nvPicPr>
          <p:cNvPr id="2" name="Рисунок 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103" y="4351824"/>
            <a:ext cx="2649807" cy="187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03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562" y="275958"/>
            <a:ext cx="986509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ndantino script" panose="02000400000000000000" pitchFamily="2" charset="0"/>
              </a:rPr>
              <a:t>В сентябре 1997 года при мэре Юрии Лужкове было организовано грандиозное празднование 850-летия Москвы. Начался праздник концертом звёзд мировой оперной сцены на Соборной площади в Кремле. Затем на Тверской площади состоялась церемония открытия. На следующий день на Красной площади прошёл фестиваль «Славянский базар приветствует Москву», а в ГЦКЗ состоялся концерт, посвящённый Дню города. Завершились торжества спектаклем-дивертисментом «Москва на все времена», прошедшем в Лужниках. С тех пор празднование Дня города стало ежегодной московской традицией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07" y="3953691"/>
            <a:ext cx="2650197" cy="1757964"/>
          </a:xfrm>
          <a:prstGeom prst="rect">
            <a:avLst/>
          </a:prstGeom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86" y="3953691"/>
            <a:ext cx="2606512" cy="1898470"/>
          </a:xfrm>
          <a:prstGeom prst="rect">
            <a:avLst/>
          </a:prstGeom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176" y="4014651"/>
            <a:ext cx="2567624" cy="174936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6CA15-7367-4609-AAA0-69BDA7C1019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686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769</Words>
  <Application>Microsoft Office PowerPoint</Application>
  <PresentationFormat>Широкоэкранный</PresentationFormat>
  <Paragraphs>71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Andantino script</vt:lpstr>
      <vt:lpstr>Arial</vt:lpstr>
      <vt:lpstr>Calibri</vt:lpstr>
      <vt:lpstr>Calibri Light</vt:lpstr>
      <vt:lpstr>Mon Amour Two</vt:lpstr>
      <vt:lpstr>Тема Office</vt:lpstr>
      <vt:lpstr>День города Москвы</vt:lpstr>
      <vt:lpstr>Презентация PowerPoint</vt:lpstr>
      <vt:lpstr>Москва не сразу строилась…</vt:lpstr>
      <vt:lpstr>Презентация PowerPoint</vt:lpstr>
      <vt:lpstr>Презентация PowerPoint</vt:lpstr>
      <vt:lpstr>Презентация PowerPoint</vt:lpstr>
      <vt:lpstr>История праздника</vt:lpstr>
      <vt:lpstr>Презентация PowerPoint</vt:lpstr>
      <vt:lpstr>Презентация PowerPoint</vt:lpstr>
      <vt:lpstr>День города 2017 42 праздничные площадки не только в центре, но и почти в каждом районе более 1000 событий с 1 по 10 сентября Время проведения мероприятий: с 1 по 10 сентября. Время работы площадок: с 11 утра до 9 вечера. </vt:lpstr>
      <vt:lpstr>Куда пойти с детьми: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города Москвы</dc:title>
  <dc:creator>RePack by Diakov</dc:creator>
  <cp:lastModifiedBy>RePack by Diakov</cp:lastModifiedBy>
  <cp:revision>21</cp:revision>
  <cp:lastPrinted>2017-08-30T22:29:27Z</cp:lastPrinted>
  <dcterms:created xsi:type="dcterms:W3CDTF">2017-08-30T21:06:34Z</dcterms:created>
  <dcterms:modified xsi:type="dcterms:W3CDTF">2017-08-30T22:44:27Z</dcterms:modified>
</cp:coreProperties>
</file>