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9" r:id="rId3"/>
    <p:sldId id="257" r:id="rId4"/>
    <p:sldId id="270" r:id="rId5"/>
    <p:sldId id="258" r:id="rId6"/>
    <p:sldId id="260" r:id="rId7"/>
    <p:sldId id="259" r:id="rId8"/>
    <p:sldId id="261" r:id="rId9"/>
    <p:sldId id="262" r:id="rId10"/>
    <p:sldId id="263" r:id="rId11"/>
    <p:sldId id="272" r:id="rId12"/>
    <p:sldId id="264" r:id="rId13"/>
    <p:sldId id="265" r:id="rId14"/>
    <p:sldId id="266" r:id="rId15"/>
    <p:sldId id="271" r:id="rId16"/>
    <p:sldId id="26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60"/>
  </p:normalViewPr>
  <p:slideViewPr>
    <p:cSldViewPr>
      <p:cViewPr varScale="1">
        <p:scale>
          <a:sx n="60" d="100"/>
          <a:sy n="60" d="100"/>
        </p:scale>
        <p:origin x="-13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2057400"/>
          </a:xfrm>
        </p:spPr>
        <p:txBody>
          <a:bodyPr>
            <a:normAutofit/>
          </a:bodyPr>
          <a:lstStyle/>
          <a:p>
            <a:pPr algn="ctr"/>
            <a:r>
              <a:rPr lang="ru-RU" sz="6000" i="1" dirty="0" smtClean="0"/>
              <a:t>Неврозы в жизни человека</a:t>
            </a:r>
            <a:endParaRPr lang="ru-RU" sz="6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Невроз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навящевых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состояний </a:t>
            </a:r>
            <a:r>
              <a:rPr lang="ru-RU" dirty="0" smtClean="0"/>
              <a:t>характеризуется нарушениями в области эмоций и воли -- нерешительностью, мнительностью, боязливостью, разного рода сомнениями, страхами и опасениями. </a:t>
            </a:r>
          </a:p>
          <a:p>
            <a:pPr>
              <a:buNone/>
            </a:pPr>
            <a:r>
              <a:rPr lang="ru-RU" i="1" dirty="0" smtClean="0"/>
              <a:t>   Выражается</a:t>
            </a:r>
            <a:r>
              <a:rPr lang="ru-RU" dirty="0" smtClean="0"/>
              <a:t> в навязчивом счёте (шагов, ступеней, этажей, проезжающих машин и т.д.), навязчивом воспроизведении в памяти забытых имён, терминов, определений, разделении слов на слоги, звучании в голове навязчивых мелодий и т.д. К навязчивым состояниям относятся сомнения, воспоминания, представления с тягостным содержанием, страхи.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2852"/>
            <a:ext cx="8643998" cy="650085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Истерия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- это сложный невроз, проявляющийся в специфических эмоционально-аффективных и соматовегетативных клинических феноменах.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Выражается в стремление быть предметом внимания окружающих, вызывать восхищение, удивление, зависть. Это достигается крикливой манерой одеваться, рассказами о своих якобы трагических или необычных событиях в прошлом. Отмечается неустойчивость настроения ("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псевдоорганические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" симптомы с расстройствами чувствительности, движений, координации и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пр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). Обнаруживаются "функциональные" парезы и параличи, неуверенная шаткая походка, невозможность передвигаться без посторонней помощи. Нередко имеется дрожание головы, при отвлечении внимания оно уменьшается, при волнении - усиливается. Иногда развиваются нарушения речи (заикание, немота, глухонемота), икота, рвота, спазм мышц глотки и пищевода, нелепое, ребячливое поведение, не соответствующее возрасту больного, проявляющееся детскими манерами, жестами, шалостями.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Одним из вариантов истерических проявлений является истерический припадок - внезапный приступ сложных выразительных движений: больные стучат ногами, рвут на себе одежду, волосы, катаются по полу, выгибаются всем телом, опираясь на затылок и пятки, плачут, рыдают и т.п. В отличие от эпилептического припадка, больные не падают, а медленно опускаются на виду у всех. Припадок затягивается, если вокруг много народа, но может резко прекратиться под влиянием внешнего раздражения (боль, холодная вода и т.д.). Припадок сопровождается помрачением сознания и воспоминания о нем отрывочны.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00079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НЕВРОЗЕ СТРАХА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основным симптомом является чувство тревоги или страха. Страх не зависит от какой либо ситуации или каких либо представлений, является немотивированным, бессодержательным -- "свободно витающий страх". 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Большую роль в возникновении невроза страха играет наследственная предрасположенность. 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Особым вариантом невроза страха является аффективно-шоковый невроз или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невроз испуга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который подразделяется на следующие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формы:</a:t>
            </a:r>
          </a:p>
          <a:p>
            <a:pPr marL="514350" indent="-51435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Простая форма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которая характеризуется замедленным течением психических процессов и рядом соматовегетативных расстройств. </a:t>
            </a:r>
          </a:p>
          <a:p>
            <a:pPr marL="514350" indent="-51435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 бледность лица, тахикардия, колебания АД, учащение актов мочеиспускания и дефекации, сухость во рту, потеря аппетита, похудание, дрожание рук, коленей, чувство слабости в ногах).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2. </a:t>
            </a:r>
            <a:r>
              <a:rPr lang="ru-RU" sz="1800" b="1" i="1" dirty="0" err="1" smtClean="0">
                <a:latin typeface="Times New Roman" pitchFamily="18" charset="0"/>
                <a:cs typeface="Times New Roman" pitchFamily="18" charset="0"/>
              </a:rPr>
              <a:t>Анситированная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форма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характеризуется развитием тревоги и двигательного беспокойства с замедлением словесно-речевых реакций, мыслительных процессов с вегетативными нарушениями, свойственными простой форме.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3. </a:t>
            </a:r>
            <a:r>
              <a:rPr lang="ru-RU" sz="1800" b="1" i="1" dirty="0" err="1" smtClean="0">
                <a:latin typeface="Times New Roman" pitchFamily="18" charset="0"/>
                <a:cs typeface="Times New Roman" pitchFamily="18" charset="0"/>
              </a:rPr>
              <a:t>Ступорозная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форма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сочетании с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мутизмом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т.е. оцепенение и онемение.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4.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Сумеречная форма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(появляется сумеречное состояние сознания,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неосознание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бормотания, непонимание местонахождения).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ИПОХОНДРИЧЕСКИЙ НЕВРОЗ </a:t>
            </a:r>
          </a:p>
          <a:p>
            <a:pPr algn="just">
              <a:buNone/>
            </a:pPr>
            <a:r>
              <a:rPr lang="ru-RU" dirty="0" smtClean="0"/>
              <a:t>          Под ипохондрией понимается болезненная сосредоточенность внимания на своем здоровье, склонность приписывать себе заболевания по незначительному поводу. При этом легко возникают болевые или тягостные ощущения в тех или иных частях тела (</a:t>
            </a:r>
            <a:r>
              <a:rPr lang="ru-RU" dirty="0" err="1" smtClean="0"/>
              <a:t>сепистопатии</a:t>
            </a:r>
            <a:r>
              <a:rPr lang="ru-RU" dirty="0" smtClean="0"/>
              <a:t>). Опасение по поводу своего здоровья чаще всего возникает у лиц тревожно-мнительных или </a:t>
            </a:r>
            <a:r>
              <a:rPr lang="ru-RU" dirty="0" err="1" smtClean="0"/>
              <a:t>астеничных</a:t>
            </a:r>
            <a:r>
              <a:rPr lang="ru-RU" dirty="0" smtClean="0"/>
              <a:t>. Возникновению болезни может способствовать воспитание, при котором ребенку прививается чрезмерная забота о своем здоровье.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5312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ДЕПРЕССИВНЫЙ НЕВРОЗ</a:t>
            </a:r>
          </a:p>
          <a:p>
            <a:r>
              <a:rPr lang="ru-RU" sz="2800" dirty="0" smtClean="0"/>
              <a:t>Депрессивные фазы могут протекать в виде соматических эквивалентов -- головной боли, нарушений сна, экземы, ночного недержания мочи, радикулита, астматических приступов и симптомов "</a:t>
            </a:r>
            <a:r>
              <a:rPr lang="ru-RU" sz="2800" dirty="0" err="1" smtClean="0"/>
              <a:t>сердечно-сосудистого</a:t>
            </a:r>
            <a:r>
              <a:rPr lang="ru-RU" sz="2800" dirty="0" smtClean="0"/>
              <a:t> невроза" и т.д.</a:t>
            </a:r>
          </a:p>
          <a:p>
            <a:pPr>
              <a:buNone/>
            </a:pPr>
            <a:r>
              <a:rPr lang="ru-RU" sz="2800" dirty="0" smtClean="0"/>
              <a:t>     Различают депрессии </a:t>
            </a:r>
            <a:r>
              <a:rPr lang="ru-RU" sz="2800" b="1" i="1" dirty="0" smtClean="0"/>
              <a:t>невротические, психогенные или реактивные и эндогенные.</a:t>
            </a:r>
          </a:p>
          <a:p>
            <a:r>
              <a:rPr lang="ru-RU" sz="2800" i="1" dirty="0" smtClean="0"/>
              <a:t>Невротическая депрессия </a:t>
            </a:r>
            <a:r>
              <a:rPr lang="ru-RU" sz="2800" dirty="0" smtClean="0"/>
              <a:t>или депрессивный невроз возникает у лиц, неуверенных в себе, нерешительных, несамостоятельных, которые трудно приспосабливаются к новым жизненным условиям.</a:t>
            </a:r>
          </a:p>
          <a:p>
            <a:r>
              <a:rPr lang="ru-RU" sz="2800" i="1" dirty="0" smtClean="0"/>
              <a:t>Психогенная депрессия </a:t>
            </a:r>
            <a:r>
              <a:rPr lang="ru-RU" sz="2800" dirty="0" smtClean="0"/>
              <a:t>является психозом </a:t>
            </a:r>
            <a:r>
              <a:rPr lang="ru-RU" sz="2800" dirty="0" err="1" smtClean="0"/>
              <a:t>сверхценных</a:t>
            </a:r>
            <a:r>
              <a:rPr lang="ru-RU" sz="2800" dirty="0" smtClean="0"/>
              <a:t> идей.</a:t>
            </a:r>
          </a:p>
          <a:p>
            <a:r>
              <a:rPr lang="ru-RU" sz="2800" i="1" dirty="0" smtClean="0"/>
              <a:t>Эндогенная депрессия </a:t>
            </a:r>
            <a:r>
              <a:rPr lang="ru-RU" sz="2800" dirty="0" smtClean="0"/>
              <a:t>(вызывается знанием больного о наличии у него тяжелого заболевания, что приводит к появлению непомерного чувства тоски) протекает в виде стертой формы. При этом жалобы на тоску отсутствуют, часто отмечается лишь снижение работоспособности. Больные могут стать тревожными, мнительными, неуверенными в себе, чувствительными к малейшим психотравмирующим воздействиям.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Лечение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535785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Существует множество методов и теорий лечения неврозов. В лечении неврозов используют психотерапию и, в достаточно тяжелых случаях, медикаментозное лечение.</a:t>
            </a:r>
          </a:p>
          <a:p>
            <a:r>
              <a:rPr lang="ru-RU" dirty="0" smtClean="0"/>
              <a:t>По мнению большинства психоаналитических школ, необходимо, чтобы пациент осознал свои противоречия, построил более точную картину своей личности. Главная задача психотерапии состоит в том, чтобы помочь самому больному осознать все взаимосвязи, совокупность которых определила развитие невроза. Результат психотерапии состоит в уяснении больным реальных соотношений между его жизненным опытом, сформированной в этом опыте системой его отношений с окружающими людьми, ситуацией, с которой они пришли в противоречие, и проявлениями болезни. Весьма важным является при этом привлечение внимания больного не только к его субъективным переживаниям и оценкам, но также и к внешним условиям его социальной среды, к ее особенностям.</a:t>
            </a:r>
          </a:p>
          <a:p>
            <a:r>
              <a:rPr lang="ru-RU" dirty="0" smtClean="0"/>
              <a:t>Карен </a:t>
            </a:r>
            <a:r>
              <a:rPr lang="ru-RU" dirty="0" err="1" smtClean="0"/>
              <a:t>Хорни</a:t>
            </a:r>
            <a:r>
              <a:rPr lang="ru-RU" dirty="0" smtClean="0"/>
              <a:t> считала, что осознания своих противоречий категорически недостаточно, необходимо создать психотерапевтические условия для изменения личности, которые позволят ей уйти от невротических способов защиты от мира.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Прогноз в отношении жизни благоприятный. Для восстановления работоспособности и социальной адаптации требуется длительное время, но при правильной организации комплексного лечения может наступить полное выздоровление.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4389120"/>
          </a:xfrm>
        </p:spPr>
        <p:txBody>
          <a:bodyPr/>
          <a:lstStyle/>
          <a:p>
            <a:r>
              <a:rPr lang="ru-RU" b="1" dirty="0" smtClean="0"/>
              <a:t>Неврозы</a:t>
            </a:r>
            <a:r>
              <a:rPr lang="ru-RU" dirty="0" smtClean="0"/>
              <a:t> (от греч. </a:t>
            </a:r>
            <a:r>
              <a:rPr lang="ru-RU" dirty="0" err="1" smtClean="0"/>
              <a:t>néuron</a:t>
            </a:r>
            <a:r>
              <a:rPr lang="ru-RU" dirty="0" smtClean="0"/>
              <a:t> — нерв) - группа заболеваний, обусловленных психотравмирующими воздействиями; характеризуются функциональными, как правило, обратимыми, нервно-психическими расстройствами, при которых больной сохраняет критическое отношение к болезни и способность управлять своим поведением.</a:t>
            </a:r>
          </a:p>
          <a:p>
            <a:pPr algn="r">
              <a:buNone/>
            </a:pPr>
            <a:r>
              <a:rPr lang="ru-RU" sz="1800" dirty="0" smtClean="0"/>
              <a:t>(</a:t>
            </a:r>
            <a:r>
              <a:rPr lang="ru-RU" sz="1800" i="1" dirty="0" smtClean="0"/>
              <a:t>Большая советская энциклопедия</a:t>
            </a:r>
            <a:r>
              <a:rPr lang="ru-RU" sz="1800" dirty="0" smtClean="0"/>
              <a:t>)</a:t>
            </a:r>
            <a:endParaRPr lang="ru-RU" sz="1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38806"/>
          </a:xfrm>
        </p:spPr>
        <p:txBody>
          <a:bodyPr>
            <a:normAutofit/>
          </a:bodyPr>
          <a:lstStyle/>
          <a:p>
            <a:r>
              <a:rPr lang="ru-RU" b="1" dirty="0" err="1" smtClean="0"/>
              <a:t>Невро́з</a:t>
            </a:r>
            <a:r>
              <a:rPr lang="ru-RU" dirty="0" smtClean="0"/>
              <a:t> — в клинике: собирательное название для группы функциональных психогенных обратимых расстройств, имеющих тенденцию к затяжному течению.</a:t>
            </a:r>
          </a:p>
          <a:p>
            <a:r>
              <a:rPr lang="ru-RU" b="1" dirty="0" smtClean="0"/>
              <a:t> Клиническая картина: </a:t>
            </a:r>
            <a:r>
              <a:rPr lang="ru-RU" dirty="0" smtClean="0"/>
              <a:t>астенические, навязчивые и/или истерические проявления, а также временное снижение умственной и физической работоспособности.</a:t>
            </a:r>
          </a:p>
          <a:p>
            <a:r>
              <a:rPr lang="ru-RU" b="1" dirty="0" smtClean="0"/>
              <a:t>Психогенным фактором </a:t>
            </a:r>
            <a:r>
              <a:rPr lang="ru-RU" dirty="0" smtClean="0"/>
              <a:t>являются конфликты, вызывающих психологическую травму, либо длительное перенапряжение эмоциональной и/или интеллектуальной сфер психики.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642918"/>
            <a:ext cx="8229600" cy="56436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Изучение неврозов занимались ученые: Зигмунд Фрейд, Карл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Гусиав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Юнг, Альфред Адлер, Жак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Лакан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Карен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Хорни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Карвасарский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Б.Д.</a:t>
            </a:r>
          </a:p>
          <a:p>
            <a:pPr lvl="0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Карен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Хорни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считала, что невроз возникает как защита от таких неблагоприятных социальных факторов, как унижения, социальная изоляция, тотальная контролирующая любовь родителей в детстве, пренебрежительное и агрессивное отношение родителей к ребёнку. Чтобы защититься, ребенок формирует три основных способа защиты: «движение к людям», «против людей» и «от людей».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Причины развития невроза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Психологические факторы </a:t>
            </a:r>
            <a:r>
              <a:rPr lang="ru-RU" dirty="0" smtClean="0"/>
              <a:t>(особенности личности, условия ее созревания и воспитания, становления взаимоотношений с социумом, уровень притязаний)</a:t>
            </a:r>
          </a:p>
          <a:p>
            <a:r>
              <a:rPr lang="ru-RU" b="1" dirty="0" smtClean="0"/>
              <a:t>Биологические факторы </a:t>
            </a:r>
            <a:r>
              <a:rPr lang="ru-RU" dirty="0" smtClean="0"/>
              <a:t>(функциональная недостаточность определенных </a:t>
            </a:r>
            <a:r>
              <a:rPr lang="ru-RU" dirty="0" err="1" smtClean="0"/>
              <a:t>нейромедиаторных</a:t>
            </a:r>
            <a:r>
              <a:rPr lang="ru-RU" dirty="0" smtClean="0"/>
              <a:t> или нейрофизиологических систем, делающая больных уязвимыми к определенным психогенным воздействиям).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928802"/>
            <a:ext cx="8229600" cy="51033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Симптомы неврозов</a:t>
            </a:r>
            <a:br>
              <a:rPr lang="ru-RU" sz="44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18161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Общепсихологическая симптоматика</a:t>
            </a:r>
          </a:p>
          <a:p>
            <a:r>
              <a:rPr lang="ru-RU" dirty="0" smtClean="0"/>
              <a:t>Плаксивость</a:t>
            </a:r>
          </a:p>
          <a:p>
            <a:r>
              <a:rPr lang="ru-RU" dirty="0" smtClean="0"/>
              <a:t>Нерешительность </a:t>
            </a:r>
          </a:p>
          <a:p>
            <a:r>
              <a:rPr lang="ru-RU" dirty="0" smtClean="0"/>
              <a:t>Низкая самооценка </a:t>
            </a:r>
          </a:p>
          <a:p>
            <a:r>
              <a:rPr lang="ru-RU" dirty="0" smtClean="0"/>
              <a:t>Неудовлетворённость собой </a:t>
            </a:r>
          </a:p>
          <a:p>
            <a:r>
              <a:rPr lang="ru-RU" dirty="0" smtClean="0"/>
              <a:t>Обидчивость, ранимость</a:t>
            </a:r>
          </a:p>
          <a:p>
            <a:r>
              <a:rPr lang="ru-RU" dirty="0" smtClean="0"/>
              <a:t>Тревожность, страхи</a:t>
            </a:r>
          </a:p>
          <a:p>
            <a:r>
              <a:rPr lang="ru-RU" dirty="0" err="1" smtClean="0"/>
              <a:t>Зацикленность</a:t>
            </a:r>
            <a:r>
              <a:rPr lang="ru-RU" dirty="0" smtClean="0"/>
              <a:t> на психотравмирующей ситуации</a:t>
            </a:r>
          </a:p>
          <a:p>
            <a:r>
              <a:rPr lang="ru-RU" dirty="0" smtClean="0"/>
              <a:t>При попытке работать быстро утомляются – снижается память, внимание, мыслительные способности</a:t>
            </a:r>
          </a:p>
          <a:p>
            <a:r>
              <a:rPr lang="ru-RU" dirty="0" smtClean="0"/>
              <a:t>Чувствительность к громким звукам, яркому свету, перепадам температуры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00042"/>
            <a:ext cx="8229600" cy="5538806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i="1" dirty="0" err="1" smtClean="0"/>
              <a:t>Общеневротическая</a:t>
            </a:r>
            <a:r>
              <a:rPr lang="ru-RU" b="1" i="1" dirty="0" smtClean="0"/>
              <a:t> симптоматика</a:t>
            </a:r>
          </a:p>
          <a:p>
            <a:pPr algn="ctr">
              <a:buNone/>
            </a:pPr>
            <a:endParaRPr lang="ru-RU" i="1" dirty="0" smtClean="0"/>
          </a:p>
          <a:p>
            <a:r>
              <a:rPr lang="ru-RU" dirty="0" smtClean="0"/>
              <a:t>Состояние нервно-психической слабости (астения) </a:t>
            </a:r>
          </a:p>
          <a:p>
            <a:r>
              <a:rPr lang="ru-RU" dirty="0" smtClean="0"/>
              <a:t>Тревога, беспокойство </a:t>
            </a:r>
          </a:p>
          <a:p>
            <a:r>
              <a:rPr lang="ru-RU" dirty="0" smtClean="0"/>
              <a:t>Нарушения сна </a:t>
            </a:r>
          </a:p>
          <a:p>
            <a:r>
              <a:rPr lang="ru-RU" dirty="0" smtClean="0"/>
              <a:t>Постоянная головная боль </a:t>
            </a:r>
          </a:p>
          <a:p>
            <a:r>
              <a:rPr lang="ru-RU" dirty="0" smtClean="0"/>
              <a:t>Сердечные боли, </a:t>
            </a:r>
            <a:r>
              <a:rPr lang="ru-RU" dirty="0" err="1" smtClean="0"/>
              <a:t>психалгии</a:t>
            </a:r>
            <a:r>
              <a:rPr lang="ru-RU" dirty="0" smtClean="0"/>
              <a:t> (психологическое переживание боли) </a:t>
            </a:r>
          </a:p>
          <a:p>
            <a:r>
              <a:rPr lang="ru-RU" dirty="0" smtClean="0"/>
              <a:t>Общее снижение работоспособности </a:t>
            </a:r>
          </a:p>
          <a:p>
            <a:r>
              <a:rPr lang="ru-RU" dirty="0" smtClean="0"/>
              <a:t>Эмоциональная лабильность </a:t>
            </a:r>
          </a:p>
          <a:p>
            <a:r>
              <a:rPr lang="ru-RU" dirty="0" smtClean="0"/>
              <a:t>Нетерпеливость </a:t>
            </a:r>
          </a:p>
          <a:p>
            <a:r>
              <a:rPr lang="ru-RU" dirty="0" smtClean="0"/>
              <a:t>Различные вегетативные нарушения: лабильность пульса, артериального давления, повышенная потливость, дисфункции желудочно-кишечного тракта (медвежья болезнь).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8168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i="1" dirty="0" smtClean="0"/>
              <a:t>Основные виды неврозов. Классификация.</a:t>
            </a:r>
          </a:p>
          <a:p>
            <a:pPr algn="ctr">
              <a:buNone/>
            </a:pPr>
            <a:endParaRPr lang="ru-RU" sz="3200" i="1" dirty="0" smtClean="0"/>
          </a:p>
          <a:p>
            <a:pPr>
              <a:buNone/>
            </a:pPr>
            <a:r>
              <a:rPr lang="ru-RU" sz="3200" dirty="0" smtClean="0"/>
              <a:t>1. Неврастения.</a:t>
            </a:r>
          </a:p>
          <a:p>
            <a:pPr>
              <a:buNone/>
            </a:pPr>
            <a:r>
              <a:rPr lang="ru-RU" sz="3200" dirty="0" smtClean="0"/>
              <a:t>2. Невроз навязчивых состояний.</a:t>
            </a:r>
          </a:p>
          <a:p>
            <a:pPr>
              <a:buNone/>
            </a:pPr>
            <a:r>
              <a:rPr lang="ru-RU" sz="3200" dirty="0" smtClean="0"/>
              <a:t>3. Истерия.</a:t>
            </a:r>
          </a:p>
          <a:p>
            <a:pPr>
              <a:buNone/>
            </a:pPr>
            <a:r>
              <a:rPr lang="ru-RU" sz="3200" dirty="0" smtClean="0"/>
              <a:t>4. Невроз страха.</a:t>
            </a:r>
          </a:p>
          <a:p>
            <a:pPr>
              <a:buNone/>
            </a:pPr>
            <a:r>
              <a:rPr lang="ru-RU" sz="3200" dirty="0" smtClean="0"/>
              <a:t>5. Ипохондрический невроз.</a:t>
            </a:r>
          </a:p>
          <a:p>
            <a:pPr>
              <a:buNone/>
            </a:pPr>
            <a:r>
              <a:rPr lang="ru-RU" sz="3200" dirty="0" smtClean="0"/>
              <a:t>6. Депрессивный невроз.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3880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Неврастения</a:t>
            </a:r>
            <a:r>
              <a:rPr lang="ru-RU" dirty="0" smtClean="0"/>
              <a:t> - "нервная слабость", нервное истощение, переутомление. Развивается под влиянием продолжительной психической </a:t>
            </a:r>
            <a:r>
              <a:rPr lang="ru-RU" dirty="0" err="1" smtClean="0"/>
              <a:t>травматизации</a:t>
            </a:r>
            <a:r>
              <a:rPr lang="ru-RU" dirty="0" smtClean="0"/>
              <a:t>, которая ведет к эмоциональному напряжению, недосыпанию. </a:t>
            </a:r>
          </a:p>
          <a:p>
            <a:pPr>
              <a:buNone/>
            </a:pPr>
            <a:r>
              <a:rPr lang="ru-RU" b="1" i="1" dirty="0" smtClean="0"/>
              <a:t>Симптомы: </a:t>
            </a:r>
          </a:p>
          <a:p>
            <a:r>
              <a:rPr lang="ru-RU" dirty="0" smtClean="0"/>
              <a:t>повышенная раздражительность и быстрая утомляемость. </a:t>
            </a:r>
          </a:p>
          <a:p>
            <a:r>
              <a:rPr lang="ru-RU" dirty="0" smtClean="0"/>
              <a:t>головная боль, ощущение тяжести в голове, кажется, что на нее одет обруч или каска ("</a:t>
            </a:r>
            <a:r>
              <a:rPr lang="ru-RU" dirty="0" err="1" smtClean="0"/>
              <a:t>каска</a:t>
            </a:r>
            <a:r>
              <a:rPr lang="ru-RU" dirty="0" smtClean="0"/>
              <a:t> неврастеника"). </a:t>
            </a:r>
          </a:p>
          <a:p>
            <a:r>
              <a:rPr lang="ru-RU" dirty="0" smtClean="0"/>
              <a:t>Нарушение функций вегетативной нервной системы, (потливость, учащенное сердцебиение, снижение аппетита, нарушение функции кишечника, учащенные позывы на мочеиспускание, плохой сон (затруднено засыпание, частые пробуждения)).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87</TotalTime>
  <Words>890</Words>
  <Application>Microsoft Office PowerPoint</Application>
  <PresentationFormat>Экран (4:3)</PresentationFormat>
  <Paragraphs>72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Неврозы в жизни человека</vt:lpstr>
      <vt:lpstr>Презентация PowerPoint</vt:lpstr>
      <vt:lpstr>Презентация PowerPoint</vt:lpstr>
      <vt:lpstr>Презентация PowerPoint</vt:lpstr>
      <vt:lpstr>Причины развития невроза</vt:lpstr>
      <vt:lpstr>Симптомы неврозов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Лечение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неврозы</dc:title>
  <dc:creator>Surf</dc:creator>
  <cp:lastModifiedBy>Haker</cp:lastModifiedBy>
  <cp:revision>13</cp:revision>
  <dcterms:created xsi:type="dcterms:W3CDTF">2012-03-28T17:02:26Z</dcterms:created>
  <dcterms:modified xsi:type="dcterms:W3CDTF">2017-08-31T15:21:24Z</dcterms:modified>
</cp:coreProperties>
</file>