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1" r:id="rId3"/>
    <p:sldId id="262" r:id="rId4"/>
    <p:sldId id="270" r:id="rId5"/>
    <p:sldId id="257" r:id="rId6"/>
    <p:sldId id="264" r:id="rId7"/>
    <p:sldId id="271" r:id="rId8"/>
    <p:sldId id="272" r:id="rId9"/>
    <p:sldId id="273" r:id="rId10"/>
    <p:sldId id="274" r:id="rId11"/>
    <p:sldId id="275" r:id="rId12"/>
    <p:sldId id="268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652" autoAdjust="0"/>
  </p:normalViewPr>
  <p:slideViewPr>
    <p:cSldViewPr>
      <p:cViewPr varScale="1">
        <p:scale>
          <a:sx n="67" d="100"/>
          <a:sy n="67" d="100"/>
        </p:scale>
        <p:origin x="-14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Возраст участников тестирования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Лист1!$A$2:$A$4</c:f>
              <c:strCache>
                <c:ptCount val="2"/>
                <c:pt idx="0">
                  <c:v>12 лет</c:v>
                </c:pt>
                <c:pt idx="1">
                  <c:v>13 лет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</c:numCache>
            </c:numRef>
          </c:val>
        </c:ser>
        <c:shape val="box"/>
        <c:axId val="141738368"/>
        <c:axId val="141739904"/>
        <c:axId val="0"/>
      </c:bar3DChart>
      <c:catAx>
        <c:axId val="141738368"/>
        <c:scaling>
          <c:orientation val="minMax"/>
        </c:scaling>
        <c:axPos val="b"/>
        <c:tickLblPos val="nextTo"/>
        <c:crossAx val="141739904"/>
        <c:crosses val="autoZero"/>
        <c:auto val="1"/>
        <c:lblAlgn val="ctr"/>
        <c:lblOffset val="100"/>
      </c:catAx>
      <c:valAx>
        <c:axId val="141739904"/>
        <c:scaling>
          <c:orientation val="minMax"/>
        </c:scaling>
        <c:axPos val="l"/>
        <c:majorGridlines/>
        <c:numFmt formatCode="General" sourceLinked="1"/>
        <c:tickLblPos val="nextTo"/>
        <c:crossAx val="141738368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Что такое ГТО?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Лист3!$A$2:$A$4</c:f>
              <c:strCache>
                <c:ptCount val="3"/>
                <c:pt idx="0">
                  <c:v>А) Готов к Труду и Обороне.</c:v>
                </c:pt>
                <c:pt idx="1">
                  <c:v>Б) Всероссийский физкультурно-спортивный комплекс «Готов к Труду и Обороне».</c:v>
                </c:pt>
                <c:pt idx="2">
                  <c:v>В) Стихотворение Маяковского.</c:v>
                </c:pt>
              </c:strCache>
            </c:strRef>
          </c:cat>
          <c:val>
            <c:numRef>
              <c:f>Лист3!$B$2:$B$4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0</c:v>
                </c:pt>
              </c:numCache>
            </c:numRef>
          </c:val>
        </c:ser>
        <c:shape val="box"/>
        <c:axId val="143459840"/>
        <c:axId val="143461376"/>
        <c:axId val="0"/>
      </c:bar3DChart>
      <c:catAx>
        <c:axId val="143459840"/>
        <c:scaling>
          <c:orientation val="minMax"/>
        </c:scaling>
        <c:axPos val="b"/>
        <c:tickLblPos val="nextTo"/>
        <c:crossAx val="143461376"/>
        <c:crosses val="autoZero"/>
        <c:auto val="1"/>
        <c:lblAlgn val="ctr"/>
        <c:lblOffset val="100"/>
      </c:catAx>
      <c:valAx>
        <c:axId val="143461376"/>
        <c:scaling>
          <c:orientation val="minMax"/>
        </c:scaling>
        <c:axPos val="l"/>
        <c:majorGridlines/>
        <c:numFmt formatCode="General" sourceLinked="1"/>
        <c:tickLblPos val="nextTo"/>
        <c:crossAx val="143459840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Сколько возрастных ступеней входит в современный комплекс ГТО?</a:t>
            </a:r>
          </a:p>
        </c:rich>
      </c:tx>
      <c:layout>
        <c:manualLayout>
          <c:xMode val="edge"/>
          <c:yMode val="edge"/>
          <c:x val="0.10733692182405802"/>
          <c:y val="5.6154390507145496E-3"/>
        </c:manualLayout>
      </c:layout>
    </c:title>
    <c:view3D>
      <c:rAngAx val="1"/>
    </c:view3D>
    <c:plotArea>
      <c:layout>
        <c:manualLayout>
          <c:layoutTarget val="inner"/>
          <c:xMode val="edge"/>
          <c:yMode val="edge"/>
          <c:x val="9.4337581069718304E-2"/>
          <c:y val="0.36397210691960119"/>
          <c:w val="0.90120678843321789"/>
          <c:h val="0.50625976515621907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FF0000"/>
            </a:solidFill>
          </c:spPr>
          <c:cat>
            <c:strRef>
              <c:f>Лист3!$A$18:$A$20</c:f>
              <c:strCache>
                <c:ptCount val="3"/>
                <c:pt idx="0">
                  <c:v>А) 5</c:v>
                </c:pt>
                <c:pt idx="1">
                  <c:v>Б) 11</c:v>
                </c:pt>
                <c:pt idx="2">
                  <c:v>В) Меня это не интересует.</c:v>
                </c:pt>
              </c:strCache>
            </c:strRef>
          </c:cat>
          <c:val>
            <c:numRef>
              <c:f>Лист3!$B$18:$B$20</c:f>
              <c:numCache>
                <c:formatCode>General</c:formatCode>
                <c:ptCount val="3"/>
                <c:pt idx="0">
                  <c:v>5</c:v>
                </c:pt>
                <c:pt idx="1">
                  <c:v>5</c:v>
                </c:pt>
                <c:pt idx="2">
                  <c:v>0</c:v>
                </c:pt>
              </c:numCache>
            </c:numRef>
          </c:val>
        </c:ser>
        <c:shape val="box"/>
        <c:axId val="143497856"/>
        <c:axId val="143499648"/>
        <c:axId val="0"/>
      </c:bar3DChart>
      <c:catAx>
        <c:axId val="143497856"/>
        <c:scaling>
          <c:orientation val="minMax"/>
        </c:scaling>
        <c:axPos val="b"/>
        <c:tickLblPos val="nextTo"/>
        <c:crossAx val="143499648"/>
        <c:crosses val="autoZero"/>
        <c:auto val="1"/>
        <c:lblAlgn val="ctr"/>
        <c:lblOffset val="100"/>
      </c:catAx>
      <c:valAx>
        <c:axId val="143499648"/>
        <c:scaling>
          <c:orientation val="minMax"/>
        </c:scaling>
        <c:axPos val="l"/>
        <c:majorGridlines/>
        <c:numFmt formatCode="General" sourceLinked="1"/>
        <c:tickLblPos val="nextTo"/>
        <c:crossAx val="143497856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Какой знаменитый</a:t>
            </a:r>
            <a:r>
              <a:rPr lang="ru-RU" baseline="0"/>
              <a:t> космонавт сдал нормы ГТО на золотой значок?</a:t>
            </a:r>
            <a:endParaRPr lang="ru-RU"/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B0F0"/>
            </a:solidFill>
          </c:spPr>
          <c:cat>
            <c:strRef>
              <c:f>Лист3!$A$37:$A$39</c:f>
              <c:strCache>
                <c:ptCount val="3"/>
                <c:pt idx="0">
                  <c:v>А) Белка и Стрелка</c:v>
                </c:pt>
                <c:pt idx="1">
                  <c:v>Б) Терешкова </c:v>
                </c:pt>
                <c:pt idx="2">
                  <c:v>В) Гагарин</c:v>
                </c:pt>
              </c:strCache>
            </c:strRef>
          </c:cat>
          <c:val>
            <c:numRef>
              <c:f>Лист3!$B$37:$B$39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7</c:v>
                </c:pt>
              </c:numCache>
            </c:numRef>
          </c:val>
        </c:ser>
        <c:shape val="box"/>
        <c:axId val="143515648"/>
        <c:axId val="143517184"/>
        <c:axId val="0"/>
      </c:bar3DChart>
      <c:catAx>
        <c:axId val="143515648"/>
        <c:scaling>
          <c:orientation val="minMax"/>
        </c:scaling>
        <c:axPos val="b"/>
        <c:tickLblPos val="nextTo"/>
        <c:crossAx val="143517184"/>
        <c:crosses val="autoZero"/>
        <c:auto val="1"/>
        <c:lblAlgn val="ctr"/>
        <c:lblOffset val="100"/>
      </c:catAx>
      <c:valAx>
        <c:axId val="143517184"/>
        <c:scaling>
          <c:orientation val="minMax"/>
        </c:scaling>
        <c:axPos val="l"/>
        <c:majorGridlines/>
        <c:numFmt formatCode="General" sourceLinked="1"/>
        <c:tickLblPos val="nextTo"/>
        <c:crossAx val="143515648"/>
        <c:crosses val="autoZero"/>
        <c:crossBetween val="between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День рождения ГТО?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FFFF00"/>
            </a:solidFill>
          </c:spPr>
          <c:cat>
            <c:strRef>
              <c:f>Лист3!$A$42:$A$44</c:f>
              <c:strCache>
                <c:ptCount val="3"/>
                <c:pt idx="0">
                  <c:v>А) 9 мая 1945 года</c:v>
                </c:pt>
                <c:pt idx="1">
                  <c:v>Б) 11 марта 1931 года</c:v>
                </c:pt>
                <c:pt idx="2">
                  <c:v>В) Не знаю.</c:v>
                </c:pt>
              </c:strCache>
            </c:strRef>
          </c:cat>
          <c:val>
            <c:numRef>
              <c:f>Лист3!$B$42:$B$44</c:f>
              <c:numCache>
                <c:formatCode>General</c:formatCode>
                <c:ptCount val="3"/>
                <c:pt idx="0">
                  <c:v>0</c:v>
                </c:pt>
                <c:pt idx="1">
                  <c:v>8</c:v>
                </c:pt>
                <c:pt idx="2">
                  <c:v>2</c:v>
                </c:pt>
              </c:numCache>
            </c:numRef>
          </c:val>
        </c:ser>
        <c:shape val="box"/>
        <c:axId val="143152256"/>
        <c:axId val="143153792"/>
        <c:axId val="0"/>
      </c:bar3DChart>
      <c:catAx>
        <c:axId val="143152256"/>
        <c:scaling>
          <c:orientation val="minMax"/>
        </c:scaling>
        <c:axPos val="b"/>
        <c:tickLblPos val="nextTo"/>
        <c:crossAx val="143153792"/>
        <c:crosses val="autoZero"/>
        <c:auto val="1"/>
        <c:lblAlgn val="ctr"/>
        <c:lblOffset val="100"/>
      </c:catAx>
      <c:valAx>
        <c:axId val="143153792"/>
        <c:scaling>
          <c:orientation val="minMax"/>
        </c:scaling>
        <c:axPos val="l"/>
        <c:majorGridlines/>
        <c:numFmt formatCode="General" sourceLinked="1"/>
        <c:tickLblPos val="nextTo"/>
        <c:crossAx val="143152256"/>
        <c:crosses val="autoZero"/>
        <c:crossBetween val="between"/>
      </c:valAx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Знаете ли вы свою возрастную ступень для сдачи норм ГТО?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FFC000"/>
            </a:solidFill>
          </c:spPr>
          <c:cat>
            <c:strRef>
              <c:f>Лист3!$A$55:$A$57</c:f>
              <c:strCache>
                <c:ptCount val="3"/>
                <c:pt idx="0">
                  <c:v>А) IV</c:v>
                </c:pt>
                <c:pt idx="1">
                  <c:v>Б) III</c:v>
                </c:pt>
                <c:pt idx="2">
                  <c:v>В) Не знаю</c:v>
                </c:pt>
              </c:strCache>
            </c:strRef>
          </c:cat>
          <c:val>
            <c:numRef>
              <c:f>Лист3!$B$55:$B$57</c:f>
              <c:numCache>
                <c:formatCode>General</c:formatCode>
                <c:ptCount val="3"/>
                <c:pt idx="0">
                  <c:v>2</c:v>
                </c:pt>
                <c:pt idx="1">
                  <c:v>3</c:v>
                </c:pt>
                <c:pt idx="2">
                  <c:v>5</c:v>
                </c:pt>
              </c:numCache>
            </c:numRef>
          </c:val>
        </c:ser>
        <c:shape val="box"/>
        <c:axId val="143173888"/>
        <c:axId val="143179776"/>
        <c:axId val="0"/>
      </c:bar3DChart>
      <c:catAx>
        <c:axId val="143173888"/>
        <c:scaling>
          <c:orientation val="minMax"/>
        </c:scaling>
        <c:axPos val="b"/>
        <c:tickLblPos val="nextTo"/>
        <c:crossAx val="143179776"/>
        <c:crosses val="autoZero"/>
        <c:auto val="1"/>
        <c:lblAlgn val="ctr"/>
        <c:lblOffset val="100"/>
      </c:catAx>
      <c:valAx>
        <c:axId val="143179776"/>
        <c:scaling>
          <c:orientation val="minMax"/>
        </c:scaling>
        <c:axPos val="l"/>
        <c:majorGridlines/>
        <c:numFmt formatCode="General" sourceLinked="1"/>
        <c:tickLblPos val="nextTo"/>
        <c:crossAx val="143173888"/>
        <c:crosses val="autoZero"/>
        <c:crossBetween val="between"/>
      </c:valAx>
    </c:plotArea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Любите ли вы заниматься спортом?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B050"/>
            </a:solidFill>
          </c:spPr>
          <c:cat>
            <c:strRef>
              <c:f>Лист3!$A$60:$A$62</c:f>
              <c:strCache>
                <c:ptCount val="3"/>
                <c:pt idx="0">
                  <c:v>А) да</c:v>
                </c:pt>
                <c:pt idx="1">
                  <c:v>Б) нет</c:v>
                </c:pt>
                <c:pt idx="2">
                  <c:v>В) затрудняюсь ответить</c:v>
                </c:pt>
              </c:strCache>
            </c:strRef>
          </c:cat>
          <c:val>
            <c:numRef>
              <c:f>Лист3!$B$60:$B$62</c:f>
              <c:numCache>
                <c:formatCode>General</c:formatCode>
                <c:ptCount val="3"/>
                <c:pt idx="0">
                  <c:v>5</c:v>
                </c:pt>
                <c:pt idx="1">
                  <c:v>1</c:v>
                </c:pt>
                <c:pt idx="2">
                  <c:v>4</c:v>
                </c:pt>
              </c:numCache>
            </c:numRef>
          </c:val>
        </c:ser>
        <c:shape val="box"/>
        <c:axId val="144003072"/>
        <c:axId val="144004608"/>
        <c:axId val="0"/>
      </c:bar3DChart>
      <c:catAx>
        <c:axId val="144003072"/>
        <c:scaling>
          <c:orientation val="minMax"/>
        </c:scaling>
        <c:axPos val="b"/>
        <c:tickLblPos val="nextTo"/>
        <c:crossAx val="144004608"/>
        <c:crosses val="autoZero"/>
        <c:auto val="1"/>
        <c:lblAlgn val="ctr"/>
        <c:lblOffset val="100"/>
      </c:catAx>
      <c:valAx>
        <c:axId val="144004608"/>
        <c:scaling>
          <c:orientation val="minMax"/>
        </c:scaling>
        <c:axPos val="l"/>
        <c:majorGridlines/>
        <c:numFmt formatCode="General" sourceLinked="1"/>
        <c:tickLblPos val="nextTo"/>
        <c:crossAx val="144003072"/>
        <c:crosses val="autoZero"/>
        <c:crossBetween val="between"/>
      </c:val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3182F3-E4E4-47D1-ACC7-23882C956A1C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D06BEB-3A3B-43FC-B834-11245294C3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06BEB-3A3B-43FC-B834-11245294C3B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0677065-E5B1-45CD-BEDD-A02F6436C8C9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6CE42DC-8A0A-4367-8A59-E46BCFE38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677065-E5B1-45CD-BEDD-A02F6436C8C9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CE42DC-8A0A-4367-8A59-E46BCFE38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677065-E5B1-45CD-BEDD-A02F6436C8C9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CE42DC-8A0A-4367-8A59-E46BCFE38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677065-E5B1-45CD-BEDD-A02F6436C8C9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CE42DC-8A0A-4367-8A59-E46BCFE388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677065-E5B1-45CD-BEDD-A02F6436C8C9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CE42DC-8A0A-4367-8A59-E46BCFE388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677065-E5B1-45CD-BEDD-A02F6436C8C9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CE42DC-8A0A-4367-8A59-E46BCFE388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677065-E5B1-45CD-BEDD-A02F6436C8C9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CE42DC-8A0A-4367-8A59-E46BCFE38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677065-E5B1-45CD-BEDD-A02F6436C8C9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CE42DC-8A0A-4367-8A59-E46BCFE388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677065-E5B1-45CD-BEDD-A02F6436C8C9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CE42DC-8A0A-4367-8A59-E46BCFE38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0677065-E5B1-45CD-BEDD-A02F6436C8C9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CE42DC-8A0A-4367-8A59-E46BCFE38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0677065-E5B1-45CD-BEDD-A02F6436C8C9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6CE42DC-8A0A-4367-8A59-E46BCFE388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0677065-E5B1-45CD-BEDD-A02F6436C8C9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6CE42DC-8A0A-4367-8A59-E46BCFE38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search/?lr=972&amp;clid=1955454&amp;win=66&amp;msid=1486142924.21625.22872.6494&amp;text=&#1086;&#1090;%20&#1089;&#1076;&#1072;&#1095;&#1080;%20&#1075;&#1090;&#1086;%20&#1076;&#1086;%20&#1086;&#1083;&#1080;&#1084;&#1087;&#1080;&#1081;&#1089;&#1082;&#1080;&#1093;%20&#1074;&#1077;&#1088;&#1096;&#1080;&#1085;%20&#1094;&#1077;&#1083;&#1100;,%20&#1072;&#1082;&#1090;&#1091;&#1072;&#1083;&#1100;&#1085;&#1086;&#1089;&#1090;&#1100;%20&#1080;%20&#1079;&#1072;&#1076;&#1072;&#1095;&#1080;" TargetMode="External"/><Relationship Id="rId2" Type="http://schemas.openxmlformats.org/officeDocument/2006/relationships/hyperlink" Target="https://yandex.ru/search/?text=&#1086;&#1090;%20&#1089;&#1076;&#1072;&#1095;&#1080;%20&#1075;&#1090;&#1086;%20&#1076;&#1086;%20&#1086;&#1083;&#1080;&#1084;&#1087;&#1080;&#1081;&#1089;&#1082;&#1080;&#1093;%20&#1074;&#1077;&#1088;&#1096;&#1080;&#1085;%20&#1087;&#1088;&#1077;&#1079;&#1077;&#1085;&#1090;&#1072;&#1094;&#1080;&#1103;&amp;clid=1955453&amp;win=66&amp;lr=972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hildage.ru/psihologiya-i-razvitie/fizicheskoe-vospitanie/normyi-gto-dlya-shkolnikov-2016-tablitsa.html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000108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Муниципальное Бюджетное общеобразовательное Учреждение </a:t>
            </a:r>
            <a:br>
              <a:rPr lang="ru-RU" sz="1800" dirty="0" smtClean="0"/>
            </a:br>
            <a:r>
              <a:rPr lang="ru-RU" sz="1800" dirty="0" smtClean="0"/>
              <a:t>«Школа№5»</a:t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785794"/>
            <a:ext cx="7772400" cy="6072207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pPr algn="ctr"/>
            <a:r>
              <a:rPr lang="ru-RU" sz="4000" dirty="0" smtClean="0">
                <a:solidFill>
                  <a:schemeClr val="accent4"/>
                </a:solidFill>
              </a:rPr>
              <a:t>Проект</a:t>
            </a:r>
          </a:p>
          <a:p>
            <a:pPr algn="ctr"/>
            <a:r>
              <a:rPr lang="ru-RU" sz="4000" dirty="0" smtClean="0">
                <a:solidFill>
                  <a:schemeClr val="accent4"/>
                </a:solidFill>
              </a:rPr>
              <a:t>От сдачи ГТО до «Олимпийских вершин»</a:t>
            </a:r>
          </a:p>
          <a:p>
            <a:r>
              <a:rPr lang="ru-RU" sz="1800" b="1" dirty="0" smtClean="0">
                <a:solidFill>
                  <a:schemeClr val="accent4"/>
                </a:solidFill>
              </a:rPr>
              <a:t>Выполнили:</a:t>
            </a:r>
          </a:p>
          <a:p>
            <a:r>
              <a:rPr lang="ru-RU" sz="1800" b="1" dirty="0" smtClean="0">
                <a:solidFill>
                  <a:schemeClr val="accent4"/>
                </a:solidFill>
              </a:rPr>
              <a:t>Чернова Ю. А.,</a:t>
            </a:r>
          </a:p>
          <a:p>
            <a:r>
              <a:rPr lang="ru-RU" sz="1800" b="1" dirty="0" smtClean="0">
                <a:solidFill>
                  <a:schemeClr val="accent4"/>
                </a:solidFill>
              </a:rPr>
              <a:t>Лоскутова В. Е.</a:t>
            </a:r>
          </a:p>
          <a:p>
            <a:r>
              <a:rPr lang="ru-RU" sz="1800" b="1" dirty="0" smtClean="0">
                <a:solidFill>
                  <a:schemeClr val="accent4"/>
                </a:solidFill>
              </a:rPr>
              <a:t>Руководитель:</a:t>
            </a:r>
          </a:p>
          <a:p>
            <a:r>
              <a:rPr lang="ru-RU" sz="1800" b="1" dirty="0" err="1" smtClean="0">
                <a:solidFill>
                  <a:schemeClr val="accent4"/>
                </a:solidFill>
              </a:rPr>
              <a:t>Смолякова</a:t>
            </a:r>
            <a:r>
              <a:rPr lang="ru-RU" sz="1800" b="1" dirty="0" smtClean="0">
                <a:solidFill>
                  <a:schemeClr val="accent4"/>
                </a:solidFill>
              </a:rPr>
              <a:t> Е. В.</a:t>
            </a:r>
          </a:p>
          <a:p>
            <a:r>
              <a:rPr lang="ru-RU" sz="1800" b="1" dirty="0" smtClean="0">
                <a:solidFill>
                  <a:schemeClr val="accent4"/>
                </a:solidFill>
              </a:rPr>
              <a:t>Учитель физической культуры.</a:t>
            </a:r>
          </a:p>
          <a:p>
            <a:endParaRPr lang="ru-RU" sz="1800" b="1" dirty="0" smtClean="0">
              <a:solidFill>
                <a:schemeClr val="accent4"/>
              </a:solidFill>
            </a:endParaRPr>
          </a:p>
          <a:p>
            <a:endParaRPr lang="ru-RU" sz="1800" b="1" dirty="0" smtClean="0">
              <a:solidFill>
                <a:schemeClr val="accent4"/>
              </a:solidFill>
            </a:endParaRPr>
          </a:p>
          <a:p>
            <a:endParaRPr lang="ru-RU" sz="2800" dirty="0" smtClean="0"/>
          </a:p>
          <a:p>
            <a:pPr algn="ctr"/>
            <a:r>
              <a:rPr lang="ru-RU" sz="1800" dirty="0" smtClean="0"/>
              <a:t>г. Дзержинск 2017 </a:t>
            </a:r>
          </a:p>
        </p:txBody>
      </p:sp>
    </p:spTree>
  </p:cSld>
  <p:clrMapOvr>
    <a:masterClrMapping/>
  </p:clrMapOvr>
  <p:transition spd="slow" advTm="5000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42976" y="1643050"/>
          <a:ext cx="6043626" cy="39354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481328"/>
            <a:ext cx="8115328" cy="4525963"/>
          </a:xfrm>
        </p:spPr>
        <p:txBody>
          <a:bodyPr>
            <a:normAutofit/>
          </a:bodyPr>
          <a:lstStyle/>
          <a:p>
            <a:pPr lvl="2">
              <a:buNone/>
            </a:pPr>
            <a:r>
              <a:rPr lang="ru-RU" sz="2400" dirty="0" smtClean="0"/>
              <a:t> Мы рассказали вам о популярности спорта в наше время, что такое ГТО. Возможно, кто-то после просмотра нашего проекта захочет больше заниматься спортом для себя и своего здоровья.  А может быть и кто-то из наших одноклассников или учеников нашей школы добьется больших успехов в спорте и станет олимпийским призером. </a:t>
            </a:r>
          </a:p>
          <a:p>
            <a:pPr>
              <a:buNone/>
            </a:pPr>
            <a:r>
              <a:rPr lang="ru-RU" sz="2400" dirty="0" smtClean="0"/>
              <a:t>          Надеемся, вам понравился наш проект?</a:t>
            </a:r>
            <a:r>
              <a:rPr lang="ru-RU" dirty="0" smtClean="0"/>
              <a:t>!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u="sng" dirty="0" smtClean="0">
                <a:effectLst/>
              </a:rPr>
              <a:t>Заключение </a:t>
            </a:r>
            <a:endParaRPr lang="ru-RU" sz="3200" u="sng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214445"/>
          </a:xfrm>
        </p:spPr>
        <p:txBody>
          <a:bodyPr>
            <a:noAutofit/>
          </a:bodyPr>
          <a:lstStyle/>
          <a:p>
            <a:pPr algn="ctr"/>
            <a:r>
              <a:rPr lang="ru-RU" sz="3200" u="sng" dirty="0" smtClean="0"/>
              <a:t>Список использованной литературы </a:t>
            </a:r>
            <a:endParaRPr lang="ru-RU" sz="3200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714488"/>
            <a:ext cx="7772400" cy="428628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u="sng" dirty="0" smtClean="0">
                <a:hlinkClick r:id="rId2"/>
              </a:rPr>
              <a:t>https</a:t>
            </a:r>
            <a:r>
              <a:rPr lang="ru-RU" u="sng" dirty="0" smtClean="0">
                <a:hlinkClick r:id="rId2"/>
              </a:rPr>
              <a:t>://</a:t>
            </a:r>
            <a:r>
              <a:rPr lang="en-US" u="sng" dirty="0" err="1" smtClean="0">
                <a:hlinkClick r:id="rId2"/>
              </a:rPr>
              <a:t>yandex</a:t>
            </a:r>
            <a:r>
              <a:rPr lang="ru-RU" u="sng" dirty="0" smtClean="0">
                <a:hlinkClick r:id="rId2"/>
              </a:rPr>
              <a:t>.</a:t>
            </a:r>
            <a:r>
              <a:rPr lang="en-US" u="sng" dirty="0" err="1" smtClean="0">
                <a:hlinkClick r:id="rId2"/>
              </a:rPr>
              <a:t>ru</a:t>
            </a:r>
            <a:r>
              <a:rPr lang="ru-RU" u="sng" dirty="0" smtClean="0">
                <a:hlinkClick r:id="rId2"/>
              </a:rPr>
              <a:t>/</a:t>
            </a:r>
            <a:r>
              <a:rPr lang="en-US" u="sng" dirty="0" smtClean="0">
                <a:hlinkClick r:id="rId2"/>
              </a:rPr>
              <a:t>search</a:t>
            </a:r>
            <a:r>
              <a:rPr lang="ru-RU" u="sng" dirty="0" smtClean="0">
                <a:hlinkClick r:id="rId2"/>
              </a:rPr>
              <a:t>/?</a:t>
            </a:r>
            <a:r>
              <a:rPr lang="en-US" u="sng" dirty="0" smtClean="0">
                <a:hlinkClick r:id="rId2"/>
              </a:rPr>
              <a:t>text</a:t>
            </a:r>
            <a:r>
              <a:rPr lang="ru-RU" u="sng" dirty="0" smtClean="0">
                <a:hlinkClick r:id="rId2"/>
              </a:rPr>
              <a:t>=от%20сдачи%20гто%20до%20олимпийских%20вершин%20презентация&amp;</a:t>
            </a:r>
            <a:r>
              <a:rPr lang="en-US" u="sng" dirty="0" err="1" smtClean="0">
                <a:hlinkClick r:id="rId2"/>
              </a:rPr>
              <a:t>clid</a:t>
            </a:r>
            <a:r>
              <a:rPr lang="ru-RU" u="sng" dirty="0" smtClean="0">
                <a:hlinkClick r:id="rId2"/>
              </a:rPr>
              <a:t>=1955453&amp;</a:t>
            </a:r>
            <a:r>
              <a:rPr lang="en-US" u="sng" dirty="0" smtClean="0">
                <a:hlinkClick r:id="rId2"/>
              </a:rPr>
              <a:t>win</a:t>
            </a:r>
            <a:r>
              <a:rPr lang="ru-RU" u="sng" dirty="0" smtClean="0">
                <a:hlinkClick r:id="rId2"/>
              </a:rPr>
              <a:t>=66&amp;</a:t>
            </a:r>
            <a:r>
              <a:rPr lang="en-US" u="sng" dirty="0" err="1" smtClean="0">
                <a:hlinkClick r:id="rId2"/>
              </a:rPr>
              <a:t>lr</a:t>
            </a:r>
            <a:r>
              <a:rPr lang="ru-RU" u="sng" dirty="0" smtClean="0">
                <a:hlinkClick r:id="rId2"/>
              </a:rPr>
              <a:t>=972</a:t>
            </a:r>
            <a:r>
              <a:rPr lang="ru-RU" dirty="0" smtClean="0"/>
              <a:t> </a:t>
            </a:r>
          </a:p>
          <a:p>
            <a:pPr lvl="0"/>
            <a:r>
              <a:rPr lang="en-US" u="sng" dirty="0" smtClean="0">
                <a:hlinkClick r:id="rId3"/>
              </a:rPr>
              <a:t>https</a:t>
            </a:r>
            <a:r>
              <a:rPr lang="ru-RU" u="sng" dirty="0" smtClean="0">
                <a:hlinkClick r:id="rId3"/>
              </a:rPr>
              <a:t>://</a:t>
            </a:r>
            <a:r>
              <a:rPr lang="en-US" u="sng" dirty="0" err="1" smtClean="0">
                <a:hlinkClick r:id="rId3"/>
              </a:rPr>
              <a:t>yandex</a:t>
            </a:r>
            <a:r>
              <a:rPr lang="ru-RU" u="sng" dirty="0" smtClean="0">
                <a:hlinkClick r:id="rId3"/>
              </a:rPr>
              <a:t>.</a:t>
            </a:r>
            <a:r>
              <a:rPr lang="en-US" u="sng" dirty="0" err="1" smtClean="0">
                <a:hlinkClick r:id="rId3"/>
              </a:rPr>
              <a:t>ru</a:t>
            </a:r>
            <a:r>
              <a:rPr lang="ru-RU" u="sng" dirty="0" smtClean="0">
                <a:hlinkClick r:id="rId3"/>
              </a:rPr>
              <a:t>/</a:t>
            </a:r>
            <a:r>
              <a:rPr lang="en-US" u="sng" dirty="0" smtClean="0">
                <a:hlinkClick r:id="rId3"/>
              </a:rPr>
              <a:t>search</a:t>
            </a:r>
            <a:r>
              <a:rPr lang="ru-RU" u="sng" dirty="0" smtClean="0">
                <a:hlinkClick r:id="rId3"/>
              </a:rPr>
              <a:t>/?</a:t>
            </a:r>
            <a:r>
              <a:rPr lang="en-US" u="sng" dirty="0" err="1" smtClean="0">
                <a:hlinkClick r:id="rId3"/>
              </a:rPr>
              <a:t>lr</a:t>
            </a:r>
            <a:r>
              <a:rPr lang="ru-RU" u="sng" dirty="0" smtClean="0">
                <a:hlinkClick r:id="rId3"/>
              </a:rPr>
              <a:t>=972&amp;</a:t>
            </a:r>
            <a:r>
              <a:rPr lang="en-US" u="sng" dirty="0" err="1" smtClean="0">
                <a:hlinkClick r:id="rId3"/>
              </a:rPr>
              <a:t>clid</a:t>
            </a:r>
            <a:r>
              <a:rPr lang="ru-RU" u="sng" dirty="0" smtClean="0">
                <a:hlinkClick r:id="rId3"/>
              </a:rPr>
              <a:t>=1955454&amp;</a:t>
            </a:r>
            <a:r>
              <a:rPr lang="en-US" u="sng" dirty="0" smtClean="0">
                <a:hlinkClick r:id="rId3"/>
              </a:rPr>
              <a:t>win</a:t>
            </a:r>
            <a:r>
              <a:rPr lang="ru-RU" u="sng" dirty="0" smtClean="0">
                <a:hlinkClick r:id="rId3"/>
              </a:rPr>
              <a:t>=66&amp;</a:t>
            </a:r>
            <a:r>
              <a:rPr lang="en-US" u="sng" dirty="0" err="1" smtClean="0">
                <a:hlinkClick r:id="rId3"/>
              </a:rPr>
              <a:t>msid</a:t>
            </a:r>
            <a:r>
              <a:rPr lang="ru-RU" u="sng" dirty="0" smtClean="0">
                <a:hlinkClick r:id="rId3"/>
              </a:rPr>
              <a:t>=1486142924.21625.22872.6494&amp;</a:t>
            </a:r>
            <a:r>
              <a:rPr lang="en-US" u="sng" dirty="0" smtClean="0">
                <a:hlinkClick r:id="rId3"/>
              </a:rPr>
              <a:t>text</a:t>
            </a:r>
            <a:r>
              <a:rPr lang="ru-RU" u="sng" dirty="0" smtClean="0">
                <a:hlinkClick r:id="rId3"/>
              </a:rPr>
              <a:t>=от%20сдачи%20гто%20до%20олимпийских%20вершин%20цель%2</a:t>
            </a:r>
            <a:r>
              <a:rPr lang="en-US" u="sng" dirty="0" smtClean="0">
                <a:hlinkClick r:id="rId3"/>
              </a:rPr>
              <a:t>C</a:t>
            </a:r>
            <a:r>
              <a:rPr lang="ru-RU" u="sng" dirty="0" smtClean="0">
                <a:hlinkClick r:id="rId3"/>
              </a:rPr>
              <a:t>%20актуальность%20и%20задачи</a:t>
            </a:r>
            <a:r>
              <a:rPr lang="ru-RU" dirty="0" smtClean="0"/>
              <a:t> </a:t>
            </a:r>
          </a:p>
          <a:p>
            <a:pPr lvl="0"/>
            <a:r>
              <a:rPr lang="ru-RU" u="sng" dirty="0" smtClean="0">
                <a:hlinkClick r:id="rId4"/>
              </a:rPr>
              <a:t>http://childage.ru/psihologiya-i-razvitie/fizicheskoe-vospitanie/normyi-gto-dlya-shkolnikov-2016-tablitsa.html</a:t>
            </a:r>
            <a:endParaRPr lang="ru-RU" dirty="0" smtClean="0"/>
          </a:p>
          <a:p>
            <a:pPr lvl="0"/>
            <a:r>
              <a:rPr lang="ru-RU" dirty="0" smtClean="0"/>
              <a:t>http://sportaut.ru/news-sport/18-prichiny-populyarnosti-sporta-v-nashe-vremya.html</a:t>
            </a:r>
          </a:p>
          <a:p>
            <a:pPr lvl="0"/>
            <a:r>
              <a:rPr lang="ru-RU" dirty="0" smtClean="0"/>
              <a:t>http://www.gto.ru/</a:t>
            </a:r>
          </a:p>
          <a:p>
            <a:pPr lvl="0"/>
            <a:r>
              <a:rPr lang="ru-RU" dirty="0" smtClean="0"/>
              <a:t>http://www.gto.ru/norms</a:t>
            </a:r>
          </a:p>
          <a:p>
            <a:pPr algn="l"/>
            <a:endParaRPr lang="ru-RU" dirty="0" smtClean="0">
              <a:solidFill>
                <a:schemeClr val="accent4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407944"/>
            <a:ext cx="9013032" cy="365125"/>
          </a:xfrm>
        </p:spPr>
        <p:txBody>
          <a:bodyPr/>
          <a:lstStyle/>
          <a:p>
            <a:pPr algn="ctr"/>
            <a:fld id="{C6CE42DC-8A0A-4367-8A59-E46BCFE3884C}" type="slidenum">
              <a:rPr lang="ru-RU" sz="1400" smtClean="0"/>
              <a:pPr algn="ctr"/>
              <a:t>12</a:t>
            </a:fld>
            <a:endParaRPr lang="ru-RU" sz="14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2286016"/>
          </a:xfrm>
        </p:spPr>
        <p:txBody>
          <a:bodyPr>
            <a:normAutofit/>
          </a:bodyPr>
          <a:lstStyle/>
          <a:p>
            <a:pPr algn="ctr"/>
            <a:endParaRPr lang="ru-RU" b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857496"/>
            <a:ext cx="7772400" cy="400050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7" name="Picture 3" descr="C:\Users\Элком\Downloads\img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85789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143007"/>
          </a:xfrm>
        </p:spPr>
        <p:txBody>
          <a:bodyPr>
            <a:normAutofit/>
          </a:bodyPr>
          <a:lstStyle/>
          <a:p>
            <a:pPr algn="ctr"/>
            <a:r>
              <a:rPr lang="ru-RU" sz="3600" u="sng" dirty="0" smtClean="0">
                <a:effectLst/>
              </a:rPr>
              <a:t>Содержание</a:t>
            </a:r>
            <a:r>
              <a:rPr lang="ru-RU" sz="4000" u="sng" dirty="0" smtClean="0"/>
              <a:t>:</a:t>
            </a:r>
            <a:endParaRPr lang="ru-RU" sz="4000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500174"/>
            <a:ext cx="7772400" cy="5000660"/>
          </a:xfrm>
        </p:spPr>
        <p:txBody>
          <a:bodyPr>
            <a:normAutofit/>
          </a:bodyPr>
          <a:lstStyle/>
          <a:p>
            <a:pPr marL="514350" indent="-514350" algn="l"/>
            <a:r>
              <a:rPr lang="ru-RU" sz="2400" dirty="0" smtClean="0"/>
              <a:t>Введение</a:t>
            </a:r>
          </a:p>
          <a:p>
            <a:pPr marL="514350" indent="-514350" algn="l"/>
            <a:r>
              <a:rPr lang="ru-RU" sz="2400" dirty="0" smtClean="0"/>
              <a:t>1. Популярность спорта в наше время</a:t>
            </a:r>
          </a:p>
          <a:p>
            <a:pPr marL="514350" indent="-514350" algn="l"/>
            <a:r>
              <a:rPr lang="ru-RU" sz="2400" dirty="0" smtClean="0"/>
              <a:t>2. История ГТО</a:t>
            </a:r>
          </a:p>
          <a:p>
            <a:pPr marL="514350" indent="-514350" algn="l"/>
            <a:r>
              <a:rPr lang="ru-RU" sz="2400" dirty="0" smtClean="0"/>
              <a:t>3. Готов к труду и обороне</a:t>
            </a:r>
          </a:p>
          <a:p>
            <a:pPr marL="514350" indent="-514350" algn="l"/>
            <a:r>
              <a:rPr lang="ru-RU" sz="2400" dirty="0" smtClean="0"/>
              <a:t>4.Ступени ГТО</a:t>
            </a:r>
          </a:p>
          <a:p>
            <a:pPr marL="514350" indent="-514350" algn="l"/>
            <a:r>
              <a:rPr lang="ru-RU" sz="2400" dirty="0" smtClean="0"/>
              <a:t>5. Исследование</a:t>
            </a:r>
          </a:p>
          <a:p>
            <a:pPr marL="514350" indent="-514350" algn="l"/>
            <a:r>
              <a:rPr lang="ru-RU" sz="2400" dirty="0" smtClean="0"/>
              <a:t>Заключение</a:t>
            </a:r>
          </a:p>
          <a:p>
            <a:pPr marL="514350" indent="-514350" algn="l"/>
            <a:r>
              <a:rPr lang="ru-RU" sz="2400" dirty="0" smtClean="0"/>
              <a:t>Список использованной литературы</a:t>
            </a:r>
          </a:p>
          <a:p>
            <a:pPr marL="514350" indent="-514350" algn="l"/>
            <a:endParaRPr lang="ru-RU" dirty="0" smtClean="0"/>
          </a:p>
          <a:p>
            <a:pPr marL="514350" indent="-514350" algn="l"/>
            <a:r>
              <a:rPr lang="ru-RU" dirty="0" smtClean="0"/>
              <a:t> </a:t>
            </a:r>
          </a:p>
          <a:p>
            <a:pPr marL="514350" indent="-514350" algn="l">
              <a:buAutoNum type="arabicPeriod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3643306" y="6407944"/>
            <a:ext cx="1214446" cy="365125"/>
          </a:xfrm>
        </p:spPr>
        <p:txBody>
          <a:bodyPr/>
          <a:lstStyle/>
          <a:p>
            <a:pPr algn="ctr"/>
            <a:fld id="{C6CE42DC-8A0A-4367-8A59-E46BCFE3884C}" type="slidenum">
              <a:rPr lang="ru-RU" sz="1400" smtClean="0"/>
              <a:pPr algn="ctr"/>
              <a:t>2</a:t>
            </a:fld>
            <a:endParaRPr lang="ru-RU" sz="14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785793"/>
          </a:xfrm>
        </p:spPr>
        <p:txBody>
          <a:bodyPr>
            <a:normAutofit/>
          </a:bodyPr>
          <a:lstStyle/>
          <a:p>
            <a:pPr algn="ctr"/>
            <a:r>
              <a:rPr lang="ru-RU" sz="3200" u="sng" dirty="0" smtClean="0">
                <a:effectLst/>
              </a:rPr>
              <a:t>Введение:</a:t>
            </a:r>
            <a:endParaRPr lang="ru-RU" sz="3200" u="sng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785794"/>
            <a:ext cx="8858312" cy="5786478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sz="2400" dirty="0" smtClean="0"/>
              <a:t>  </a:t>
            </a:r>
          </a:p>
          <a:p>
            <a:pPr algn="l"/>
            <a:r>
              <a:rPr lang="ru-RU" sz="3300" dirty="0" smtClean="0"/>
              <a:t> В настоящее время очень большое внимание уделяется спорту. Мы выбрали тему: От сдачи ГТО до «Олимпийских вершин», потому что не у каждого человека есть тяга к спорту. Мы хотим вам рассказать про ГТО, чтобы вы стали больше времени уделять спорту.</a:t>
            </a:r>
          </a:p>
          <a:p>
            <a:pPr algn="l"/>
            <a:r>
              <a:rPr lang="ru-RU" sz="3300" dirty="0" smtClean="0"/>
              <a:t>Спорт с нами почти каждый день: в школе на уроках физкультуры, в спортивных секциях, в повседневной жизни и даже по телевизору. Нам захотелось заняться проектом о спорте и, возможно, увидев наш проект, кто-то тоже захочет заниматься спортом и сдавать нормы ГТО.</a:t>
            </a:r>
          </a:p>
          <a:p>
            <a:pPr algn="l"/>
            <a:r>
              <a:rPr lang="ru-RU" sz="3300" b="1" dirty="0" smtClean="0"/>
              <a:t> Цель проекта: </a:t>
            </a:r>
            <a:r>
              <a:rPr lang="ru-RU" sz="3300" dirty="0" smtClean="0"/>
              <a:t>повысить интерес к спорту, занятиям физической культурой и сдаче норм ГТО.</a:t>
            </a:r>
          </a:p>
          <a:p>
            <a:pPr algn="l"/>
            <a:r>
              <a:rPr lang="ru-RU" sz="3300" b="1" dirty="0" smtClean="0"/>
              <a:t> Задачи проекта:</a:t>
            </a:r>
            <a:endParaRPr lang="ru-RU" sz="3300" dirty="0" smtClean="0"/>
          </a:p>
          <a:p>
            <a:pPr algn="l"/>
            <a:r>
              <a:rPr lang="ru-RU" sz="3300" dirty="0" smtClean="0"/>
              <a:t>1. Рассказать о популярности спорта, об истории появления ГТО, о системе ГТО.</a:t>
            </a:r>
          </a:p>
          <a:p>
            <a:pPr algn="l"/>
            <a:r>
              <a:rPr lang="ru-RU" sz="3300" dirty="0" smtClean="0"/>
              <a:t>2. Познакомить с нормами для сдачи ГТО на разных ступенях среди школьников.</a:t>
            </a:r>
          </a:p>
          <a:p>
            <a:pPr algn="l"/>
            <a:r>
              <a:rPr lang="ru-RU" sz="3300" dirty="0" smtClean="0"/>
              <a:t>3. Провести опрос среди учащихся 6 классов нашей школы на знание норм ГТО и интереса к занятиям спортом.</a:t>
            </a:r>
          </a:p>
          <a:p>
            <a:pPr algn="l"/>
            <a:endParaRPr lang="ru-RU" sz="3300" b="1" u="sng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14810" y="6492875"/>
            <a:ext cx="365760" cy="365125"/>
          </a:xfrm>
        </p:spPr>
        <p:txBody>
          <a:bodyPr/>
          <a:lstStyle/>
          <a:p>
            <a:pPr algn="ctr"/>
            <a:fld id="{C6CE42DC-8A0A-4367-8A59-E46BCFE3884C}" type="slidenum">
              <a:rPr lang="ru-RU" sz="1400" smtClean="0"/>
              <a:pPr algn="ctr"/>
              <a:t>3</a:t>
            </a:fld>
            <a:endParaRPr lang="ru-RU" sz="14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285860"/>
            <a:ext cx="8715436" cy="53578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       Мода на спорт распространяется повсеместно. </a:t>
            </a:r>
          </a:p>
          <a:p>
            <a:pPr>
              <a:buNone/>
            </a:pPr>
            <a:r>
              <a:rPr lang="ru-RU" sz="2000" dirty="0" smtClean="0"/>
              <a:t>      Во-первых, занятия спортом укрепляют здоровье, повышают тонус и общее самочувствие. </a:t>
            </a:r>
          </a:p>
          <a:p>
            <a:pPr>
              <a:buNone/>
            </a:pPr>
            <a:r>
              <a:rPr lang="ru-RU" sz="2000" dirty="0" smtClean="0"/>
              <a:t>     Во-вторых, если сравнивать занятия спортом и, скажем, любую творческую деятельность, то спорт оказывается гораздо предпочтительнее, востребованнее и зрелищнее.</a:t>
            </a:r>
          </a:p>
          <a:p>
            <a:pPr>
              <a:buNone/>
            </a:pPr>
            <a:r>
              <a:rPr lang="ru-RU" sz="2000" dirty="0" smtClean="0"/>
              <a:t>      В-третьих, образ мужчины во все времена ассоциировался именно с физической силой и мужеством, а что, как не спорт, способствует развитию этих параметров? </a:t>
            </a:r>
          </a:p>
          <a:p>
            <a:pPr>
              <a:buNone/>
            </a:pPr>
            <a:r>
              <a:rPr lang="ru-RU" sz="1800" b="1" dirty="0" smtClean="0"/>
              <a:t> </a:t>
            </a:r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57256"/>
          </a:xfrm>
        </p:spPr>
        <p:txBody>
          <a:bodyPr>
            <a:normAutofit/>
          </a:bodyPr>
          <a:lstStyle/>
          <a:p>
            <a:r>
              <a:rPr lang="ru-RU" sz="3200" u="sng" dirty="0" smtClean="0">
                <a:effectLst/>
              </a:rPr>
              <a:t>1 Популярность спорта в наше время </a:t>
            </a:r>
            <a:endParaRPr lang="ru-RU" sz="3200" u="sng" dirty="0">
              <a:effectLst/>
            </a:endParaRPr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4572008"/>
            <a:ext cx="3801624" cy="2285992"/>
          </a:xfrm>
          <a:prstGeom prst="rect">
            <a:avLst/>
          </a:prstGeom>
        </p:spPr>
      </p:pic>
      <p:pic>
        <p:nvPicPr>
          <p:cNvPr id="5" name="Рисунок 4" descr="4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4500570"/>
            <a:ext cx="3786214" cy="2357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785794"/>
            <a:ext cx="8715436" cy="564360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1900" dirty="0" smtClean="0"/>
              <a:t>      25 мая 1930 года праздновался первый пятилетний юбилей газеты «Комсомольская правда». В этот день в Комсомолке были опубликованы материалы, пропагандирующие здоровый образ жизни. А в марте 1931 года Всесоюзный Совет физической культуры окончательно утвердил комплекс СССР ГТО. </a:t>
            </a:r>
          </a:p>
          <a:p>
            <a:pPr>
              <a:buNone/>
            </a:pPr>
            <a:r>
              <a:rPr lang="ru-RU" sz="1900" dirty="0" smtClean="0"/>
              <a:t>      </a:t>
            </a:r>
            <a:r>
              <a:rPr lang="ru-RU" sz="2000" dirty="0" smtClean="0"/>
              <a:t> Постепенно комплекс ГТО становился всеобщим делом. Вводились нормативы 1, 2 ступеней, нормы для школьников, подростков, молодежи</a:t>
            </a:r>
          </a:p>
          <a:p>
            <a:pPr>
              <a:buNone/>
            </a:pPr>
            <a:r>
              <a:rPr lang="ru-RU" sz="2000" dirty="0" smtClean="0"/>
              <a:t>       Для детей, подростков и пожилых людей нормы ГТО были скорректированы с учетом физических возможностей каждой категории, люди от 20 до 45 лет сдавали стандартные нормативы ГТО</a:t>
            </a:r>
            <a:endParaRPr lang="ru-RU" sz="1900" dirty="0" smtClean="0"/>
          </a:p>
          <a:p>
            <a:pPr>
              <a:buNone/>
            </a:pPr>
            <a:endParaRPr lang="ru-RU" sz="1900" dirty="0" smtClean="0"/>
          </a:p>
          <a:p>
            <a:pPr>
              <a:buNone/>
            </a:pPr>
            <a:endParaRPr lang="ru-RU" sz="19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pPr algn="ctr"/>
            <a:r>
              <a:rPr lang="ru-RU" sz="3200" u="sng" dirty="0" smtClean="0">
                <a:effectLst/>
              </a:rPr>
              <a:t>2 История ГТО</a:t>
            </a:r>
            <a:endParaRPr lang="ru-RU" sz="3200" u="sng" dirty="0">
              <a:effectLst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0" y="6407944"/>
            <a:ext cx="9013032" cy="365125"/>
          </a:xfrm>
        </p:spPr>
        <p:txBody>
          <a:bodyPr/>
          <a:lstStyle/>
          <a:p>
            <a:pPr algn="ctr"/>
            <a:fld id="{C6CE42DC-8A0A-4367-8A59-E46BCFE3884C}" type="slidenum">
              <a:rPr lang="ru-RU" sz="1400" smtClean="0"/>
              <a:pPr algn="ctr"/>
              <a:t>5</a:t>
            </a:fld>
            <a:endParaRPr lang="ru-RU" sz="1400" dirty="0"/>
          </a:p>
        </p:txBody>
      </p:sp>
      <p:pic>
        <p:nvPicPr>
          <p:cNvPr id="6" name="Рисунок 5" descr="bd07fc730342297c387521f86827819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4500570"/>
            <a:ext cx="3857652" cy="2179634"/>
          </a:xfrm>
          <a:prstGeom prst="rect">
            <a:avLst/>
          </a:prstGeom>
        </p:spPr>
      </p:pic>
      <p:pic>
        <p:nvPicPr>
          <p:cNvPr id="7" name="Рисунок 6" descr="190320120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28" y="4808546"/>
            <a:ext cx="2643174" cy="2049454"/>
          </a:xfrm>
          <a:prstGeom prst="rect">
            <a:avLst/>
          </a:prstGeom>
        </p:spPr>
      </p:pic>
    </p:spTree>
  </p:cSld>
  <p:clrMapOvr>
    <a:masterClrMapping/>
  </p:clrMapOvr>
  <p:transition spd="slow" advTm="3000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429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 «Готов к труду и обороне СССР» (ГТО) – всесоюзный физкультурный комплекс.</a:t>
            </a:r>
          </a:p>
          <a:p>
            <a:pPr>
              <a:buNone/>
            </a:pPr>
            <a:r>
              <a:rPr lang="ru-RU" sz="2000" dirty="0" smtClean="0"/>
              <a:t>Выполнение населением различных возрастных групп (от 6 до 70 лет и старше) установленных нормативных требований по трем уровням трудности, соответствующим золотому, серебряному и бронзовому знакам отличия «Готов к труду и обороне» (ГТО).</a:t>
            </a:r>
          </a:p>
          <a:p>
            <a:pPr>
              <a:buNone/>
            </a:pPr>
            <a:r>
              <a:rPr lang="ru-RU" sz="2000" dirty="0" smtClean="0"/>
              <a:t>   Лозунг ГТО: </a:t>
            </a:r>
          </a:p>
          <a:p>
            <a:pPr>
              <a:buNone/>
            </a:pPr>
            <a:r>
              <a:rPr lang="ru-RU" sz="2000" dirty="0" smtClean="0"/>
              <a:t>ГТО сдадим мы дружно - </a:t>
            </a:r>
          </a:p>
          <a:p>
            <a:pPr>
              <a:buNone/>
            </a:pPr>
            <a:r>
              <a:rPr lang="ru-RU" sz="2000" dirty="0" smtClean="0"/>
              <a:t>Быть здоровыми нам нужно! </a:t>
            </a:r>
          </a:p>
          <a:p>
            <a:pPr>
              <a:buNone/>
            </a:pPr>
            <a:r>
              <a:rPr lang="ru-RU" sz="2000" b="1" dirty="0" smtClean="0"/>
              <a:t> </a:t>
            </a: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0"/>
            <a:ext cx="8472518" cy="1000108"/>
          </a:xfrm>
        </p:spPr>
        <p:txBody>
          <a:bodyPr>
            <a:normAutofit/>
          </a:bodyPr>
          <a:lstStyle/>
          <a:p>
            <a:r>
              <a:rPr lang="ru-RU" sz="3200" u="sng" dirty="0" smtClean="0"/>
              <a:t>3 Готов к труду и обороне</a:t>
            </a:r>
            <a:endParaRPr lang="ru-RU" sz="3200" u="sng" dirty="0"/>
          </a:p>
        </p:txBody>
      </p:sp>
      <p:pic>
        <p:nvPicPr>
          <p:cNvPr id="2051" name="Picture 3" descr="C:\Users\Элком\Downloads\medals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8009008" y="-33004380"/>
            <a:ext cx="7072362" cy="11106150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0" y="6407944"/>
            <a:ext cx="9013032" cy="365125"/>
          </a:xfrm>
        </p:spPr>
        <p:txBody>
          <a:bodyPr/>
          <a:lstStyle/>
          <a:p>
            <a:pPr algn="ctr"/>
            <a:fld id="{C6CE42DC-8A0A-4367-8A59-E46BCFE3884C}" type="slidenum">
              <a:rPr lang="ru-RU" sz="1400" smtClean="0"/>
              <a:pPr algn="ctr"/>
              <a:t>6</a:t>
            </a:fld>
            <a:endParaRPr lang="ru-RU" sz="1400" dirty="0"/>
          </a:p>
        </p:txBody>
      </p:sp>
      <p:pic>
        <p:nvPicPr>
          <p:cNvPr id="7" name="Рисунок 6" descr="4677705-R3L8T8D-650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3286124"/>
            <a:ext cx="4572000" cy="2762242"/>
          </a:xfrm>
          <a:prstGeom prst="rect">
            <a:avLst/>
          </a:prstGeom>
        </p:spPr>
      </p:pic>
      <p:pic>
        <p:nvPicPr>
          <p:cNvPr id="8" name="Рисунок 7" descr="image13315016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4357694"/>
            <a:ext cx="2124073" cy="2328854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480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Сейчас нормативы разделяются на категории, отвечающие различной степени подготовки школьника, и делятся на ступени. Также существуют ступени не только для школьников от 6 до 17 лет, но и для мужчин и женщин от 18 до 70 лет. Мы относимся к 3 и 4 ступени.</a:t>
            </a:r>
          </a:p>
          <a:p>
            <a:pPr>
              <a:buNone/>
            </a:pPr>
            <a:r>
              <a:rPr lang="en-US" sz="2400" dirty="0" smtClean="0"/>
              <a:t>III</a:t>
            </a:r>
            <a:r>
              <a:rPr lang="ru-RU" sz="2400" dirty="0" smtClean="0"/>
              <a:t>. Ступень дети с 11 – 12 лет.</a:t>
            </a:r>
          </a:p>
          <a:p>
            <a:pPr>
              <a:buNone/>
            </a:pPr>
            <a:r>
              <a:rPr lang="en-US" sz="2400" dirty="0" smtClean="0"/>
              <a:t>IV</a:t>
            </a:r>
            <a:r>
              <a:rPr lang="ru-RU" sz="2400" dirty="0" smtClean="0"/>
              <a:t>. Ступень дети с 13-14 лет.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u="sng" dirty="0" smtClean="0">
                <a:effectLst/>
              </a:rPr>
              <a:t>4 Ступени ГТО</a:t>
            </a:r>
            <a:endParaRPr lang="ru-RU" sz="3200" u="sng" dirty="0">
              <a:effectLst/>
            </a:endParaRPr>
          </a:p>
        </p:txBody>
      </p:sp>
      <p:pic>
        <p:nvPicPr>
          <p:cNvPr id="4" name="Рисунок 3" descr="gto_c7b94bd059a7f4c7ab15416c3f5321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30" y="4857760"/>
            <a:ext cx="4857784" cy="18573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На основании теоретической части по теме: "От сдачи ГТО до Олимпийских вершин" мы провели тест-опрос. В опросе участвовали учащиеся 6 класса в возрасте 12-13 лет.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u="sng" dirty="0" smtClean="0">
                <a:effectLst/>
              </a:rPr>
              <a:t>5 Исследование </a:t>
            </a:r>
            <a:endParaRPr lang="ru-RU" sz="3200" u="sng" dirty="0">
              <a:effectLst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307181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572000" y="314324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571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571480"/>
          <a:ext cx="4929222" cy="30860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429124" y="571480"/>
          <a:ext cx="4714876" cy="300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0" y="378619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4357686" y="3714752"/>
          <a:ext cx="4572000" cy="2914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631</TotalTime>
  <Words>767</Words>
  <Application>Microsoft Office PowerPoint</Application>
  <PresentationFormat>Экран (4:3)</PresentationFormat>
  <Paragraphs>81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Муниципальное Бюджетное общеобразовательное Учреждение  «Школа№5» </vt:lpstr>
      <vt:lpstr>Содержание:</vt:lpstr>
      <vt:lpstr>Введение:</vt:lpstr>
      <vt:lpstr>1 Популярность спорта в наше время </vt:lpstr>
      <vt:lpstr>2 История ГТО</vt:lpstr>
      <vt:lpstr>3 Готов к труду и обороне</vt:lpstr>
      <vt:lpstr>4 Ступени ГТО</vt:lpstr>
      <vt:lpstr>5 Исследование </vt:lpstr>
      <vt:lpstr>Слайд 9</vt:lpstr>
      <vt:lpstr>Слайд 10</vt:lpstr>
      <vt:lpstr>Заключение </vt:lpstr>
      <vt:lpstr>Список использованной литературы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сдачи ГТО до «Олимпийских вершин»!</dc:title>
  <dc:creator>constr7</dc:creator>
  <cp:lastModifiedBy>Элком</cp:lastModifiedBy>
  <cp:revision>77</cp:revision>
  <dcterms:created xsi:type="dcterms:W3CDTF">2017-01-18T12:50:02Z</dcterms:created>
  <dcterms:modified xsi:type="dcterms:W3CDTF">2017-02-12T14:02:44Z</dcterms:modified>
</cp:coreProperties>
</file>