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1" r:id="rId2"/>
    <p:sldId id="279" r:id="rId3"/>
    <p:sldId id="280" r:id="rId4"/>
    <p:sldId id="274" r:id="rId5"/>
    <p:sldId id="283" r:id="rId6"/>
    <p:sldId id="273" r:id="rId7"/>
    <p:sldId id="268" r:id="rId8"/>
    <p:sldId id="285" r:id="rId9"/>
    <p:sldId id="275" r:id="rId10"/>
    <p:sldId id="269" r:id="rId11"/>
    <p:sldId id="277" r:id="rId12"/>
    <p:sldId id="262" r:id="rId13"/>
    <p:sldId id="263" r:id="rId14"/>
    <p:sldId id="264" r:id="rId15"/>
    <p:sldId id="271" r:id="rId16"/>
    <p:sldId id="270" r:id="rId17"/>
    <p:sldId id="272" r:id="rId18"/>
    <p:sldId id="265" r:id="rId19"/>
    <p:sldId id="266" r:id="rId20"/>
    <p:sldId id="278" r:id="rId21"/>
    <p:sldId id="276" r:id="rId22"/>
    <p:sldId id="282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80725-9FA9-4BBA-9655-73566C01F2D9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E3ACA-4E66-46E3-AD27-2987D8FF40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033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981FC7A-B4D7-445C-B266-43915A8BB7DE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36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48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244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671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35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0887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301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74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35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170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8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D62F4-2707-4A95-AFFB-735B1565E90E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5B817-74FD-4E56-AE0E-AED4994303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855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4812/16969765.266/0_9ad44_bdfd40fe_orig.png" TargetMode="External"/><Relationship Id="rId3" Type="http://schemas.openxmlformats.org/officeDocument/2006/relationships/hyperlink" Target="http://kladowayarukodeliya.ru/uyutnyiy-dom/limonnitsa" TargetMode="External"/><Relationship Id="rId7" Type="http://schemas.openxmlformats.org/officeDocument/2006/relationships/hyperlink" Target="http://rudocs.exdat.com/pars_docs/tw_refs/86/85614/85614_html_mac25b60.png" TargetMode="External"/><Relationship Id="rId2" Type="http://schemas.openxmlformats.org/officeDocument/2006/relationships/hyperlink" Target="https://bashny.net/aeon/2013/08/22/volshebnaya-krasota-babochek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journalshowcomments.php?categ=0&amp;go=prev&amp;journalid=5999259&amp;jpostid=395746002" TargetMode="External"/><Relationship Id="rId5" Type="http://schemas.openxmlformats.org/officeDocument/2006/relationships/hyperlink" Target="http://miloelitso.ru/dom-i-sad-2/domashnij-limon-uhod-peresadka-i-razmnozhenie.html" TargetMode="External"/><Relationship Id="rId10" Type="http://schemas.openxmlformats.org/officeDocument/2006/relationships/hyperlink" Target="http://ninakutischewa.narod.ru/olderfiles/2/sova1.gif" TargetMode="External"/><Relationship Id="rId4" Type="http://schemas.openxmlformats.org/officeDocument/2006/relationships/hyperlink" Target="http://vokrugkota.ru/koshachya-apteka/zapahi-privlekayushhie-koshek.html" TargetMode="External"/><Relationship Id="rId9" Type="http://schemas.openxmlformats.org/officeDocument/2006/relationships/hyperlink" Target="https://www.1c-interes.ru/upload/resize_src/37/37c728a4cfdddf53179ae89e654ef8a0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7544" y="548680"/>
            <a:ext cx="721518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800" kern="0" dirty="0">
                <a:latin typeface="+mn-lt"/>
              </a:rPr>
              <a:t>           </a:t>
            </a:r>
            <a:r>
              <a:rPr lang="ru-RU" sz="6000" kern="0" dirty="0" smtClean="0">
                <a:solidFill>
                  <a:srgbClr val="0070C0"/>
                </a:solidFill>
                <a:cs typeface="Arial" pitchFamily="34" charset="0"/>
              </a:rPr>
              <a:t>Урок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6000" kern="0" dirty="0" smtClean="0">
                <a:solidFill>
                  <a:srgbClr val="0070C0"/>
                </a:solidFill>
                <a:cs typeface="Arial" pitchFamily="34" charset="0"/>
              </a:rPr>
              <a:t>русского  языка в 1классе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6000" kern="0" dirty="0">
              <a:solidFill>
                <a:srgbClr val="0070C0"/>
              </a:solidFill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ru-RU" sz="54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2800" kern="0" dirty="0">
                <a:latin typeface="+mn-lt"/>
              </a:rPr>
              <a:t>       </a:t>
            </a:r>
            <a:endParaRPr lang="ru-RU" sz="4400" kern="0" dirty="0">
              <a:latin typeface="+mn-lt"/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428750" y="2928938"/>
            <a:ext cx="5891213" cy="1335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727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Перенос слов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9992" y="4797152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Составила: учитель начальных классов МБОУ «СШ№40»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Семизорова Жанна Александровна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85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F:\журналы\Комплект 4-2009 (D)\Шик\В гостях у сказки\незнайкастоит.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428750"/>
            <a:ext cx="289242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Прямоугольник 6"/>
          <p:cNvSpPr>
            <a:spLocks noChangeArrowheads="1"/>
          </p:cNvSpPr>
          <p:nvPr/>
        </p:nvSpPr>
        <p:spPr bwMode="auto">
          <a:xfrm>
            <a:off x="484925" y="476672"/>
            <a:ext cx="5214937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Мы изучали перенос.</a:t>
            </a:r>
          </a:p>
          <a:p>
            <a:pPr>
              <a:buFont typeface="Arial" pitchFamily="34" charset="0"/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Вот так я слово перенёс.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Едва я перенёс: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0070C0"/>
                </a:solidFill>
              </a:rPr>
              <a:t> –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два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И получил за это «два»</a:t>
            </a:r>
          </a:p>
          <a:p>
            <a:endParaRPr lang="ru-RU" sz="2800" b="1" dirty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Опять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Я перенёс: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70C0"/>
                </a:solidFill>
              </a:rPr>
              <a:t> –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пять.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Теперь, надеюсь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Будет «пять»! 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778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F:\журналы\Комплект 4-2009 (D)\Шик\В гостях у сказки\незнайкастоит.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428750"/>
            <a:ext cx="289242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Прямоугольник 6"/>
          <p:cNvSpPr>
            <a:spLocks noChangeArrowheads="1"/>
          </p:cNvSpPr>
          <p:nvPr/>
        </p:nvSpPr>
        <p:spPr bwMode="auto">
          <a:xfrm>
            <a:off x="500063" y="1928813"/>
            <a:ext cx="52149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ru-RU" sz="4400" b="1" dirty="0">
                <a:solidFill>
                  <a:srgbClr val="0070C0"/>
                </a:solidFill>
              </a:rPr>
              <a:t>Едва         </a:t>
            </a:r>
            <a:r>
              <a:rPr lang="ru-RU" sz="4400" b="1" dirty="0">
                <a:solidFill>
                  <a:srgbClr val="FF0000"/>
                </a:solidFill>
              </a:rPr>
              <a:t>е</a:t>
            </a:r>
            <a:r>
              <a:rPr lang="ru-RU" sz="4400" b="1" dirty="0">
                <a:solidFill>
                  <a:srgbClr val="0070C0"/>
                </a:solidFill>
              </a:rPr>
              <a:t> – два</a:t>
            </a:r>
          </a:p>
          <a:p>
            <a:pPr>
              <a:buFont typeface="Arial" pitchFamily="34" charset="0"/>
              <a:buNone/>
            </a:pPr>
            <a:r>
              <a:rPr lang="ru-RU" sz="4400" b="1" dirty="0">
                <a:solidFill>
                  <a:srgbClr val="0070C0"/>
                </a:solidFill>
              </a:rPr>
              <a:t>Укол          у – кол</a:t>
            </a:r>
          </a:p>
          <a:p>
            <a:pPr>
              <a:buFont typeface="Arial" pitchFamily="34" charset="0"/>
              <a:buNone/>
            </a:pPr>
            <a:r>
              <a:rPr lang="ru-RU" sz="4400" b="1" dirty="0">
                <a:solidFill>
                  <a:srgbClr val="0070C0"/>
                </a:solidFill>
              </a:rPr>
              <a:t>Опять       </a:t>
            </a:r>
            <a:r>
              <a:rPr lang="ru-RU" sz="4400" b="1" dirty="0">
                <a:solidFill>
                  <a:srgbClr val="FF0000"/>
                </a:solidFill>
              </a:rPr>
              <a:t>о</a:t>
            </a:r>
            <a:r>
              <a:rPr lang="ru-RU" sz="4400" b="1" dirty="0">
                <a:solidFill>
                  <a:srgbClr val="0070C0"/>
                </a:solidFill>
              </a:rPr>
              <a:t> –пять</a:t>
            </a:r>
          </a:p>
        </p:txBody>
      </p:sp>
    </p:spTree>
    <p:extLst>
      <p:ext uri="{BB962C8B-B14F-4D97-AF65-F5344CB8AC3E}">
        <p14:creationId xmlns:p14="http://schemas.microsoft.com/office/powerpoint/2010/main" xmlns="" val="38935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>
                <a:solidFill>
                  <a:srgbClr val="FF0000"/>
                </a:solidFill>
              </a:rPr>
              <a:t>Правила переноса слов: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>
                <a:solidFill>
                  <a:srgbClr val="990099"/>
                </a:solidFill>
              </a:rPr>
              <a:t> По слогам</a:t>
            </a:r>
          </a:p>
          <a:p>
            <a:pPr>
              <a:lnSpc>
                <a:spcPct val="90000"/>
              </a:lnSpc>
            </a:pPr>
            <a:r>
              <a:rPr lang="ru-RU" sz="4400" b="1">
                <a:solidFill>
                  <a:srgbClr val="990099"/>
                </a:solidFill>
              </a:rPr>
              <a:t>Одну букву нельзя оставлять на строке</a:t>
            </a:r>
          </a:p>
          <a:p>
            <a:pPr>
              <a:lnSpc>
                <a:spcPct val="90000"/>
              </a:lnSpc>
            </a:pPr>
            <a:r>
              <a:rPr lang="ru-RU" sz="4400" b="1">
                <a:solidFill>
                  <a:srgbClr val="990099"/>
                </a:solidFill>
              </a:rPr>
              <a:t> Одну букву нельзя переносить на другую строку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>
                <a:solidFill>
                  <a:srgbClr val="990099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ru-RU" sz="280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934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i="1" dirty="0" err="1" smtClean="0">
                <a:solidFill>
                  <a:srgbClr val="0000FF"/>
                </a:solidFill>
              </a:rPr>
              <a:t>Гла</a:t>
            </a:r>
            <a:r>
              <a:rPr lang="ru-RU" sz="5400" b="1" i="1" dirty="0" smtClean="0">
                <a:solidFill>
                  <a:srgbClr val="0000FF"/>
                </a:solidFill>
              </a:rPr>
              <a:t>-за</a:t>
            </a:r>
            <a:r>
              <a:rPr lang="ru-RU" sz="5400" b="1" i="1" dirty="0">
                <a:solidFill>
                  <a:srgbClr val="0000FF"/>
                </a:solidFill>
              </a:rPr>
              <a:t>, </a:t>
            </a:r>
            <a:r>
              <a:rPr lang="ru-RU" sz="5400" b="1" i="1" dirty="0" err="1" smtClean="0">
                <a:solidFill>
                  <a:srgbClr val="0000FF"/>
                </a:solidFill>
              </a:rPr>
              <a:t>ру</a:t>
            </a:r>
            <a:r>
              <a:rPr lang="ru-RU" sz="5400" b="1" i="1" dirty="0" smtClean="0">
                <a:solidFill>
                  <a:srgbClr val="0000FF"/>
                </a:solidFill>
              </a:rPr>
              <a:t>-ка</a:t>
            </a:r>
            <a:r>
              <a:rPr lang="ru-RU" sz="5400" b="1" i="1" dirty="0">
                <a:solidFill>
                  <a:srgbClr val="0000FF"/>
                </a:solidFill>
              </a:rPr>
              <a:t>, </a:t>
            </a:r>
            <a:r>
              <a:rPr lang="ru-RU" sz="5400" b="1" i="1" dirty="0" smtClean="0">
                <a:solidFill>
                  <a:srgbClr val="0000FF"/>
                </a:solidFill>
              </a:rPr>
              <a:t>ко-за</a:t>
            </a:r>
            <a:r>
              <a:rPr lang="ru-RU" sz="5400" b="1" i="1" dirty="0">
                <a:solidFill>
                  <a:srgbClr val="0000FF"/>
                </a:solidFill>
              </a:rPr>
              <a:t>, </a:t>
            </a:r>
            <a:r>
              <a:rPr lang="ru-RU" sz="5400" b="1" i="1" dirty="0" smtClean="0">
                <a:solidFill>
                  <a:srgbClr val="0000FF"/>
                </a:solidFill>
              </a:rPr>
              <a:t>ю-</a:t>
            </a:r>
            <a:r>
              <a:rPr lang="ru-RU" sz="5400" b="1" i="1" dirty="0" err="1" smtClean="0">
                <a:solidFill>
                  <a:srgbClr val="0000FF"/>
                </a:solidFill>
              </a:rPr>
              <a:t>бка</a:t>
            </a:r>
            <a:r>
              <a:rPr lang="ru-RU" sz="5400" b="1" i="1" dirty="0" smtClean="0">
                <a:solidFill>
                  <a:srgbClr val="0000FF"/>
                </a:solidFill>
              </a:rPr>
              <a:t>,</a:t>
            </a:r>
          </a:p>
          <a:p>
            <a:pPr>
              <a:buFontTx/>
              <a:buNone/>
            </a:pPr>
            <a:r>
              <a:rPr lang="ru-RU" sz="5400" b="1" i="1" dirty="0" smtClean="0">
                <a:solidFill>
                  <a:srgbClr val="0000FF"/>
                </a:solidFill>
              </a:rPr>
              <a:t>ярка-я, </a:t>
            </a:r>
            <a:r>
              <a:rPr lang="ru-RU" sz="5400" b="1" i="1" dirty="0" err="1" smtClean="0">
                <a:solidFill>
                  <a:srgbClr val="0000FF"/>
                </a:solidFill>
              </a:rPr>
              <a:t>ен-оты</a:t>
            </a:r>
            <a:r>
              <a:rPr lang="ru-RU" sz="5400" b="1" i="1" dirty="0" smtClean="0">
                <a:solidFill>
                  <a:srgbClr val="0000FF"/>
                </a:solidFill>
              </a:rPr>
              <a:t>, </a:t>
            </a:r>
            <a:r>
              <a:rPr lang="ru-RU" sz="5400" b="1" i="1" dirty="0" err="1" smtClean="0">
                <a:solidFill>
                  <a:srgbClr val="0000FF"/>
                </a:solidFill>
              </a:rPr>
              <a:t>ще</a:t>
            </a:r>
            <a:r>
              <a:rPr lang="ru-RU" sz="5400" b="1" i="1" dirty="0" smtClean="0">
                <a:solidFill>
                  <a:srgbClr val="0000FF"/>
                </a:solidFill>
              </a:rPr>
              <a:t>-нок</a:t>
            </a:r>
            <a:endParaRPr lang="ru-RU" sz="54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3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5400" b="1" i="1">
                <a:solidFill>
                  <a:srgbClr val="0000FF"/>
                </a:solidFill>
              </a:rPr>
              <a:t>Гла-за, ру-ка, ко-за, </a:t>
            </a:r>
          </a:p>
          <a:p>
            <a:pPr algn="ctr">
              <a:buFontTx/>
              <a:buNone/>
            </a:pPr>
            <a:r>
              <a:rPr lang="ru-RU" sz="5400" b="1" i="1">
                <a:solidFill>
                  <a:srgbClr val="0000FF"/>
                </a:solidFill>
              </a:rPr>
              <a:t>юб-ка,яр-кая, ено-ты,                                       ще-нок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65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F:\журналы\Комплект 4-2009 (D)\Шик\В гостях у сказки\Вини-Пух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4530" y="3828727"/>
            <a:ext cx="2644761" cy="302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119998" y="1988840"/>
            <a:ext cx="727280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Вечер, орехи, усы, парник, укол, лук, крот, улица, сараи, моя, ирисы.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Спиши, разделяя, где можно, слова для переноса.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90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323528" y="2276872"/>
            <a:ext cx="485775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400" b="1" dirty="0"/>
              <a:t> </a:t>
            </a:r>
            <a:r>
              <a:rPr lang="ru-RU" sz="4800" b="1" dirty="0">
                <a:solidFill>
                  <a:srgbClr val="0070C0"/>
                </a:solidFill>
              </a:rPr>
              <a:t>Пар-у</a:t>
            </a:r>
            <a:r>
              <a:rPr lang="ru-RU" sz="4800" b="1" dirty="0">
                <a:solidFill>
                  <a:srgbClr val="FF0000"/>
                </a:solidFill>
              </a:rPr>
              <a:t>с</a:t>
            </a:r>
            <a:r>
              <a:rPr lang="ru-RU" sz="4800" b="1" dirty="0">
                <a:solidFill>
                  <a:srgbClr val="0070C0"/>
                </a:solidFill>
              </a:rPr>
              <a:t>,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 пар-та,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 пар-</a:t>
            </a:r>
            <a:r>
              <a:rPr lang="ru-RU" sz="4800" b="1" dirty="0">
                <a:solidFill>
                  <a:srgbClr val="FF0000"/>
                </a:solidFill>
              </a:rPr>
              <a:t>к</a:t>
            </a:r>
            <a:r>
              <a:rPr lang="ru-RU" sz="4800" b="1" dirty="0">
                <a:solidFill>
                  <a:srgbClr val="0070C0"/>
                </a:solidFill>
              </a:rPr>
              <a:t>, 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 п</a:t>
            </a:r>
            <a:r>
              <a:rPr lang="ru-RU" sz="4800" b="1" dirty="0">
                <a:solidFill>
                  <a:srgbClr val="FF0000"/>
                </a:solidFill>
              </a:rPr>
              <a:t>а</a:t>
            </a:r>
            <a:r>
              <a:rPr lang="ru-RU" sz="4800" b="1" dirty="0">
                <a:solidFill>
                  <a:srgbClr val="0070C0"/>
                </a:solidFill>
              </a:rPr>
              <a:t>р-ни</a:t>
            </a:r>
            <a:r>
              <a:rPr lang="ru-RU" sz="4800" b="1" dirty="0">
                <a:solidFill>
                  <a:srgbClr val="FF0000"/>
                </a:solidFill>
              </a:rPr>
              <a:t>к</a:t>
            </a:r>
            <a:r>
              <a:rPr lang="ru-RU" sz="4800" b="1" dirty="0">
                <a:solidFill>
                  <a:srgbClr val="0070C0"/>
                </a:solidFill>
              </a:rPr>
              <a:t>,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 п</a:t>
            </a:r>
            <a:r>
              <a:rPr lang="ru-RU" sz="4800" b="1" dirty="0">
                <a:solidFill>
                  <a:srgbClr val="FF0000"/>
                </a:solidFill>
              </a:rPr>
              <a:t>а</a:t>
            </a:r>
            <a:r>
              <a:rPr lang="ru-RU" sz="4800" b="1" dirty="0">
                <a:solidFill>
                  <a:srgbClr val="0070C0"/>
                </a:solidFill>
              </a:rPr>
              <a:t>р-а</a:t>
            </a:r>
            <a:r>
              <a:rPr lang="ru-RU" sz="4800" b="1" dirty="0">
                <a:solidFill>
                  <a:srgbClr val="FF0000"/>
                </a:solidFill>
              </a:rPr>
              <a:t>д</a:t>
            </a:r>
            <a:r>
              <a:rPr lang="ru-RU" sz="48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1560" y="404664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Помоги Буратино исправить ошибки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img-fotki.yandex.ru/get/4812/16969765.266/0_9ad44_bdfd40fe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84784"/>
            <a:ext cx="2993423" cy="4797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69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929718" cy="20002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свою работу: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«+»  справился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«?»  сомневался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«-»   нужно ещё    потренироваться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2" descr="Рисунок1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14"/>
          <a:stretch>
            <a:fillRect/>
          </a:stretch>
        </p:blipFill>
        <p:spPr bwMode="auto">
          <a:xfrm>
            <a:off x="5573713" y="3857625"/>
            <a:ext cx="3135312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416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Изображение 0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7204075" cy="455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5953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Изображение 0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727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16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slide0006_image015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78475" y="2133600"/>
            <a:ext cx="3025775" cy="3640138"/>
          </a:xfrm>
          <a:noFill/>
          <a:ln/>
        </p:spPr>
      </p:pic>
      <p:pic>
        <p:nvPicPr>
          <p:cNvPr id="39939" name="Picture 3" descr="25639379_solninn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773238"/>
            <a:ext cx="3665538" cy="4032250"/>
          </a:xfrm>
          <a:prstGeom prst="rect">
            <a:avLst/>
          </a:prstGeom>
          <a:noFill/>
        </p:spPr>
      </p:pic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1187450" y="620713"/>
            <a:ext cx="71294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моё настроение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3519660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929718" cy="20002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Оцените свою работу: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«+»  справился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«?»  сомневался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«-»   нужно ещё    потренироваться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2" descr="Рисунок1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14"/>
          <a:stretch>
            <a:fillRect/>
          </a:stretch>
        </p:blipFill>
        <p:spPr bwMode="auto">
          <a:xfrm>
            <a:off x="5573713" y="3857625"/>
            <a:ext cx="3135312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3161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>
                <a:solidFill>
                  <a:srgbClr val="FF0000"/>
                </a:solidFill>
              </a:rPr>
              <a:t>Правила переноса слов: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>
                <a:solidFill>
                  <a:srgbClr val="990099"/>
                </a:solidFill>
              </a:rPr>
              <a:t> По слогам</a:t>
            </a:r>
          </a:p>
          <a:p>
            <a:pPr>
              <a:lnSpc>
                <a:spcPct val="90000"/>
              </a:lnSpc>
            </a:pPr>
            <a:r>
              <a:rPr lang="ru-RU" sz="4400" b="1">
                <a:solidFill>
                  <a:srgbClr val="990099"/>
                </a:solidFill>
              </a:rPr>
              <a:t>Одну букву нельзя оставлять на строке</a:t>
            </a:r>
          </a:p>
          <a:p>
            <a:pPr>
              <a:lnSpc>
                <a:spcPct val="90000"/>
              </a:lnSpc>
            </a:pPr>
            <a:r>
              <a:rPr lang="ru-RU" sz="4400" b="1">
                <a:solidFill>
                  <a:srgbClr val="990099"/>
                </a:solidFill>
              </a:rPr>
              <a:t> Одну букву нельзя переносить на другую строку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>
                <a:solidFill>
                  <a:srgbClr val="990099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ru-RU" sz="280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106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ОЦЕНИ СЕБЯ НА УРОКЕ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800" dirty="0" smtClean="0"/>
              <a:t> </a:t>
            </a:r>
            <a:endParaRPr lang="ru-RU" sz="2800" dirty="0" smtClean="0">
              <a:solidFill>
                <a:srgbClr val="0066FF"/>
              </a:solidFill>
            </a:endParaRPr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dirty="0" smtClean="0"/>
              <a:t>Мне было               Мне было                   Я доволен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трудно,                    нелегко, но                 собой, всё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нужна помощь!       я справился!            удалось!                            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684213" y="2351314"/>
            <a:ext cx="1346200" cy="13462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6732588" y="2310397"/>
            <a:ext cx="1417637" cy="13462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563888" y="2310397"/>
            <a:ext cx="1490662" cy="1346200"/>
          </a:xfrm>
          <a:prstGeom prst="smileyFace">
            <a:avLst>
              <a:gd name="adj" fmla="val 657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314041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Источник информации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400" dirty="0" smtClean="0"/>
              <a:t>Бабочка </a:t>
            </a:r>
            <a:r>
              <a:rPr lang="en-US" sz="1400" dirty="0" smtClean="0">
                <a:hlinkClick r:id="rId2"/>
              </a:rPr>
              <a:t>https://</a:t>
            </a:r>
            <a:r>
              <a:rPr lang="en-US" sz="1400" dirty="0" smtClean="0">
                <a:hlinkClick r:id="rId2"/>
              </a:rPr>
              <a:t>bashny.net/aeon/2013/08/22/volshebnaya-krasota-babochek.html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Лимонница </a:t>
            </a:r>
            <a:r>
              <a:rPr lang="en-US" sz="1400" dirty="0" smtClean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kladowayarukodeliya.ru/uyutnyiy-dom/limonnitsa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Лимонник </a:t>
            </a:r>
            <a:r>
              <a:rPr lang="en-US" sz="1400" dirty="0" smtClean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vokrugkota.ru/koshachya-apteka/zapahi-privlekayushhie-koshek.html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Лимон </a:t>
            </a:r>
            <a:r>
              <a:rPr lang="en-US" sz="1400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miloelitso.ru/dom-i-sad-2/domashnij-limon-uhod-peresadka-i-razmnozhenie.html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Лимонад </a:t>
            </a:r>
            <a:r>
              <a:rPr lang="en-US" sz="1400" dirty="0" smtClean="0">
                <a:hlinkClick r:id="rId6"/>
              </a:rPr>
              <a:t>http</a:t>
            </a:r>
            <a:r>
              <a:rPr lang="en-US" sz="1400" dirty="0" smtClean="0">
                <a:hlinkClick r:id="rId6"/>
              </a:rPr>
              <a:t>://</a:t>
            </a:r>
            <a:r>
              <a:rPr lang="en-US" sz="1400" dirty="0" smtClean="0">
                <a:hlinkClick r:id="rId6"/>
              </a:rPr>
              <a:t>www.liveinternet.ru/journalshowcomments.php?categ=0&amp;go=prev&amp;journalid=5999259&amp;jpostid=395746002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Незнайка  </a:t>
            </a:r>
            <a:r>
              <a:rPr lang="en-US" sz="1400" dirty="0" smtClean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rudocs.exdat.com/pars_docs/tw_refs/86/85614/85614_html_mac25b60.png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Буратино </a:t>
            </a:r>
            <a:r>
              <a:rPr lang="en-US" sz="1400" dirty="0" smtClean="0">
                <a:hlinkClick r:id="rId8"/>
              </a:rPr>
              <a:t>https://</a:t>
            </a:r>
            <a:r>
              <a:rPr lang="en-US" sz="1400" dirty="0" smtClean="0">
                <a:hlinkClick r:id="rId8"/>
              </a:rPr>
              <a:t>img-fotki.yandex.ru/get/4812/16969765.266/0_9ad44_bdfd40fe_orig.png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ВинниПух</a:t>
            </a:r>
            <a:r>
              <a:rPr lang="ru-RU" sz="1400" dirty="0" smtClean="0"/>
              <a:t> </a:t>
            </a:r>
            <a:r>
              <a:rPr lang="en-US" sz="1400" dirty="0" smtClean="0">
                <a:hlinkClick r:id="rId9"/>
              </a:rPr>
              <a:t>https://</a:t>
            </a:r>
            <a:r>
              <a:rPr lang="en-US" sz="1400" dirty="0" smtClean="0">
                <a:hlinkClick r:id="rId9"/>
              </a:rPr>
              <a:t>www.1c-interes.ru/upload/resize_src/37/37c728a4cfdddf53179ae89e654ef8a0.jpg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Сова  </a:t>
            </a:r>
            <a:r>
              <a:rPr lang="en-US" sz="1400" dirty="0" smtClean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ninakutischewa.narod.ru/olderfiles/2/sova1.gif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09800" y="1828800"/>
            <a:ext cx="4724400" cy="4419600"/>
            <a:chOff x="1584" y="480"/>
            <a:chExt cx="2976" cy="2784"/>
          </a:xfrm>
          <a:solidFill>
            <a:srgbClr val="FF0000"/>
          </a:solidFill>
        </p:grpSpPr>
        <p:sp>
          <p:nvSpPr>
            <p:cNvPr id="9222" name="Rectangle 6"/>
            <p:cNvSpPr>
              <a:spLocks noChangeArrowheads="1"/>
            </p:cNvSpPr>
            <p:nvPr/>
          </p:nvSpPr>
          <p:spPr bwMode="auto">
            <a:xfrm>
              <a:off x="2592" y="480"/>
              <a:ext cx="528" cy="48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 flipH="1">
              <a:off x="2208" y="1056"/>
              <a:ext cx="480" cy="48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>
              <a:off x="2928" y="1104"/>
              <a:ext cx="384" cy="38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auto">
            <a:xfrm>
              <a:off x="2064" y="1536"/>
              <a:ext cx="384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3168" y="1536"/>
              <a:ext cx="336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29" name="Line 13"/>
            <p:cNvSpPr>
              <a:spLocks noChangeShapeType="1"/>
            </p:cNvSpPr>
            <p:nvPr/>
          </p:nvSpPr>
          <p:spPr bwMode="auto">
            <a:xfrm flipH="1">
              <a:off x="1728" y="1968"/>
              <a:ext cx="384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2256" y="1968"/>
              <a:ext cx="288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auto">
            <a:xfrm>
              <a:off x="1584" y="2208"/>
              <a:ext cx="336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2352" y="2208"/>
              <a:ext cx="336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3" name="Line 17"/>
            <p:cNvSpPr>
              <a:spLocks noChangeShapeType="1"/>
            </p:cNvSpPr>
            <p:nvPr/>
          </p:nvSpPr>
          <p:spPr bwMode="auto">
            <a:xfrm flipH="1">
              <a:off x="1728" y="1920"/>
              <a:ext cx="96" cy="144"/>
            </a:xfrm>
            <a:prstGeom prst="line">
              <a:avLst/>
            </a:prstGeom>
            <a:grpFill/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4" name="Line 18"/>
            <p:cNvSpPr>
              <a:spLocks noChangeShapeType="1"/>
            </p:cNvSpPr>
            <p:nvPr/>
          </p:nvSpPr>
          <p:spPr bwMode="auto">
            <a:xfrm flipH="1">
              <a:off x="3072" y="1968"/>
              <a:ext cx="288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5" name="Line 19"/>
            <p:cNvSpPr>
              <a:spLocks noChangeShapeType="1"/>
            </p:cNvSpPr>
            <p:nvPr/>
          </p:nvSpPr>
          <p:spPr bwMode="auto">
            <a:xfrm>
              <a:off x="3552" y="1968"/>
              <a:ext cx="336" cy="19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2976" y="2208"/>
              <a:ext cx="33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3840" y="2208"/>
              <a:ext cx="33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1" name="Line 25"/>
            <p:cNvSpPr>
              <a:spLocks noChangeShapeType="1"/>
            </p:cNvSpPr>
            <p:nvPr/>
          </p:nvSpPr>
          <p:spPr bwMode="auto">
            <a:xfrm flipH="1">
              <a:off x="2784" y="2640"/>
              <a:ext cx="336" cy="28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2" name="Line 26"/>
            <p:cNvSpPr>
              <a:spLocks noChangeShapeType="1"/>
            </p:cNvSpPr>
            <p:nvPr/>
          </p:nvSpPr>
          <p:spPr bwMode="auto">
            <a:xfrm>
              <a:off x="4032" y="2640"/>
              <a:ext cx="288" cy="24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3168" y="2640"/>
              <a:ext cx="192" cy="288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4" name="Line 28"/>
            <p:cNvSpPr>
              <a:spLocks noChangeShapeType="1"/>
            </p:cNvSpPr>
            <p:nvPr/>
          </p:nvSpPr>
          <p:spPr bwMode="auto">
            <a:xfrm flipH="1">
              <a:off x="3792" y="2640"/>
              <a:ext cx="144" cy="24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5" name="Rectangle 29"/>
            <p:cNvSpPr>
              <a:spLocks noChangeArrowheads="1"/>
            </p:cNvSpPr>
            <p:nvPr/>
          </p:nvSpPr>
          <p:spPr bwMode="auto">
            <a:xfrm>
              <a:off x="2640" y="2928"/>
              <a:ext cx="336" cy="33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6" name="Rectangle 30"/>
            <p:cNvSpPr>
              <a:spLocks noChangeArrowheads="1"/>
            </p:cNvSpPr>
            <p:nvPr/>
          </p:nvSpPr>
          <p:spPr bwMode="auto">
            <a:xfrm>
              <a:off x="3216" y="2928"/>
              <a:ext cx="336" cy="33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7" name="Rectangle 31"/>
            <p:cNvSpPr>
              <a:spLocks noChangeArrowheads="1"/>
            </p:cNvSpPr>
            <p:nvPr/>
          </p:nvSpPr>
          <p:spPr bwMode="auto">
            <a:xfrm>
              <a:off x="3696" y="2928"/>
              <a:ext cx="336" cy="33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48" name="Rectangle 32"/>
            <p:cNvSpPr>
              <a:spLocks noChangeArrowheads="1"/>
            </p:cNvSpPr>
            <p:nvPr/>
          </p:nvSpPr>
          <p:spPr bwMode="auto">
            <a:xfrm>
              <a:off x="4224" y="2928"/>
              <a:ext cx="336" cy="33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51" name="Oval 35"/>
            <p:cNvSpPr>
              <a:spLocks noChangeArrowheads="1"/>
            </p:cNvSpPr>
            <p:nvPr/>
          </p:nvSpPr>
          <p:spPr bwMode="auto">
            <a:xfrm>
              <a:off x="3264" y="302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56" name="Oval 40"/>
            <p:cNvSpPr>
              <a:spLocks noChangeArrowheads="1"/>
            </p:cNvSpPr>
            <p:nvPr/>
          </p:nvSpPr>
          <p:spPr bwMode="auto">
            <a:xfrm>
              <a:off x="4272" y="302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00FF"/>
                </a:solidFill>
              </a:rPr>
              <a:t>Повторим?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810000" y="1295400"/>
            <a:ext cx="11430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n w="28575">
                  <a:solidFill>
                    <a:schemeClr val="tx1"/>
                  </a:solidFill>
                </a:ln>
              </a:rPr>
              <a:t>звук</a:t>
            </a:r>
          </a:p>
        </p:txBody>
      </p:sp>
      <p:sp>
        <p:nvSpPr>
          <p:cNvPr id="3077" name="TextBox 44"/>
          <p:cNvSpPr txBox="1">
            <a:spLocks noChangeArrowheads="1"/>
          </p:cNvSpPr>
          <p:nvPr/>
        </p:nvSpPr>
        <p:spPr bwMode="auto">
          <a:xfrm>
            <a:off x="2057400" y="2819400"/>
            <a:ext cx="14421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ГЛАСНЫЙ</a:t>
            </a:r>
          </a:p>
        </p:txBody>
      </p:sp>
      <p:sp>
        <p:nvSpPr>
          <p:cNvPr id="3078" name="TextBox 45"/>
          <p:cNvSpPr txBox="1">
            <a:spLocks noChangeArrowheads="1"/>
          </p:cNvSpPr>
          <p:nvPr/>
        </p:nvSpPr>
        <p:spPr bwMode="auto">
          <a:xfrm>
            <a:off x="4786314" y="2786058"/>
            <a:ext cx="18092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41C4"/>
                </a:solidFill>
              </a:rPr>
              <a:t>СОГЛАСНЫЙ</a:t>
            </a:r>
          </a:p>
        </p:txBody>
      </p:sp>
      <p:sp>
        <p:nvSpPr>
          <p:cNvPr id="31" name="Oval 35"/>
          <p:cNvSpPr>
            <a:spLocks noChangeArrowheads="1"/>
          </p:cNvSpPr>
          <p:nvPr/>
        </p:nvSpPr>
        <p:spPr bwMode="auto">
          <a:xfrm>
            <a:off x="4533900" y="4673906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089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Отгадай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Желтый цитрусовый плод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В странах солнечных растёт.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Но на вкус кислейший он,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А зовут его ... 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555" y="450912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Домашний лимон: уход, пересадка и размно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356992"/>
            <a:ext cx="42862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8039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5554960" cy="2476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МОНЧИК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МОННЫЙ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МОННИК</a:t>
            </a:r>
            <a:endParaRPr lang="ru-RU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s://bashny.net/uploads/images/00/00/39/2013/08/18/2eb1361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12976"/>
            <a:ext cx="2592288" cy="1697949"/>
          </a:xfrm>
          <a:prstGeom prst="rect">
            <a:avLst/>
          </a:prstGeom>
          <a:noFill/>
        </p:spPr>
      </p:pic>
      <p:pic>
        <p:nvPicPr>
          <p:cNvPr id="1028" name="Picture 4" descr="http://kladowayarukodeliya.ru/wp-content/uploads/2012/04/limonnits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212976"/>
            <a:ext cx="2590478" cy="1897760"/>
          </a:xfrm>
          <a:prstGeom prst="rect">
            <a:avLst/>
          </a:prstGeom>
          <a:noFill/>
        </p:spPr>
      </p:pic>
      <p:pic>
        <p:nvPicPr>
          <p:cNvPr id="1030" name="Picture 6" descr="Запахи, привлекающие коше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340768"/>
            <a:ext cx="2664296" cy="177619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364502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МОННИЦА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72514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МОНАД</a:t>
            </a:r>
            <a:endParaRPr lang="ru-RU" sz="32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://img1.liveinternet.ru/images/attach/d/1/130/160/130160179_limon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5013176"/>
            <a:ext cx="2423592" cy="1514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988840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купила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кислые ..........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692696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</a:rPr>
              <a:t>Поместилось ли слово на строке?</a:t>
            </a:r>
          </a:p>
          <a:p>
            <a:r>
              <a:rPr lang="ru-RU" sz="2800" i="1" dirty="0" smtClean="0">
                <a:solidFill>
                  <a:srgbClr val="7030A0"/>
                </a:solidFill>
              </a:rPr>
              <a:t> Как записать слово, которое не помещается на строке?</a:t>
            </a:r>
            <a:endParaRPr lang="ru-RU" sz="28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85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8"/>
          <p:cNvSpPr>
            <a:spLocks noChangeArrowheads="1" noChangeShapeType="1" noTextEdit="1"/>
          </p:cNvSpPr>
          <p:nvPr/>
        </p:nvSpPr>
        <p:spPr bwMode="auto">
          <a:xfrm>
            <a:off x="1500188" y="714375"/>
            <a:ext cx="6261100" cy="1355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6000" kern="10" spc="-6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УРОК</a:t>
            </a:r>
          </a:p>
        </p:txBody>
      </p:sp>
      <p:pic>
        <p:nvPicPr>
          <p:cNvPr id="18435" name="Рисунок 2" descr="small_information_items_124478399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6688" y="785813"/>
            <a:ext cx="957262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WordArt 2"/>
          <p:cNvSpPr>
            <a:spLocks noChangeArrowheads="1" noChangeShapeType="1" noTextEdit="1"/>
          </p:cNvSpPr>
          <p:nvPr/>
        </p:nvSpPr>
        <p:spPr bwMode="auto">
          <a:xfrm>
            <a:off x="1428750" y="2928938"/>
            <a:ext cx="5891213" cy="1335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727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Перенос слов</a:t>
            </a:r>
          </a:p>
        </p:txBody>
      </p:sp>
    </p:spTree>
    <p:extLst>
      <p:ext uri="{BB962C8B-B14F-4D97-AF65-F5344CB8AC3E}">
        <p14:creationId xmlns:p14="http://schemas.microsoft.com/office/powerpoint/2010/main" xmlns="" val="1066218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056" y="37890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купила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кислые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лимо-ны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Мама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купила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кислые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ли-моны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85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</a:rPr>
              <a:t>Правила переноса слов: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492896"/>
            <a:ext cx="8229600" cy="237626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 dirty="0">
                <a:solidFill>
                  <a:srgbClr val="990099"/>
                </a:solidFill>
              </a:rPr>
              <a:t> </a:t>
            </a:r>
            <a:r>
              <a:rPr lang="ru-RU" sz="4400" b="1" dirty="0" smtClean="0">
                <a:solidFill>
                  <a:srgbClr val="990099"/>
                </a:solidFill>
              </a:rPr>
              <a:t>Слова переносятся по слогам.</a:t>
            </a:r>
            <a:endParaRPr lang="ru-RU" sz="4400" b="1" dirty="0">
              <a:solidFill>
                <a:srgbClr val="99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990099"/>
                </a:solidFill>
              </a:rPr>
              <a:t> </a:t>
            </a:r>
            <a:endParaRPr lang="ru-RU" sz="2800" dirty="0">
              <a:solidFill>
                <a:srgbClr val="990099"/>
              </a:solidFill>
            </a:endParaRPr>
          </a:p>
          <a:p>
            <a:pPr>
              <a:lnSpc>
                <a:spcPct val="90000"/>
              </a:lnSpc>
            </a:pPr>
            <a:endParaRPr lang="ru-RU" sz="2800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061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352</Words>
  <Application>Microsoft Office PowerPoint</Application>
  <PresentationFormat>Экран (4:3)</PresentationFormat>
  <Paragraphs>101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Повторим?</vt:lpstr>
      <vt:lpstr>Отгадай</vt:lpstr>
      <vt:lpstr>Словарная работа</vt:lpstr>
      <vt:lpstr>Слайд 6</vt:lpstr>
      <vt:lpstr>Слайд 7</vt:lpstr>
      <vt:lpstr>Слайд 8</vt:lpstr>
      <vt:lpstr>Правила переноса слов:</vt:lpstr>
      <vt:lpstr>Слайд 10</vt:lpstr>
      <vt:lpstr>Слайд 11</vt:lpstr>
      <vt:lpstr>Правила переноса слов:</vt:lpstr>
      <vt:lpstr>Слайд 13</vt:lpstr>
      <vt:lpstr>Слайд 14</vt:lpstr>
      <vt:lpstr>Слайд 15</vt:lpstr>
      <vt:lpstr>Слайд 16</vt:lpstr>
      <vt:lpstr>Оцените свою работу:  «+»  справился «?»  сомневался «-»   нужно ещё    потренироваться</vt:lpstr>
      <vt:lpstr>Слайд 18</vt:lpstr>
      <vt:lpstr>Слайд 19</vt:lpstr>
      <vt:lpstr>Оцените свою работу:  «+»  справился «?»  сомневался «-»   нужно ещё    потренироваться</vt:lpstr>
      <vt:lpstr>Правила переноса слов:</vt:lpstr>
      <vt:lpstr>ОЦЕНИ СЕБЯ НА УРОКЕ</vt:lpstr>
      <vt:lpstr>Источник информации</vt:lpstr>
    </vt:vector>
  </TitlesOfParts>
  <Company>Utel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Жанна</dc:creator>
  <cp:lastModifiedBy>Жанна</cp:lastModifiedBy>
  <cp:revision>18</cp:revision>
  <dcterms:created xsi:type="dcterms:W3CDTF">2012-04-03T18:19:18Z</dcterms:created>
  <dcterms:modified xsi:type="dcterms:W3CDTF">2017-08-29T16:16:42Z</dcterms:modified>
</cp:coreProperties>
</file>