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68" r:id="rId5"/>
    <p:sldId id="267" r:id="rId6"/>
    <p:sldId id="269" r:id="rId7"/>
    <p:sldId id="266" r:id="rId8"/>
    <p:sldId id="286" r:id="rId9"/>
    <p:sldId id="265" r:id="rId10"/>
    <p:sldId id="264" r:id="rId11"/>
    <p:sldId id="271" r:id="rId12"/>
    <p:sldId id="275" r:id="rId13"/>
    <p:sldId id="276" r:id="rId14"/>
    <p:sldId id="279" r:id="rId15"/>
    <p:sldId id="284" r:id="rId16"/>
    <p:sldId id="280" r:id="rId17"/>
    <p:sldId id="278" r:id="rId18"/>
    <p:sldId id="277" r:id="rId19"/>
    <p:sldId id="270" r:id="rId20"/>
    <p:sldId id="281" r:id="rId21"/>
    <p:sldId id="282" r:id="rId22"/>
    <p:sldId id="283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-57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E99F94-40CD-43E9-B83C-6816D8C64205}" type="datetimeFigureOut">
              <a:rPr lang="ru-RU" smtClean="0"/>
              <a:pPr/>
              <a:t>25.01.2016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C018DC-D528-4473-B6AA-90426CDA20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323765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018DC-D528-4473-B6AA-90426CDA2003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960458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ECA74-2903-406A-A6D3-6C68A5BEA4C1}" type="datetimeFigureOut">
              <a:rPr lang="ru-RU" smtClean="0"/>
              <a:pPr/>
              <a:t>25.01.2016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5A567-11B3-4E1B-A6EC-1256DD991E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97962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ECA74-2903-406A-A6D3-6C68A5BEA4C1}" type="datetimeFigureOut">
              <a:rPr lang="ru-RU" smtClean="0"/>
              <a:pPr/>
              <a:t>25.01.2016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5A567-11B3-4E1B-A6EC-1256DD991E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70438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ECA74-2903-406A-A6D3-6C68A5BEA4C1}" type="datetimeFigureOut">
              <a:rPr lang="ru-RU" smtClean="0"/>
              <a:pPr/>
              <a:t>25.01.2016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5A567-11B3-4E1B-A6EC-1256DD991E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19575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ECA74-2903-406A-A6D3-6C68A5BEA4C1}" type="datetimeFigureOut">
              <a:rPr lang="ru-RU" smtClean="0"/>
              <a:pPr/>
              <a:t>25.01.2016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5A567-11B3-4E1B-A6EC-1256DD991E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69572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ECA74-2903-406A-A6D3-6C68A5BEA4C1}" type="datetimeFigureOut">
              <a:rPr lang="ru-RU" smtClean="0"/>
              <a:pPr/>
              <a:t>25.01.2016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5A567-11B3-4E1B-A6EC-1256DD991E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21079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ECA74-2903-406A-A6D3-6C68A5BEA4C1}" type="datetimeFigureOut">
              <a:rPr lang="ru-RU" smtClean="0"/>
              <a:pPr/>
              <a:t>25.01.2016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5A567-11B3-4E1B-A6EC-1256DD991E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77972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ECA74-2903-406A-A6D3-6C68A5BEA4C1}" type="datetimeFigureOut">
              <a:rPr lang="ru-RU" smtClean="0"/>
              <a:pPr/>
              <a:t>25.01.2016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5A567-11B3-4E1B-A6EC-1256DD991E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69466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ECA74-2903-406A-A6D3-6C68A5BEA4C1}" type="datetimeFigureOut">
              <a:rPr lang="ru-RU" smtClean="0"/>
              <a:pPr/>
              <a:t>25.01.2016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5A567-11B3-4E1B-A6EC-1256DD991E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2840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ECA74-2903-406A-A6D3-6C68A5BEA4C1}" type="datetimeFigureOut">
              <a:rPr lang="ru-RU" smtClean="0"/>
              <a:pPr/>
              <a:t>25.01.2016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5A567-11B3-4E1B-A6EC-1256DD991E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5611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ECA74-2903-406A-A6D3-6C68A5BEA4C1}" type="datetimeFigureOut">
              <a:rPr lang="ru-RU" smtClean="0"/>
              <a:pPr/>
              <a:t>25.01.2016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5A567-11B3-4E1B-A6EC-1256DD991E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53120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ECA74-2903-406A-A6D3-6C68A5BEA4C1}" type="datetimeFigureOut">
              <a:rPr lang="ru-RU" smtClean="0"/>
              <a:pPr/>
              <a:t>25.01.2016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5A567-11B3-4E1B-A6EC-1256DD991E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94841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CECA74-2903-406A-A6D3-6C68A5BEA4C1}" type="datetimeFigureOut">
              <a:rPr lang="ru-RU" smtClean="0"/>
              <a:pPr/>
              <a:t>25.01.2016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D5A567-11B3-4E1B-A6EC-1256DD991E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070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google.ru/imgres?imgurl=http://www.sverdlovsk.yabloko.ru/images/view_pic.php3?id=1140&amp;imgrefurl=http://www.sverdlovsk.yabloko.ru/press/index.phtml?f=61&amp;ff=1&amp;usg=__0Qv4M4CvX_HzGH9DFEEu3yAEW7g=&amp;h=600&amp;w=350&amp;sz=18&amp;hl=ru&amp;start=80&amp;tbnid=pZIAU0kRZmuLuM:&amp;tbnh=135&amp;tbnw=79&amp;prev=/images?q=%D1%88%D0%BA%D0%BE%D0%BB%D1%8C%D0%BD%D0%B8%D0%BA%D0%B8&amp;start=60&amp;gbv=2&amp;ndsp=20&amp;hl=ru&amp;newwindow=1&amp;sa=N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7265" y="1122363"/>
            <a:ext cx="1026434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0070C0"/>
                </a:solidFill>
                <a:latin typeface="Book Antiqua" panose="02040602050305030304" pitchFamily="18" charset="0"/>
              </a:rPr>
              <a:t>Родительское собрание</a:t>
            </a:r>
          </a:p>
          <a:p>
            <a:pPr algn="ctr"/>
            <a:endParaRPr lang="ru-RU" sz="5400" dirty="0" smtClean="0">
              <a:solidFill>
                <a:srgbClr val="0070C0"/>
              </a:solidFill>
              <a:latin typeface="Book Antiqua" panose="02040602050305030304" pitchFamily="18" charset="0"/>
            </a:endParaRPr>
          </a:p>
          <a:p>
            <a:pPr algn="ctr"/>
            <a:r>
              <a:rPr lang="ru-RU" sz="5400" i="1" dirty="0" smtClean="0">
                <a:solidFill>
                  <a:srgbClr val="7030A0"/>
                </a:solidFill>
                <a:latin typeface="Bookman Old Style" panose="02050604050505020204" pitchFamily="18" charset="0"/>
                <a:ea typeface="Batang" panose="02030600000101010101" pitchFamily="18" charset="-127"/>
              </a:rPr>
              <a:t>«Подготовка детей к школе»</a:t>
            </a:r>
          </a:p>
          <a:p>
            <a:pPr algn="ctr"/>
            <a:endParaRPr lang="ru-RU" sz="4000" b="1" dirty="0">
              <a:solidFill>
                <a:schemeClr val="accent1">
                  <a:lumMod val="75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3481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397726" y="600891"/>
            <a:ext cx="7746274" cy="5213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Адаптация ребенка к школе – довольно длительный процесс, связанный со значительным напряжением всех систем организма.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endParaRPr lang="ru-RU" sz="3200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Организм ребенка приспосабливается к изменениям, новым факторам, мобилизуя систему адаптационных реакций. Относительно устойчивое приспособление к школе происходит на 5-6-й неделе обучения</a:t>
            </a:r>
            <a:r>
              <a:rPr 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Иногда период адаптации идёт 2-3 месяца – это нормально.</a:t>
            </a:r>
            <a:endParaRPr lang="ru-RU" sz="3200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8354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600891" y="940526"/>
            <a:ext cx="10894423" cy="3884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8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1.Удовлетвореннось ребенка процессом обучения.</a:t>
            </a:r>
          </a:p>
          <a:p>
            <a:pPr>
              <a:lnSpc>
                <a:spcPct val="80000"/>
              </a:lnSpc>
            </a:pPr>
            <a:endParaRPr lang="ru-RU" sz="2800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8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2. Насколько легко ребенок справляется с программой. </a:t>
            </a:r>
          </a:p>
          <a:p>
            <a:pPr>
              <a:lnSpc>
                <a:spcPct val="80000"/>
              </a:lnSpc>
            </a:pPr>
            <a:endParaRPr lang="ru-RU" sz="2800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8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3. Очень важно на первых порах вселить в школьника </a:t>
            </a:r>
          </a:p>
          <a:p>
            <a:pPr>
              <a:lnSpc>
                <a:spcPct val="80000"/>
              </a:lnSpc>
            </a:pPr>
            <a:r>
              <a:rPr lang="ru-RU" sz="28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уверенность в успех, не давать ему поддаваться унынию.</a:t>
            </a:r>
          </a:p>
          <a:p>
            <a:pPr>
              <a:lnSpc>
                <a:spcPct val="80000"/>
              </a:lnSpc>
            </a:pPr>
            <a:endParaRPr lang="ru-RU" sz="2800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8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4. Самым важным признаком того, что ребенок полностью освоился в школьной среде, является его удовлетворенность межличностными отношениями – с одноклассниками и учителем.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730775" y="422757"/>
            <a:ext cx="52164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chemeClr val="tx2"/>
                </a:solidFill>
              </a:rPr>
              <a:t>Признаки успешной адаптации</a:t>
            </a:r>
            <a:endParaRPr lang="ru-RU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8354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391886" y="705394"/>
            <a:ext cx="1122099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/>
              <a:buAutoNum type="arabicPeriod"/>
              <a:defRPr/>
            </a:pP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 будущего первоклассника должны быть усвоены все звуки русского языка!</a:t>
            </a:r>
          </a:p>
          <a:p>
            <a:pPr marL="457200" indent="-457200">
              <a:buFont typeface="Wingdings"/>
              <a:buAutoNum type="arabicPeriod"/>
              <a:defRPr/>
            </a:pP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Если у Вашего ребёнка есть дефекты речи обратитесь за помощью к логопеду. Выполняйте чётко советы и рекомендации, предложенные данным специалистом.</a:t>
            </a:r>
          </a:p>
          <a:p>
            <a:pPr marL="457200" indent="-457200">
              <a:buFont typeface="Wingdings"/>
              <a:buAutoNum type="arabicPeriod"/>
              <a:defRPr/>
            </a:pP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Любые нарушения звукопроизношения ведут к образованию специфических  ошибок на письме. Это замена букв, искажения, пропуски и др.</a:t>
            </a:r>
          </a:p>
        </p:txBody>
      </p:sp>
    </p:spTree>
    <p:extLst>
      <p:ext uri="{BB962C8B-B14F-4D97-AF65-F5344CB8AC3E}">
        <p14:creationId xmlns="" xmlns:p14="http://schemas.microsoft.com/office/powerpoint/2010/main" val="358354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352696" y="0"/>
            <a:ext cx="11129555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>
              <a:defRPr/>
            </a:pP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Во избежание таких ошибок играйте с ребёнком в игры на определение звука в слове, считайте количество звуков в слове. Очень полезно разгадывать кроссворды,  ребусы.</a:t>
            </a:r>
          </a:p>
          <a:p>
            <a:pPr marL="274320" indent="-274320">
              <a:defRPr/>
            </a:pP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3. Для уроков письма необходима хорошо развитая мелкая моторика рук. Приучайте ребёнка к домашнему труду, развивайте навыки самообслуживания. Чаще давайте в руки ножницы, иголку, пластилин. </a:t>
            </a:r>
          </a:p>
          <a:p>
            <a:pPr marL="274320" indent="-274320">
              <a:defRPr/>
            </a:pP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4. Если у Вашего ребёнка плохая память, он невнимателен, рассеян, если наблюдаются какие – либо нервные беспокойства, </a:t>
            </a:r>
            <a:r>
              <a:rPr lang="ru-RU" sz="28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энурез</a:t>
            </a: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 необходимо обязательное лечение и консультация детского невролога.</a:t>
            </a:r>
          </a:p>
          <a:p>
            <a:pPr marL="274320" indent="-274320">
              <a:defRPr/>
            </a:pP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5. Развивайте речь ребёнка! На кухне покажите и проговорите всю посуду, в огороде – овощи, в лесу – деревья, кустарники, цветы и грибы. Сравнивайте между собой предметы по вкусу, размеру, предназначению, запаху.</a:t>
            </a:r>
          </a:p>
        </p:txBody>
      </p:sp>
    </p:spTree>
    <p:extLst>
      <p:ext uri="{BB962C8B-B14F-4D97-AF65-F5344CB8AC3E}">
        <p14:creationId xmlns="" xmlns:p14="http://schemas.microsoft.com/office/powerpoint/2010/main" val="358354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539552" y="620688"/>
            <a:ext cx="7467600" cy="5973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Консультация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«</a:t>
            </a:r>
            <a:r>
              <a:rPr kumimoji="0" lang="ru-RU" sz="36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Леворукий</a:t>
            </a: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ребёнок»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026" name="Picture 2" descr="C:\Users\Ольга\Pictures\Grich-dzaxliki-hamar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808" y="1763486"/>
            <a:ext cx="4013444" cy="2678974"/>
          </a:xfrm>
          <a:prstGeom prst="rect">
            <a:avLst/>
          </a:prstGeom>
          <a:noFill/>
        </p:spPr>
      </p:pic>
      <p:pic>
        <p:nvPicPr>
          <p:cNvPr id="1027" name="Picture 3" descr="C:\Users\Ольга\Pictures\kXJcHIC4EC5mGsIeCCtbx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06286" y="4476750"/>
            <a:ext cx="7620000" cy="2381250"/>
          </a:xfrm>
          <a:prstGeom prst="rect">
            <a:avLst/>
          </a:prstGeom>
          <a:noFill/>
        </p:spPr>
      </p:pic>
      <p:pic>
        <p:nvPicPr>
          <p:cNvPr id="1028" name="Picture 4" descr="C:\Users\Ольга\Pictures\image002_5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42335" y="1455148"/>
            <a:ext cx="4906962" cy="35479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58354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65405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Портрет идеального первоклассника</a:t>
            </a:r>
            <a:endParaRPr lang="ru-RU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5" name="Содержимое 2"/>
          <p:cNvSpPr>
            <a:spLocks noGrp="1"/>
          </p:cNvSpPr>
          <p:nvPr>
            <p:ph sz="quarter" idx="1"/>
          </p:nvPr>
        </p:nvSpPr>
        <p:spPr>
          <a:xfrm>
            <a:off x="609600" y="857251"/>
            <a:ext cx="9956800" cy="5616575"/>
          </a:xfrm>
        </p:spPr>
        <p:txBody>
          <a:bodyPr/>
          <a:lstStyle/>
          <a:p>
            <a:pPr eaLnBrk="1" hangingPunct="1">
              <a:buFont typeface="Wingdings" pitchFamily="2" charset="2"/>
              <a:buChar char="ü"/>
            </a:pPr>
            <a:r>
              <a:rPr 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Устойчивое внимание        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Умеющий думать     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Умеющий делать выводы        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Умеющий фантазировать      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Наблюдательный        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Хорошо развита речь, умение выразить свои мысли      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Умеет ориентироваться на </a:t>
            </a:r>
          </a:p>
          <a:p>
            <a:pPr eaLnBrk="1" hangingPunct="1">
              <a:buNone/>
            </a:pPr>
            <a:r>
              <a:rPr 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пространстве листа бумаги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</a:t>
            </a:r>
          </a:p>
        </p:txBody>
      </p:sp>
      <p:pic>
        <p:nvPicPr>
          <p:cNvPr id="28676" name="Рисунок 3" descr="http://tbn0.google.com/images?q=tbn:pZIAU0kRZmuLuM:http://www.sverdlovsk.yabloko.ru/images/view_pic.php3%3Fid%3D114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70766">
            <a:off x="6762751" y="4429126"/>
            <a:ext cx="2095500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539552" y="620688"/>
            <a:ext cx="7467600" cy="5973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Настроен на обучение      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Готов к серьезной работе     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Учится с интересом     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Хочет узнавать новое     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Любит думать    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Аккуратный, бережно обращается со школьными принадлежностями      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Проявляет интерес к самым разнообразным вопросам жизни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8354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378823" y="1166843"/>
            <a:ext cx="11416937" cy="4573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sz="2800" b="1" i="1" dirty="0" smtClean="0">
                <a:solidFill>
                  <a:schemeClr val="tx2"/>
                </a:solidFill>
              </a:rPr>
              <a:t>*Будите ребёнка спокойно, проснувшись, он должен увидеть вашу улыбку и услышать ласковый голос. </a:t>
            </a:r>
          </a:p>
          <a:p>
            <a:pPr>
              <a:lnSpc>
                <a:spcPct val="80000"/>
              </a:lnSpc>
              <a:defRPr/>
            </a:pPr>
            <a:r>
              <a:rPr lang="ru-RU" sz="2800" b="1" i="1" dirty="0" smtClean="0">
                <a:solidFill>
                  <a:schemeClr val="tx2"/>
                </a:solidFill>
              </a:rPr>
              <a:t>* Не торопите. Умение рассчитать время – ваша задача.</a:t>
            </a:r>
          </a:p>
          <a:p>
            <a:pPr>
              <a:lnSpc>
                <a:spcPct val="80000"/>
              </a:lnSpc>
              <a:defRPr/>
            </a:pPr>
            <a:endParaRPr lang="ru-RU" sz="2800" b="1" i="1" dirty="0" smtClean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ru-RU" sz="2800" b="1" i="1" dirty="0" smtClean="0">
                <a:solidFill>
                  <a:schemeClr val="tx2"/>
                </a:solidFill>
              </a:rPr>
              <a:t>* Не отправляйте ребёнка в школу без завтрака;</a:t>
            </a:r>
          </a:p>
          <a:p>
            <a:pPr>
              <a:lnSpc>
                <a:spcPct val="80000"/>
              </a:lnSpc>
              <a:defRPr/>
            </a:pPr>
            <a:endParaRPr lang="ru-RU" sz="2800" b="1" i="1" dirty="0" smtClean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ru-RU" sz="2800" b="1" i="1" dirty="0" smtClean="0">
                <a:solidFill>
                  <a:schemeClr val="tx2"/>
                </a:solidFill>
              </a:rPr>
              <a:t>* Если увидите, что ребёнок огорчён, но молчит, не допытывайтесь, пусть успокоится, тогда и расскажет всё сам;</a:t>
            </a:r>
          </a:p>
          <a:p>
            <a:pPr>
              <a:lnSpc>
                <a:spcPct val="80000"/>
              </a:lnSpc>
              <a:defRPr/>
            </a:pPr>
            <a:endParaRPr lang="ru-RU" sz="2800" b="1" i="1" dirty="0" smtClean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ru-RU" sz="2800" b="1" i="1" dirty="0" smtClean="0">
                <a:solidFill>
                  <a:schemeClr val="tx2"/>
                </a:solidFill>
              </a:rPr>
              <a:t>* Забудьте фразу: «Что ты сегодня получил?»  Встречайте ребёнка после школы спокойно, не обрушивайте на него тысячу вопросов, дайте  расслабиться. Если ребёнок возбуждён, если жаждет поделиться, выслушайте, не откладывайте на потом.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847697" y="357443"/>
            <a:ext cx="38441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chemeClr val="tx2"/>
                </a:solidFill>
              </a:rPr>
              <a:t>Советы родителям</a:t>
            </a:r>
            <a:endParaRPr lang="ru-RU" sz="3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8354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300446" y="1028343"/>
            <a:ext cx="11430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tx2"/>
                </a:solidFill>
              </a:rPr>
              <a:t>* После школы не торопитесь садиться за уроки, необходимо два часа отдыха (ещё лучше 1,5 часа поспать) для восстановления сил. С 14 до 16 часов – низкая работоспособность. </a:t>
            </a:r>
          </a:p>
          <a:p>
            <a:r>
              <a:rPr lang="ru-RU" sz="2800" b="1" i="1" dirty="0" smtClean="0">
                <a:solidFill>
                  <a:schemeClr val="tx2"/>
                </a:solidFill>
              </a:rPr>
              <a:t>* В общении с ребёнком  старайтесь избегать условий: </a:t>
            </a:r>
          </a:p>
          <a:p>
            <a:r>
              <a:rPr lang="ru-RU" sz="2800" b="1" i="1" dirty="0" smtClean="0">
                <a:solidFill>
                  <a:schemeClr val="tx2"/>
                </a:solidFill>
              </a:rPr>
              <a:t>« Если ты сделаешь, то …» </a:t>
            </a:r>
          </a:p>
          <a:p>
            <a:endParaRPr lang="ru-RU" sz="2800" b="1" i="1" dirty="0" smtClean="0">
              <a:solidFill>
                <a:schemeClr val="tx2"/>
              </a:solidFill>
            </a:endParaRPr>
          </a:p>
          <a:p>
            <a:r>
              <a:rPr lang="ru-RU" sz="2800" b="1" i="1" dirty="0" smtClean="0">
                <a:solidFill>
                  <a:schemeClr val="tx2"/>
                </a:solidFill>
              </a:rPr>
              <a:t>* Не обсуждайте педагога  при ребёнке. </a:t>
            </a:r>
          </a:p>
          <a:p>
            <a:endParaRPr lang="ru-RU" sz="2800" b="1" i="1" dirty="0" smtClean="0">
              <a:solidFill>
                <a:schemeClr val="tx2"/>
              </a:solidFill>
            </a:endParaRPr>
          </a:p>
          <a:p>
            <a:r>
              <a:rPr lang="ru-RU" sz="2800" b="1" i="1" dirty="0" smtClean="0">
                <a:solidFill>
                  <a:schemeClr val="tx2"/>
                </a:solidFill>
              </a:rPr>
              <a:t>* Будьте внимательны к жалобам ребёнка на состояние здоровья. </a:t>
            </a:r>
          </a:p>
          <a:p>
            <a:r>
              <a:rPr lang="ru-RU" sz="2800" b="1" i="1" dirty="0" smtClean="0">
                <a:solidFill>
                  <a:schemeClr val="tx2"/>
                </a:solidFill>
              </a:rPr>
              <a:t>  *  Перед сном говорите с малышом спокойно, не вспоминайте  неприятностей. Завтра новый  день, и вы должны сделать всё, чтобы он стал спокойным, весёлым и радостным!</a:t>
            </a:r>
          </a:p>
        </p:txBody>
      </p:sp>
    </p:spTree>
    <p:extLst>
      <p:ext uri="{BB962C8B-B14F-4D97-AF65-F5344CB8AC3E}">
        <p14:creationId xmlns="" xmlns:p14="http://schemas.microsoft.com/office/powerpoint/2010/main" val="358354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615777" y="626076"/>
            <a:ext cx="1128789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r>
              <a:rPr lang="ru-RU" sz="5400" dirty="0" smtClean="0">
                <a:solidFill>
                  <a:srgbClr val="FF000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СПАИБО ЗА ВНИМАНИЕ!</a:t>
            </a:r>
            <a:endParaRPr lang="ru-RU" sz="5400" dirty="0">
              <a:solidFill>
                <a:srgbClr val="FF0000"/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65376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301578" y="1474573"/>
            <a:ext cx="1047132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b="1" i="1" dirty="0" smtClean="0"/>
              <a:t>«От того, как прошло детство,</a:t>
            </a:r>
            <a:endParaRPr lang="ru-RU" sz="3200" dirty="0" smtClean="0"/>
          </a:p>
          <a:p>
            <a:pPr algn="r"/>
            <a:r>
              <a:rPr lang="ru-RU" sz="3200" b="1" i="1" dirty="0" smtClean="0"/>
              <a:t>кто вел ребенка за руку в детские годы,</a:t>
            </a:r>
            <a:endParaRPr lang="ru-RU" sz="3200" dirty="0" smtClean="0"/>
          </a:p>
          <a:p>
            <a:pPr algn="r"/>
            <a:r>
              <a:rPr lang="ru-RU" sz="3200" b="1" i="1" dirty="0" smtClean="0"/>
              <a:t>что вошло в его разум и сердце из окружающего мира-</a:t>
            </a:r>
            <a:endParaRPr lang="ru-RU" sz="3200" dirty="0" smtClean="0"/>
          </a:p>
          <a:p>
            <a:pPr algn="r"/>
            <a:r>
              <a:rPr lang="ru-RU" sz="3200" b="1" i="1" dirty="0" smtClean="0"/>
              <a:t>от этого в решающей степени зависит,</a:t>
            </a:r>
            <a:endParaRPr lang="ru-RU" sz="3200" dirty="0" smtClean="0"/>
          </a:p>
          <a:p>
            <a:pPr algn="r"/>
            <a:r>
              <a:rPr lang="ru-RU" sz="3200" b="1" i="1" dirty="0" smtClean="0"/>
              <a:t>каким человеком станет сегодняшний малыш».</a:t>
            </a:r>
            <a:endParaRPr lang="ru-RU" sz="3200" dirty="0" smtClean="0"/>
          </a:p>
          <a:p>
            <a:pPr algn="r"/>
            <a:r>
              <a:rPr lang="ru-RU" sz="3200" b="1" i="1" dirty="0" smtClean="0"/>
              <a:t>(В. А. Сухомлинский)</a:t>
            </a:r>
            <a:endParaRPr lang="ru-RU" sz="3200" dirty="0" smtClean="0"/>
          </a:p>
        </p:txBody>
      </p:sp>
    </p:spTree>
    <p:extLst>
      <p:ext uri="{BB962C8B-B14F-4D97-AF65-F5344CB8AC3E}">
        <p14:creationId xmlns="" xmlns:p14="http://schemas.microsoft.com/office/powerpoint/2010/main" val="389181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="" xmlns:p14="http://schemas.microsoft.com/office/powerpoint/2010/main" val="358354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="" xmlns:p14="http://schemas.microsoft.com/office/powerpoint/2010/main" val="358354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="" xmlns:p14="http://schemas.microsoft.com/office/powerpoint/2010/main" val="358354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337751" y="1013254"/>
            <a:ext cx="11327027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Что же является важным в подготовке к школе</a:t>
            </a:r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ctr"/>
            <a:endParaRPr lang="ru-RU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Специалисты выделяют 4 критерия готовность к школе: </a:t>
            </a:r>
            <a:endParaRPr lang="ru-RU" sz="2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Физический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Нравственный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36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Психологический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36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Мыслительный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35518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897925" y="843240"/>
            <a:ext cx="10025448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Физическая готовность</a:t>
            </a:r>
            <a:r>
              <a:rPr lang="ru-RU" sz="4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28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Обязательным условием для приема в школу детей седьмого года жизни является достижение ими к 1 сентября возраста не менее шести с половиной лет. Обучение детей, не достигших шести с половиной лет к началу учебного года, проводится в условиях детского сада.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276833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724930" y="947351"/>
            <a:ext cx="10733902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Нравственная готовность:</a:t>
            </a:r>
            <a:endParaRPr lang="ru-RU" sz="4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Wingdings" panose="05000000000000000000" pitchFamily="2" charset="2"/>
              <a:buChar char="ü"/>
            </a:pPr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Умение строить отношения с взрослым человеком. </a:t>
            </a:r>
            <a:endParaRPr lang="ru-RU" sz="2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Wingdings" panose="05000000000000000000" pitchFamily="2" charset="2"/>
              <a:buChar char="ü"/>
            </a:pP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Умение </a:t>
            </a:r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общаться со сверстниками. </a:t>
            </a:r>
            <a:endParaRPr lang="ru-RU" sz="2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Wingdings" panose="05000000000000000000" pitchFamily="2" charset="2"/>
              <a:buChar char="ü"/>
            </a:pP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Вежливость</a:t>
            </a:r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сдержанность, </a:t>
            </a: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послушание (умение соблюдать правила).</a:t>
            </a:r>
          </a:p>
          <a:p>
            <a:pPr marL="457200" lvl="0" indent="-457200">
              <a:buFont typeface="Wingdings" panose="05000000000000000000" pitchFamily="2" charset="2"/>
              <a:buChar char="ü"/>
            </a:pP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Отношение </a:t>
            </a:r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 себе (отсутствие заниженной самооценки). </a:t>
            </a:r>
            <a:endParaRPr lang="ru-RU" sz="2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Wingdings" panose="05000000000000000000" pitchFamily="2" charset="2"/>
              <a:buChar char="ü"/>
            </a:pP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Нельзя </a:t>
            </a:r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сравнивать достижения своего ребенка с достижениями других детей. Нельзя принуждать ребенка работать на «оценку». Надо чаще хвалить своих детей, даже за малейшие успехи.</a:t>
            </a:r>
          </a:p>
        </p:txBody>
      </p:sp>
    </p:spTree>
    <p:extLst>
      <p:ext uri="{BB962C8B-B14F-4D97-AF65-F5344CB8AC3E}">
        <p14:creationId xmlns="" xmlns:p14="http://schemas.microsoft.com/office/powerpoint/2010/main" val="331468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444843" y="856735"/>
            <a:ext cx="11186984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Психологическая готовность</a:t>
            </a:r>
            <a:r>
              <a:rPr lang="ru-RU" sz="4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Это твердое желание учиться, получать знания; понимание важности и необходимости учения; проявление выраженного интереса к получению новых знаний;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Это умение слушать учителя и выполнять его задания (отнюдь не всегда интересные);</a:t>
            </a:r>
          </a:p>
          <a:p>
            <a:pPr marL="457200" lvl="0" indent="-457200">
              <a:buFont typeface="Wingdings" panose="05000000000000000000" pitchFamily="2" charset="2"/>
              <a:buChar char="ü"/>
            </a:pP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Умение общаться со сверстниками и взрослыми (ребенок легко вступает в контакт, не агрессивен, умеет находить выход из проблемных ситуаций общения, признает авторитет взрослых);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Это определенный уровень развития мышления, памяти, внимания.</a:t>
            </a:r>
          </a:p>
          <a:p>
            <a:pPr lvl="0"/>
            <a:r>
              <a:rPr lang="ru-RU" dirty="0" smtClean="0"/>
              <a:t> </a:t>
            </a:r>
            <a:endParaRPr lang="ru-RU" dirty="0"/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="" xmlns:p14="http://schemas.microsoft.com/office/powerpoint/2010/main" val="2476665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838199" y="560172"/>
            <a:ext cx="10876005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Мыслительная готовность</a:t>
            </a:r>
            <a:r>
              <a:rPr lang="ru-RU" sz="4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0" lvl="0" indent="-457200">
              <a:buFont typeface="Wingdings" panose="05000000000000000000" pitchFamily="2" charset="2"/>
              <a:buChar char="ü"/>
            </a:pP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Наиболее важные показатели — это развитие мышления и речи. </a:t>
            </a:r>
          </a:p>
          <a:p>
            <a:pPr marL="457200" lvl="0" indent="-457200">
              <a:buFont typeface="Wingdings" panose="05000000000000000000" pitchFamily="2" charset="2"/>
              <a:buChar char="ü"/>
            </a:pP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Очень полезно учить ребенка строить несложные рассуждения, делать выводы из прочитанного, увиденного, услышанного, используя слова: «потому, что»; «если, то»; «поэтому».</a:t>
            </a:r>
          </a:p>
          <a:p>
            <a:pPr marL="457200" lvl="0" indent="-457200">
              <a:buFont typeface="Wingdings" panose="05000000000000000000" pitchFamily="2" charset="2"/>
              <a:buChar char="ü"/>
            </a:pP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Учить ребят задавать вопросы. Это очень полезно. Мышление всегда начинается с вопроса. 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Речь является основой, на которой строится учебный процесс. Особенно важно владение монологической речью. Для ребенка это пересказ. После чтения задайте ребенку несколько вопросов по содержанию, попросите пересказать.</a:t>
            </a:r>
          </a:p>
          <a:p>
            <a:pPr lvl="0"/>
            <a:r>
              <a:rPr lang="ru-RU" sz="2800" dirty="0" smtClean="0">
                <a:solidFill>
                  <a:srgbClr val="FF0000"/>
                </a:solidFill>
              </a:rPr>
              <a:t>     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7450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301578" y="1474573"/>
            <a:ext cx="104713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b="1" i="1" dirty="0" smtClean="0"/>
              <a:t>)</a:t>
            </a:r>
            <a:endParaRPr lang="ru-RU" sz="3200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169817" y="1371601"/>
            <a:ext cx="1103811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Чрезмерная игривость</a:t>
            </a:r>
          </a:p>
          <a:p>
            <a:r>
              <a:rPr 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Недостаточная самостоятельность</a:t>
            </a:r>
          </a:p>
          <a:p>
            <a:r>
              <a:rPr 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Импульсивность, бесконтрольность поведения</a:t>
            </a:r>
          </a:p>
          <a:p>
            <a:r>
              <a:rPr 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Неумение общаться со сверстниками</a:t>
            </a:r>
          </a:p>
          <a:p>
            <a:r>
              <a:rPr 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Трудность контактов с незнакомыми взрослыми</a:t>
            </a:r>
          </a:p>
          <a:p>
            <a:r>
              <a:rPr 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Неумение сосредоточиться на задании</a:t>
            </a:r>
          </a:p>
          <a:p>
            <a:r>
              <a:rPr 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Низкий уровень знания об окружающем мире</a:t>
            </a:r>
          </a:p>
          <a:p>
            <a:r>
              <a:rPr 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Плохое развитие мелких мышц руки</a:t>
            </a:r>
          </a:p>
          <a:p>
            <a:r>
              <a:rPr 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Недостаточное развитие </a:t>
            </a:r>
            <a:r>
              <a:rPr 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памяти</a:t>
            </a:r>
          </a:p>
          <a:p>
            <a:r>
              <a:rPr 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Задержка речевого развития – бедный словарный запас, неправильное произношение звуков и др.</a:t>
            </a:r>
            <a:endParaRPr lang="ru-RU" sz="32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7017" y="0"/>
            <a:ext cx="1052866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Портрет первоклассника педагогически неготового к школе.</a:t>
            </a:r>
            <a:endParaRPr lang="ru-RU" sz="40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9181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642551" y="560173"/>
            <a:ext cx="11228173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Не все родители считают, что подготовка ребёнка к школе – это их забота, многие стремятся перепоручить ВСЁ воспитателям детского сада и нередко возмущаются недостаточной работе с детьми. Конечно, в саду хорошо ведётся такая работа, но кто лучше знает своего ребёнка, чем родители? Кто может проявить к </a:t>
            </a:r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нему </a:t>
            </a:r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больше внимания</a:t>
            </a:r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любовь, терпение?</a:t>
            </a:r>
          </a:p>
          <a:p>
            <a: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Чем же могут родители облегчить переход из детского сада в школу? </a:t>
            </a:r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5255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1027</Words>
  <Application>Microsoft Office PowerPoint</Application>
  <PresentationFormat>Произвольный</PresentationFormat>
  <Paragraphs>119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    Портрет идеального первоклассника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AMD</dc:creator>
  <cp:lastModifiedBy>Ольга</cp:lastModifiedBy>
  <cp:revision>29</cp:revision>
  <dcterms:created xsi:type="dcterms:W3CDTF">2013-10-02T10:05:27Z</dcterms:created>
  <dcterms:modified xsi:type="dcterms:W3CDTF">2016-01-25T15:45:02Z</dcterms:modified>
</cp:coreProperties>
</file>