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2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3229"/>
    <a:srgbClr val="003374"/>
    <a:srgbClr val="53A3E6"/>
    <a:srgbClr val="ECF3F9"/>
    <a:srgbClr val="FFC900"/>
    <a:srgbClr val="173A8D"/>
    <a:srgbClr val="129481"/>
    <a:srgbClr val="0F2741"/>
    <a:srgbClr val="001736"/>
    <a:srgbClr val="C9A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4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8/22/2017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65729"/>
            <a:ext cx="788670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1547"/>
            <a:ext cx="7886699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3335" y="0"/>
            <a:ext cx="9143999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526" y="1352282"/>
            <a:ext cx="5074276" cy="3915177"/>
          </a:xfrm>
          <a:ln>
            <a:solidFill>
              <a:srgbClr val="FFFF00"/>
            </a:solidFill>
          </a:ln>
        </p:spPr>
        <p:txBody>
          <a:bodyPr>
            <a:noAutofit/>
          </a:bodyPr>
          <a:lstStyle/>
          <a:p>
            <a:r>
              <a:rPr lang="x-none" sz="1800" dirty="0"/>
              <a:t> 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x-none" sz="3600" b="1" dirty="0" smtClean="0">
                <a:solidFill>
                  <a:schemeClr val="bg1"/>
                </a:solidFill>
              </a:rPr>
              <a:t>Совершенствование </a:t>
            </a:r>
            <a:r>
              <a:rPr lang="x-none" sz="3600" b="1" dirty="0">
                <a:solidFill>
                  <a:schemeClr val="bg1"/>
                </a:solidFill>
              </a:rPr>
              <a:t>профессиональных компетенций учителя иностранного языка в условиях развития современного </a:t>
            </a:r>
            <a:r>
              <a:rPr lang="x-none" sz="3600" b="1" dirty="0" smtClean="0">
                <a:solidFill>
                  <a:schemeClr val="bg1"/>
                </a:solidFill>
              </a:rPr>
              <a:t>общества</a:t>
            </a:r>
            <a:r>
              <a:rPr lang="ru-RU" sz="3600" dirty="0"/>
              <a:t/>
            </a:r>
            <a:br>
              <a:rPr lang="ru-RU" sz="3600" dirty="0"/>
            </a:br>
            <a:endParaRPr lang="en-US" sz="3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1977" y="1720840"/>
            <a:ext cx="6233375" cy="2585323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x-none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Портфолио есть отражение профессиональной деятельности, в процессе формирования которого происходит самооценивание и осознается необходимость саморазвития. С помощью портфолио решается проблема аттестации педагога, т.к. здесь собираются и обобщаются результаты профессиональной деятельности. Создание портфолио – хорошая мотивационная основа деятельности педагога и развития его профессиональной компетентности.</a:t>
            </a:r>
            <a:endParaRPr lang="ru-RU" sz="1600" b="1" kern="50" dirty="0">
              <a:solidFill>
                <a:schemeClr val="bg1"/>
              </a:solidFill>
              <a:effectLst/>
              <a:latin typeface="Liberation Serif"/>
              <a:ea typeface="DejaVu Sans"/>
              <a:cs typeface="DejaVu San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4713669"/>
            <a:ext cx="2833352" cy="1970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94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56069" y="4456091"/>
            <a:ext cx="7405352" cy="1200329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То есть, учитель не должен давать знания ради знаний, но знания для всесторонней гармоничной жизни в современном обществе с его требованиями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642" y="652171"/>
            <a:ext cx="3822522" cy="2858581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48821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5915" y="2138962"/>
            <a:ext cx="7547019" cy="4389728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ru-RU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 Учитель начинает видеть, что его </a:t>
            </a:r>
            <a:r>
              <a:rPr lang="ru-RU" sz="2400" b="1" i="1" u="sng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не понимают</a:t>
            </a:r>
            <a:r>
              <a:rPr lang="ru-RU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. </a:t>
            </a: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r>
              <a:rPr lang="ru-RU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 Учитель видит, что </a:t>
            </a:r>
            <a:r>
              <a:rPr lang="ru-RU" sz="2400" b="1" i="1" u="sng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именно</a:t>
            </a:r>
            <a:r>
              <a:rPr lang="ru-RU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не понимают. </a:t>
            </a: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r>
              <a:rPr lang="ru-RU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 Учитель осознает</a:t>
            </a:r>
            <a:r>
              <a:rPr lang="ru-RU" sz="2400" b="1" i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, </a:t>
            </a:r>
            <a:r>
              <a:rPr lang="ru-RU" sz="2400" b="1" i="1" u="sng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почему</a:t>
            </a:r>
            <a:r>
              <a:rPr lang="ru-RU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его не понимают. </a:t>
            </a: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r>
              <a:rPr lang="ru-RU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 Учитель видит, что </a:t>
            </a:r>
            <a:r>
              <a:rPr lang="ru-RU" sz="2400" b="1" i="1" u="sng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нужно</a:t>
            </a:r>
            <a:r>
              <a:rPr lang="ru-RU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сделать, и делает так, чтобы его поняли. </a:t>
            </a: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r>
              <a:rPr lang="ru-RU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 Учитель способен добиться понимания за </a:t>
            </a:r>
            <a:r>
              <a:rPr lang="ru-RU" sz="2400" b="1" i="1" u="sng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минимальное</a:t>
            </a:r>
            <a:r>
              <a:rPr lang="ru-RU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время. </a:t>
            </a: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+mj-lt"/>
              <a:buAutoNum type="arabicPeriod"/>
              <a:tabLst>
                <a:tab pos="448945" algn="l"/>
              </a:tabLst>
            </a:pPr>
            <a:r>
              <a:rPr lang="ru-RU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 Добиваясь понимания за минимальное время, учитель одновременно развивает </a:t>
            </a:r>
            <a:r>
              <a:rPr lang="ru-RU" sz="2400" b="1" i="1" u="sng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творческие возможности </a:t>
            </a:r>
            <a:r>
              <a:rPr lang="ru-RU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учащихся. </a:t>
            </a:r>
            <a:endParaRPr lang="ru-RU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28422" y="582250"/>
            <a:ext cx="5145109" cy="1047979"/>
          </a:xfrm>
          <a:prstGeom prst="rect">
            <a:avLst/>
          </a:prstGeom>
          <a:ln w="1905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Модель классификации по оценке профессиональной компетенции учителя иностранного </a:t>
            </a:r>
            <a:r>
              <a:rPr lang="ru-RU" b="1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языка методиста </a:t>
            </a:r>
            <a:r>
              <a:rPr lang="ru-RU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З.М. Цветковой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23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1369" y="1264156"/>
            <a:ext cx="8332631" cy="523220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</a:rPr>
              <a:t>Классификация, разработанная </a:t>
            </a:r>
            <a:r>
              <a:rPr lang="ru-RU" sz="28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</a:rPr>
              <a:t>И.А. Зимней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6219" y="1970468"/>
            <a:ext cx="7753081" cy="4299639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b="1" i="1" u="sng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Социокультурная компетенция</a:t>
            </a:r>
            <a:endParaRPr lang="ru-RU" sz="1400" b="1" i="1" u="sng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"/>
              <a:tabLst>
                <a:tab pos="448945" algn="l"/>
              </a:tabLst>
            </a:pPr>
            <a:r>
              <a:rPr lang="ru-RU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OpenSymbol"/>
              </a:rPr>
              <a:t>межкультурное взаимодействие; </a:t>
            </a:r>
            <a:endParaRPr lang="ru-RU" sz="1400" b="1" dirty="0">
              <a:solidFill>
                <a:schemeClr val="bg1"/>
              </a:solidFill>
              <a:latin typeface="Symbol" panose="05050102010706020507" pitchFamily="18" charset="2"/>
              <a:ea typeface="Calibri" panose="020F0502020204030204" pitchFamily="34" charset="0"/>
              <a:cs typeface="OpenSymbol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Wingdings" panose="05000000000000000000" pitchFamily="2" charset="2"/>
              <a:buChar char=""/>
              <a:tabLst>
                <a:tab pos="448945" algn="l"/>
              </a:tabLst>
            </a:pPr>
            <a:r>
              <a:rPr lang="ru-RU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OpenSymbol"/>
              </a:rPr>
              <a:t>языковое и речевое развитие, овладение культурой родного и иностранного языков; </a:t>
            </a:r>
            <a:endParaRPr lang="ru-RU" sz="1400" b="1" dirty="0">
              <a:solidFill>
                <a:schemeClr val="bg1"/>
              </a:solidFill>
              <a:latin typeface="Symbol" panose="05050102010706020507" pitchFamily="18" charset="2"/>
              <a:ea typeface="Calibri" panose="020F0502020204030204" pitchFamily="34" charset="0"/>
              <a:cs typeface="OpenSymbol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b="1" i="1" u="sng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Компетенция личностного самосовершенствования и саморазвития</a:t>
            </a:r>
            <a:endParaRPr lang="ru-RU" sz="1400" b="1" i="1" u="sng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"/>
              <a:tabLst>
                <a:tab pos="448945" algn="l"/>
              </a:tabLst>
            </a:pPr>
            <a:r>
              <a:rPr lang="ru-RU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OpenSymbol"/>
              </a:rPr>
              <a:t>самосовершенствование, саморегулирование и саморазвитие; </a:t>
            </a:r>
            <a:endParaRPr lang="ru-RU" sz="1400" b="1" dirty="0">
              <a:solidFill>
                <a:schemeClr val="bg1"/>
              </a:solidFill>
              <a:latin typeface="Symbol" panose="05050102010706020507" pitchFamily="18" charset="2"/>
              <a:ea typeface="Calibri" panose="020F0502020204030204" pitchFamily="34" charset="0"/>
              <a:cs typeface="OpenSymbol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Wingdings" panose="05000000000000000000" pitchFamily="2" charset="2"/>
              <a:buChar char=""/>
              <a:tabLst>
                <a:tab pos="448945" algn="l"/>
              </a:tabLst>
            </a:pPr>
            <a:r>
              <a:rPr lang="ru-RU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OpenSymbol"/>
              </a:rPr>
              <a:t>социальная, личностная и </a:t>
            </a:r>
            <a:r>
              <a:rPr lang="ru-RU" b="1" kern="50" dirty="0" err="1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OpenSymbol"/>
              </a:rPr>
              <a:t>деятельностная</a:t>
            </a:r>
            <a:r>
              <a:rPr lang="ru-RU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OpenSymbol"/>
              </a:rPr>
              <a:t> рефлексия; </a:t>
            </a:r>
            <a:endParaRPr lang="ru-RU" sz="1400" b="1" dirty="0">
              <a:solidFill>
                <a:schemeClr val="bg1"/>
              </a:solidFill>
              <a:latin typeface="Symbol" panose="05050102010706020507" pitchFamily="18" charset="2"/>
              <a:ea typeface="Calibri" panose="020F0502020204030204" pitchFamily="34" charset="0"/>
              <a:cs typeface="OpenSymbol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b="1" i="1" u="sng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Информационно-технологическая компетенция</a:t>
            </a:r>
            <a:endParaRPr lang="ru-RU" sz="1400" b="1" i="1" u="sng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"/>
              <a:tabLst>
                <a:tab pos="448945" algn="l"/>
              </a:tabLst>
            </a:pPr>
            <a:r>
              <a:rPr lang="ru-RU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OpenSymbol"/>
              </a:rPr>
              <a:t>овладение компьютерной грамотностью с целью поиска и оперативной обработки необходимой информации; </a:t>
            </a:r>
            <a:endParaRPr lang="ru-RU" sz="1400" b="1" dirty="0">
              <a:solidFill>
                <a:schemeClr val="bg1"/>
              </a:solidFill>
              <a:latin typeface="Symbol" panose="05050102010706020507" pitchFamily="18" charset="2"/>
              <a:ea typeface="Calibri" panose="020F0502020204030204" pitchFamily="34" charset="0"/>
              <a:cs typeface="OpenSymbol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Wingdings" panose="05000000000000000000" pitchFamily="2" charset="2"/>
              <a:buChar char=""/>
              <a:tabLst>
                <a:tab pos="448945" algn="l"/>
              </a:tabLst>
            </a:pPr>
            <a:r>
              <a:rPr lang="ru-RU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OpenSymbol"/>
              </a:rPr>
              <a:t>применение современных информационных технологий в учебно-познавательной деятельности учителя иностранного языка </a:t>
            </a:r>
            <a:endParaRPr lang="ru-RU" sz="1400" b="1" dirty="0">
              <a:solidFill>
                <a:schemeClr val="bg1"/>
              </a:solidFill>
              <a:effectLst/>
              <a:latin typeface="Symbol" panose="05050102010706020507" pitchFamily="18" charset="2"/>
              <a:ea typeface="Calibri" panose="020F0502020204030204" pitchFamily="34" charset="0"/>
              <a:cs typeface="OpenSymbol"/>
            </a:endParaRPr>
          </a:p>
        </p:txBody>
      </p:sp>
    </p:spTree>
    <p:extLst>
      <p:ext uri="{BB962C8B-B14F-4D97-AF65-F5344CB8AC3E}">
        <p14:creationId xmlns:p14="http://schemas.microsoft.com/office/powerpoint/2010/main" val="13047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223" y="1141497"/>
            <a:ext cx="5531476" cy="5509200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ru-RU" sz="3200" i="1" u="sng" kern="5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DejaVu Sans"/>
              </a:rPr>
              <a:t>Компетентность </a:t>
            </a:r>
            <a:r>
              <a:rPr lang="ru-RU" sz="3200" i="1" u="sng" kern="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DejaVu Sans"/>
              </a:rPr>
              <a:t>учителя</a:t>
            </a:r>
            <a:r>
              <a:rPr lang="ru-RU" sz="3200" i="1" kern="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DejaVu Sans"/>
              </a:rPr>
              <a:t> </a:t>
            </a:r>
            <a:r>
              <a:rPr lang="ru-RU" sz="3200" kern="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DejaVu Sans"/>
              </a:rPr>
              <a:t>– это синтез профессионализма (специальная, методическая, психолого-педагогическая подготовка), творчества (творчество отношений, самого процесса обучения, оптимальное использование средств, приемов, методов обучения) и искусства (актерство и ораторство).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903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0005" y="317748"/>
            <a:ext cx="7920507" cy="6540252"/>
          </a:xfrm>
          <a:prstGeom prst="rect">
            <a:avLst/>
          </a:prstGeom>
          <a:ln w="19050">
            <a:solidFill>
              <a:srgbClr val="FFFF00"/>
            </a:solidFill>
          </a:ln>
        </p:spPr>
        <p:txBody>
          <a:bodyPr wrap="square" numCol="2">
            <a:spAutoFit/>
          </a:bodyPr>
          <a:lstStyle/>
          <a:p>
            <a:pPr algn="ctr">
              <a:spcAft>
                <a:spcPts val="600"/>
              </a:spcAft>
            </a:pPr>
            <a:r>
              <a:rPr lang="x-none" b="1" kern="50" dirty="0">
                <a:solidFill>
                  <a:schemeClr val="bg1"/>
                </a:solidFill>
                <a:latin typeface="Liberation Serif"/>
                <a:ea typeface="DejaVu Sans"/>
                <a:cs typeface="DejaVu Sans"/>
              </a:rPr>
              <a:t>Схема самоанализа урока.</a:t>
            </a:r>
            <a:endParaRPr lang="ru-RU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228600" lvl="0" indent="-228600" algn="just">
              <a:spcAft>
                <a:spcPts val="0"/>
              </a:spcAft>
              <a:buFont typeface="+mj-lt"/>
              <a:buAutoNum type="arabicPeriod"/>
            </a:pP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Каково </a:t>
            </a: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место данного урока в теме, разделе, курсе. </a:t>
            </a:r>
            <a:endParaRPr lang="ru-RU" kern="50" dirty="0" smtClean="0">
              <a:solidFill>
                <a:schemeClr val="bg1"/>
              </a:solidFill>
              <a:latin typeface="Times New Roman" panose="02020603050405020304" pitchFamily="18" charset="0"/>
              <a:ea typeface="DejaVu Sans"/>
              <a:cs typeface="DejaVu Sans"/>
            </a:endParaRPr>
          </a:p>
          <a:p>
            <a:pPr marL="228600" lvl="0" indent="-228600" algn="just">
              <a:spcAft>
                <a:spcPts val="0"/>
              </a:spcAft>
              <a:buFont typeface="+mj-lt"/>
              <a:buAutoNum type="arabicPeriod"/>
            </a:pP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Какова характеристика реальных учебных возможностей учащихся данного класса. </a:t>
            </a:r>
            <a:endParaRPr lang="ru-RU" kern="50" dirty="0" smtClean="0">
              <a:solidFill>
                <a:schemeClr val="bg1"/>
              </a:solidFill>
              <a:latin typeface="Times New Roman" panose="02020603050405020304" pitchFamily="18" charset="0"/>
              <a:ea typeface="DejaVu Sans"/>
              <a:cs typeface="DejaVu Sans"/>
            </a:endParaRPr>
          </a:p>
          <a:p>
            <a:pPr marL="228600" lvl="0" indent="-228600">
              <a:spcAft>
                <a:spcPts val="0"/>
              </a:spcAft>
              <a:buFont typeface="+mj-lt"/>
              <a:buAutoNum type="arabicPeriod"/>
            </a:pP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Какие </a:t>
            </a: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задачи я решаю на уроке, были ли они решены:</a:t>
            </a:r>
            <a:b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</a:b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а) Общеобразовательные</a:t>
            </a:r>
            <a:b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</a:b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б) Воспитательные</a:t>
            </a:r>
            <a:b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</a:b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в) Развивающие</a:t>
            </a:r>
            <a:b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</a:br>
            <a:endParaRPr lang="ru-RU" kern="50" dirty="0" smtClean="0">
              <a:solidFill>
                <a:schemeClr val="bg1"/>
              </a:solidFill>
              <a:latin typeface="Times New Roman" panose="02020603050405020304" pitchFamily="18" charset="0"/>
              <a:ea typeface="DejaVu Sans"/>
              <a:cs typeface="DejaVu Sans"/>
            </a:endParaRPr>
          </a:p>
          <a:p>
            <a:pPr marL="228600" lvl="0" indent="-228600" algn="just">
              <a:spcAft>
                <a:spcPts val="0"/>
              </a:spcAft>
              <a:buFont typeface="+mj-lt"/>
              <a:buAutoNum type="arabicPeriod"/>
            </a:pP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Рациональность </a:t>
            </a: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выбранной структуры урока. </a:t>
            </a:r>
            <a:endParaRPr lang="ru-RU" kern="50" dirty="0" smtClean="0">
              <a:solidFill>
                <a:schemeClr val="bg1"/>
              </a:solidFill>
              <a:latin typeface="Times New Roman" panose="02020603050405020304" pitchFamily="18" charset="0"/>
              <a:ea typeface="DejaVu Sans"/>
              <a:cs typeface="DejaVu Sans"/>
            </a:endParaRPr>
          </a:p>
          <a:p>
            <a:pPr marL="228600" lvl="0" indent="-228600" algn="just">
              <a:spcAft>
                <a:spcPts val="0"/>
              </a:spcAft>
              <a:buFont typeface="+mj-lt"/>
              <a:buAutoNum type="arabicPeriod"/>
            </a:pP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На </a:t>
            </a: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каком </a:t>
            </a: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содержании </a:t>
            </a: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делается главный акцент на уроке и почему? </a:t>
            </a:r>
            <a:endParaRPr lang="ru-RU" kern="50" dirty="0" smtClean="0">
              <a:solidFill>
                <a:schemeClr val="bg1"/>
              </a:solidFill>
              <a:latin typeface="Times New Roman" panose="02020603050405020304" pitchFamily="18" charset="0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Как </a:t>
            </a: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был организован контроль усвоения знаний, умений, навыков учащихся. </a:t>
            </a:r>
            <a:endParaRPr lang="ru-RU" kern="50" dirty="0" smtClean="0">
              <a:solidFill>
                <a:schemeClr val="bg1"/>
              </a:solidFill>
              <a:latin typeface="Times New Roman" panose="02020603050405020304" pitchFamily="18" charset="0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Как </a:t>
            </a: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использовался на уроке учебный кабинет и его возможности. </a:t>
            </a:r>
            <a:endParaRPr lang="ru-RU" kern="50" dirty="0" smtClean="0">
              <a:solidFill>
                <a:schemeClr val="bg1"/>
              </a:solidFill>
              <a:latin typeface="Times New Roman" panose="02020603050405020304" pitchFamily="18" charset="0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endParaRPr lang="ru-RU" kern="50" dirty="0">
              <a:solidFill>
                <a:schemeClr val="bg1"/>
              </a:solidFill>
              <a:latin typeface="Times New Roman" panose="02020603050405020304" pitchFamily="18" charset="0"/>
              <a:ea typeface="DejaVu Sans"/>
              <a:cs typeface="DejaVu Sans"/>
            </a:endParaRPr>
          </a:p>
          <a:p>
            <a:pPr marL="4000500" lvl="8" indent="-342900" algn="just">
              <a:buFont typeface="+mj-lt"/>
              <a:buAutoNum type="arabicPeriod"/>
              <a:tabLst>
                <a:tab pos="448945" algn="l"/>
              </a:tabLst>
            </a:pPr>
            <a:endParaRPr lang="ru-RU" kern="50" dirty="0" smtClean="0">
              <a:solidFill>
                <a:schemeClr val="bg1"/>
              </a:solidFill>
              <a:latin typeface="Times New Roman" panose="02020603050405020304" pitchFamily="18" charset="0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endParaRPr lang="ru-RU" kern="50" dirty="0">
              <a:solidFill>
                <a:schemeClr val="bg1"/>
              </a:solidFill>
              <a:latin typeface="Times New Roman" panose="02020603050405020304" pitchFamily="18" charset="0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endParaRPr lang="ru-RU" kern="50" dirty="0" smtClean="0">
              <a:solidFill>
                <a:schemeClr val="bg1"/>
              </a:solidFill>
              <a:latin typeface="Times New Roman" panose="02020603050405020304" pitchFamily="18" charset="0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За </a:t>
            </a: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счет чего обеспечивалась высокая работоспособность учащихся в течение всего урока. </a:t>
            </a:r>
            <a:endParaRPr lang="ru-RU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Как на уроке поддерживалась психологическая атмосфера, в чем конкретно проявилась культура общения учителя с классом. </a:t>
            </a:r>
            <a:endParaRPr lang="ru-RU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Как и за счет чего обеспечивалось на уроке рациональное использование </a:t>
            </a: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времени</a:t>
            </a:r>
            <a:r>
              <a:rPr lang="ru-RU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.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Какие </a:t>
            </a: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были продуманны запасные ходы для непредвиденных ситуаций. </a:t>
            </a:r>
            <a:endParaRPr lang="ru-RU" kern="50" dirty="0" smtClean="0">
              <a:solidFill>
                <a:schemeClr val="bg1"/>
              </a:solidFill>
              <a:latin typeface="Times New Roman" panose="02020603050405020304" pitchFamily="18" charset="0"/>
              <a:ea typeface="DejaVu Sans"/>
              <a:cs typeface="DejaVu Sans"/>
            </a:endParaRPr>
          </a:p>
          <a:p>
            <a:pPr marL="228600" lvl="0" indent="-228600" algn="just">
              <a:spcAft>
                <a:spcPts val="0"/>
              </a:spcAft>
              <a:buFont typeface="+mj-lt"/>
              <a:buAutoNum type="arabicPeriod"/>
            </a:pP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Какое сочетание форм и методов обучения выбрано для раскрытия главного материала. </a:t>
            </a:r>
            <a:endParaRPr lang="ru-RU" kern="50" dirty="0" smtClean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48945" algn="l"/>
              </a:tabLst>
            </a:pP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Удалось </a:t>
            </a:r>
            <a:r>
              <a:rPr lang="x-none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ли полностью реализовать все поставленные задачи. </a:t>
            </a:r>
            <a: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</a:rPr>
              <a:t/>
            </a:r>
            <a:br>
              <a:rPr lang="x-none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</a:rPr>
            </a:br>
            <a:r>
              <a:rPr lang="en-US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 </a:t>
            </a:r>
            <a:endParaRPr lang="ru-RU" kern="50" dirty="0" smtClean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algn="just">
              <a:spcAft>
                <a:spcPts val="600"/>
              </a:spcAft>
            </a:pPr>
            <a:r>
              <a:rPr lang="x-none" kern="50" dirty="0">
                <a:latin typeface="Times New Roman" panose="02020603050405020304" pitchFamily="18" charset="0"/>
                <a:ea typeface="DejaVu Sans"/>
                <a:cs typeface="DejaVu Sans"/>
              </a:rPr>
              <a:t> </a:t>
            </a:r>
            <a:endParaRPr lang="ru-RU" kern="50" dirty="0">
              <a:effectLst/>
              <a:latin typeface="Liberation Serif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66461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2509" y="927278"/>
            <a:ext cx="7328079" cy="1648497"/>
          </a:xfrm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ru-RU" sz="27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x-none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омпетентный </a:t>
            </a:r>
            <a:r>
              <a:rPr lang="x-none" sz="24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иностранного языка должен придерживаться требований к содержанию и методике проведения урока.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000778"/>
            <a:ext cx="7886700" cy="3657600"/>
          </a:xfrm>
          <a:ln>
            <a:solidFill>
              <a:srgbClr val="FFFF00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x-none" b="1" u="sng" dirty="0">
                <a:solidFill>
                  <a:schemeClr val="bg1"/>
                </a:solidFill>
              </a:rPr>
              <a:t>Требования к содержанию урока.</a:t>
            </a:r>
            <a:endParaRPr lang="ru-RU" u="sng" dirty="0">
              <a:solidFill>
                <a:schemeClr val="bg1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x-none" dirty="0">
                <a:solidFill>
                  <a:schemeClr val="bg1"/>
                </a:solidFill>
              </a:rPr>
              <a:t>Научность. </a:t>
            </a:r>
            <a:endParaRPr lang="ru-RU" dirty="0">
              <a:solidFill>
                <a:schemeClr val="bg1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x-none" dirty="0">
                <a:solidFill>
                  <a:schemeClr val="bg1"/>
                </a:solidFill>
              </a:rPr>
              <a:t>Воспитывающий и развивающий характер каждого урока. </a:t>
            </a:r>
            <a:endParaRPr lang="ru-RU" dirty="0">
              <a:solidFill>
                <a:schemeClr val="bg1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x-none" dirty="0">
                <a:solidFill>
                  <a:schemeClr val="bg1"/>
                </a:solidFill>
              </a:rPr>
              <a:t>Осуществление связи с жизнью, теории с практикой. </a:t>
            </a:r>
            <a:endParaRPr lang="ru-RU" dirty="0">
              <a:solidFill>
                <a:schemeClr val="bg1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x-none" dirty="0">
                <a:solidFill>
                  <a:schemeClr val="bg1"/>
                </a:solidFill>
              </a:rPr>
              <a:t>Содержание коллективных форм работы учащихся с групповыми и индивидуальными. </a:t>
            </a:r>
            <a:endParaRPr lang="ru-RU" dirty="0">
              <a:solidFill>
                <a:schemeClr val="bg1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x-none" dirty="0">
                <a:solidFill>
                  <a:schemeClr val="bg1"/>
                </a:solidFill>
              </a:rPr>
              <a:t>Организация активной познавательной деятельности учащихся. </a:t>
            </a:r>
            <a:endParaRPr lang="ru-RU" dirty="0">
              <a:solidFill>
                <a:schemeClr val="bg1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x-none" dirty="0">
                <a:solidFill>
                  <a:schemeClr val="bg1"/>
                </a:solidFill>
              </a:rPr>
              <a:t>Сочетание изложения материала учителем с самостоятельной работой учащихся по приобретению новых знаний и умений применять их на практике. </a:t>
            </a:r>
            <a:endParaRPr lang="ru-RU" dirty="0">
              <a:solidFill>
                <a:schemeClr val="bg1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x-none" dirty="0">
                <a:solidFill>
                  <a:schemeClr val="bg1"/>
                </a:solidFill>
              </a:rPr>
              <a:t>Оперативный контроль со стороны учителя за деятельностью класса в целом и отдельных учащихся. 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46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9100" y="915353"/>
            <a:ext cx="6800044" cy="5401479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x-none" sz="2000" b="1" i="1" u="sng" kern="50" dirty="0">
                <a:solidFill>
                  <a:schemeClr val="bg1"/>
                </a:solidFill>
                <a:latin typeface="Liberation Serif"/>
                <a:ea typeface="DejaVu Sans"/>
                <a:cs typeface="DejaVu Sans"/>
              </a:rPr>
              <a:t>Требования к методике проведения урока.</a:t>
            </a:r>
            <a:endParaRPr lang="ru-RU" sz="2000" b="1" i="1" u="sng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  <a:tabLst>
                <a:tab pos="448945" algn="l"/>
              </a:tabLst>
            </a:pPr>
            <a:r>
              <a:rPr lang="x-none" sz="2000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 Применяемые на уроке методы и приемы обучения должны способствовать тому, чтобы урок был эмоциональным, вызывал интерес к учению, воспитывал потребность в знаниях </a:t>
            </a:r>
            <a:endParaRPr lang="ru-RU" sz="2000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  <a:tabLst>
                <a:tab pos="448945" algn="l"/>
              </a:tabLst>
            </a:pPr>
            <a:r>
              <a:rPr lang="x-none" sz="2000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 Темп и ритм урока должны быть оптимальными, действия учителя и учеников завершенными. </a:t>
            </a:r>
            <a:endParaRPr lang="ru-RU" sz="2000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  <a:tabLst>
                <a:tab pos="448945" algn="l"/>
              </a:tabLst>
            </a:pPr>
            <a:r>
              <a:rPr lang="x-none" sz="2000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 Необходимы полный контакт по взаимодействию учителя и учащихся на уроке, педагогический такт. </a:t>
            </a:r>
            <a:endParaRPr lang="ru-RU" sz="2000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  <a:tabLst>
                <a:tab pos="448945" algn="l"/>
              </a:tabLst>
            </a:pPr>
            <a:r>
              <a:rPr lang="x-none" sz="2000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 Необходимо создание атмосферы доброжелательности и активного творческого труда. </a:t>
            </a:r>
            <a:endParaRPr lang="ru-RU" sz="2000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  <a:tabLst>
                <a:tab pos="448945" algn="l"/>
              </a:tabLst>
            </a:pPr>
            <a:r>
              <a:rPr lang="x-none" sz="2000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 Чередовать по возможности виды деятельности учащихся, сочетать разнообразные методы и приемы обучения. </a:t>
            </a:r>
            <a:endParaRPr lang="ru-RU" sz="2000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  <a:tabLst>
                <a:tab pos="448945" algn="l"/>
              </a:tabLst>
            </a:pPr>
            <a:r>
              <a:rPr lang="x-none" sz="2000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 Большую часть урока учащиеся должны активно работать над овладением знаниями и умениями. </a:t>
            </a:r>
            <a:endParaRPr lang="ru-RU" sz="2000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600"/>
              </a:spcAft>
              <a:buFont typeface="Wingdings" panose="05000000000000000000" pitchFamily="2" charset="2"/>
              <a:buChar char=""/>
              <a:tabLst>
                <a:tab pos="448945" algn="l"/>
              </a:tabLst>
            </a:pPr>
            <a:r>
              <a:rPr lang="x-none" sz="2000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 Всем учебным процессом на уроке управляет учитель. </a:t>
            </a:r>
            <a:endParaRPr lang="ru-RU" sz="2000" kern="50" dirty="0">
              <a:solidFill>
                <a:schemeClr val="bg1"/>
              </a:solidFill>
              <a:effectLst/>
              <a:latin typeface="Liberation Serif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35219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432" y="808857"/>
            <a:ext cx="5666705" cy="3286626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708338" y="4622167"/>
            <a:ext cx="7585655" cy="1569660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Самым лучшим учителем в жизни становится тот, кто сильно влияет на учеников, кто меняет их взгляд на жизнь и предмет, кто позволяет им раскрыться и мотивирует на свершения</a:t>
            </a:r>
            <a:endParaRPr lang="ru-RU" sz="2400" b="1" i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5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0756" y="980827"/>
            <a:ext cx="4862421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не контролируют все слишком жестко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0896" y="1474321"/>
            <a:ext cx="2732286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учится в процессе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7082" y="1888768"/>
            <a:ext cx="2874313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ним не всегда весело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74168" y="2321758"/>
            <a:ext cx="2302105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не знает всего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8130" y="2788023"/>
            <a:ext cx="4572000" cy="646331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ориентируется на программу, но мыслит шире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75083" y="3562065"/>
            <a:ext cx="3989618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вовлекает учеников в процесс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6265" y="3962174"/>
            <a:ext cx="4572000" cy="646331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не пытается найти идеальных учеников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39341" y="4269951"/>
            <a:ext cx="2753511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умеет достучаться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9344" y="4822223"/>
            <a:ext cx="3763659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облегчает процесс обучения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95423" y="5023906"/>
            <a:ext cx="4175759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умеет измерять успех по-своему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63313" y="334496"/>
            <a:ext cx="5782517" cy="461665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Компетентный, хороший учитель это</a:t>
            </a:r>
            <a:r>
              <a:rPr lang="ru-RU" sz="2400" dirty="0" smtClean="0">
                <a:solidFill>
                  <a:schemeClr val="bg1"/>
                </a:solidFill>
              </a:rPr>
              <a:t>: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6876" y="5522485"/>
            <a:ext cx="4142288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со страстью относится к работе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45141" y="5953293"/>
            <a:ext cx="2983702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гордится учениками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92088" y="6322625"/>
            <a:ext cx="3670620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него правильная мотивация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80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1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217" y="291547"/>
            <a:ext cx="7794132" cy="1210967"/>
          </a:xfrm>
          <a:ln w="57150">
            <a:solidFill>
              <a:srgbClr val="FFFF0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Изменения, происходящие в стране, в обществе, реализация приоритетного национального проекта «Образование», предъявляют новые требования к современному учителю. Какой он, современный учитель? </a:t>
            </a:r>
            <a:endParaRPr lang="ru-RU" sz="2000" b="1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721217" y="1610466"/>
            <a:ext cx="8422783" cy="1477964"/>
            <a:chOff x="1269" y="1261"/>
            <a:chExt cx="3193" cy="931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40" cy="737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18" y="1261"/>
              <a:ext cx="2633" cy="9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Это человек, способный создавать условия для развития творческих </a:t>
              </a:r>
              <a:r>
                <a:rPr lang="ru-RU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способностей, </a:t>
              </a:r>
              <a:r>
                <a:rPr lang="ru-RU" b="1" dirty="0">
                  <a:solidFill>
                    <a:srgbClr val="FF0000"/>
                  </a:solidFill>
                </a:rPr>
                <a:t>развивать у учеников стремление к творческому восприятию знаний, учить их самостоятельно мыслить</a:t>
              </a:r>
              <a:endParaRPr lang="en-US" sz="2000" b="1" dirty="0">
                <a:solidFill>
                  <a:srgbClr val="FF0000"/>
                </a:solidFill>
              </a:endParaRPr>
            </a:p>
            <a:p>
              <a:endPara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467900" y="2931854"/>
            <a:ext cx="8605963" cy="838261"/>
            <a:chOff x="1144" y="2114"/>
            <a:chExt cx="3283" cy="337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387" y="211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80" y="2114"/>
              <a:ext cx="258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 sz="20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144" y="2171"/>
              <a:ext cx="287" cy="269"/>
              <a:chOff x="1290" y="2123"/>
              <a:chExt cx="287" cy="269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290" y="2123"/>
                <a:ext cx="268" cy="269"/>
                <a:chOff x="1291" y="1623"/>
                <a:chExt cx="268" cy="269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1" y="1839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305" y="1623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54" y="1707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381" y="2141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>
            <a:off x="636978" y="3883950"/>
            <a:ext cx="8304506" cy="1034701"/>
            <a:chOff x="1270" y="2247"/>
            <a:chExt cx="3192" cy="345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gray">
            <a:xfrm>
              <a:off x="1540" y="2257"/>
              <a:ext cx="2818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b="1" dirty="0">
                  <a:solidFill>
                    <a:srgbClr val="FF0000"/>
                  </a:solidFill>
                </a:rPr>
                <a:t>Современный учитель соединяет в себе любовь к делу и к ученикам, умеет не только учить детей, но и сам способен учиться у своих учеников.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664502" y="4994054"/>
            <a:ext cx="8409362" cy="1143253"/>
            <a:chOff x="1268" y="2694"/>
            <a:chExt cx="3208" cy="582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3024" cy="457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29" y="2694"/>
              <a:ext cx="2947" cy="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b="1" dirty="0">
                  <a:solidFill>
                    <a:srgbClr val="FF0000"/>
                  </a:solidFill>
                </a:rPr>
                <a:t>Современный педагог должен выявлять самые лучшие качества, заложенные в душе каждого ребенка, поощрять детей, чтобы они получали радость от приобретенных знаний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68" y="2774"/>
              <a:ext cx="280" cy="298"/>
              <a:chOff x="1414" y="2726"/>
              <a:chExt cx="280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98" y="275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6" name="Group 96"/>
          <p:cNvGrpSpPr>
            <a:grpSpLocks/>
          </p:cNvGrpSpPr>
          <p:nvPr/>
        </p:nvGrpSpPr>
        <p:grpSpPr bwMode="auto">
          <a:xfrm>
            <a:off x="633047" y="6257274"/>
            <a:ext cx="8255074" cy="547687"/>
            <a:chOff x="1268" y="3207"/>
            <a:chExt cx="3190" cy="345"/>
          </a:xfrm>
        </p:grpSpPr>
        <p:sp>
          <p:nvSpPr>
            <p:cNvPr id="47" name="AutoShape 43"/>
            <p:cNvSpPr>
              <a:spLocks noChangeArrowheads="1"/>
            </p:cNvSpPr>
            <p:nvPr/>
          </p:nvSpPr>
          <p:spPr bwMode="gray">
            <a:xfrm>
              <a:off x="1418" y="3207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b="1" dirty="0">
                  <a:solidFill>
                    <a:srgbClr val="FF0000"/>
                  </a:solidFill>
                </a:rPr>
                <a:t>Современный учитель – это профессионал. 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grpSp>
          <p:nvGrpSpPr>
            <p:cNvPr id="49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50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52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55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1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  <p:sp>
        <p:nvSpPr>
          <p:cNvPr id="3" name="Прямоугольник 2"/>
          <p:cNvSpPr/>
          <p:nvPr/>
        </p:nvSpPr>
        <p:spPr>
          <a:xfrm>
            <a:off x="1393879" y="2891581"/>
            <a:ext cx="75476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Современный учитель находится в постоянном творческом поиске, а также в поиске ответа на актуальный проблемный вопрос «чему учить школьников?».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19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4919" y="2967335"/>
            <a:ext cx="867417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dirty="0" smtClean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  <a:t>Спасибо за внимание</a:t>
            </a:r>
            <a:endParaRPr lang="ru-RU" sz="7200" b="0" cap="none" spc="0" dirty="0">
              <a:ln w="0"/>
              <a:solidFill>
                <a:schemeClr val="bg1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307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0614" y="502277"/>
            <a:ext cx="6439437" cy="6124754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indent="449580" algn="ctr">
              <a:spcAft>
                <a:spcPts val="600"/>
              </a:spcAft>
            </a:pPr>
            <a:r>
              <a:rPr lang="x-none" sz="28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Профессионализм педагога определяется его профессиональной пригодностью; профессиональным самоопределением; саморазвитием, т. е. целенаправленным формированием в себе тех качеств, которые необходимы для выполнения профессиональной деятельности. Отличительными чертами современного педагога, педагога - мастера являются постоянное самосовершенствование, самокритичность, эрудиция и высокая культура труда. </a:t>
            </a:r>
            <a:endParaRPr lang="ru-RU" sz="2800" b="1" kern="50" dirty="0">
              <a:solidFill>
                <a:schemeClr val="bg1"/>
              </a:solidFill>
              <a:effectLst/>
              <a:latin typeface="Liberation Serif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23303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639" y="291547"/>
            <a:ext cx="8051710" cy="1563011"/>
          </a:xfrm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          </a:t>
            </a:r>
            <a:r>
              <a:rPr lang="ru-RU" sz="3600" b="1" u="sng" dirty="0" smtClean="0">
                <a:solidFill>
                  <a:schemeClr val="bg1"/>
                </a:solidFill>
              </a:rPr>
              <a:t>Профессиональная компетентность</a:t>
            </a:r>
            <a:endParaRPr lang="ru-RU" sz="3600" b="1" u="sng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1673" y="1859340"/>
            <a:ext cx="7237927" cy="483209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x-none" sz="2800" b="1" i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Под профессиональной компетентностью учителя понимается совокупность профессиональных и личностных качеств, необходимых для успешной педагогической деятельности. Профессионально компетентным можно назвать учителя, который на достаточно высоком уровне осуществляет педагогическую деятельность, педагогическое общение, достигает стабильно высоких результатов в обучении и воспитании учащихся. </a:t>
            </a:r>
            <a:endParaRPr lang="ru-RU" sz="2800" b="1" i="1" kern="50" dirty="0">
              <a:solidFill>
                <a:schemeClr val="bg1"/>
              </a:solidFill>
              <a:effectLst/>
              <a:latin typeface="Liberation Serif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30078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1825" y="1043189"/>
            <a:ext cx="698035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x-none" sz="3200" b="1" i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Развитие профессиональной компетентности – это развитие творческой индивидуальности, формирование восприимчивости к педагогическим инновациям, способностей адаптироваться в меняющейся педагогической среде. От профессионального уровня педагога напрямую зависит социально-экономическое и духовное развитие общества.</a:t>
            </a:r>
            <a:endParaRPr lang="ru-RU" sz="3200" b="1" i="1" kern="50" dirty="0">
              <a:solidFill>
                <a:schemeClr val="bg1"/>
              </a:solidFill>
              <a:effectLst/>
              <a:latin typeface="Liberation Serif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8445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1179" y="2870434"/>
            <a:ext cx="5982237" cy="378565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Основная цель современного образования – соответствие актуальным и перспективным потребностям личности, общества и государства, подготовка разносторонне развитой личности гражданина своей страны, способной к социальной адаптации в обществе, началу трудовой деятельности, самообразованию и самосовершенствованию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68" y="784531"/>
            <a:ext cx="5731097" cy="208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55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216" y="748875"/>
            <a:ext cx="7775620" cy="1054167"/>
          </a:xfrm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Пути развития профессиональной компетенции педагога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7431" y="2446986"/>
            <a:ext cx="7479405" cy="4108360"/>
          </a:xfrm>
          <a:ln>
            <a:solidFill>
              <a:srgbClr val="FFFF00"/>
            </a:solidFill>
          </a:ln>
        </p:spPr>
        <p:txBody>
          <a:bodyPr>
            <a:normAutofit fontScale="92500" lnSpcReduction="20000"/>
          </a:bodyPr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79705" algn="l"/>
              </a:tabLst>
            </a:pPr>
            <a:r>
              <a:rPr lang="x-none" sz="2600" b="1" i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Работа в методических объединениях, творческих группах; </a:t>
            </a:r>
            <a:endParaRPr lang="ru-RU" sz="2600" b="1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79705" algn="l"/>
              </a:tabLst>
            </a:pPr>
            <a:r>
              <a:rPr lang="x-none" sz="2600" b="1" i="1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Исследовательская, </a:t>
            </a:r>
            <a:r>
              <a:rPr lang="x-none" sz="2600" b="1" i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экспериментальная деятельность; </a:t>
            </a:r>
            <a:endParaRPr lang="ru-RU" sz="2600" b="1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79705" algn="l"/>
              </a:tabLst>
            </a:pPr>
            <a:r>
              <a:rPr lang="x-none" sz="2600" b="1" i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Инновационная деятельность, освоение новых педагогических технологий; </a:t>
            </a:r>
            <a:endParaRPr lang="ru-RU" sz="2600" b="1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79705" algn="l"/>
              </a:tabLst>
            </a:pPr>
            <a:r>
              <a:rPr lang="x-none" sz="2600" b="1" i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Различные формы педагогической поддержки; </a:t>
            </a:r>
            <a:endParaRPr lang="ru-RU" sz="2600" b="1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79705" algn="l"/>
              </a:tabLst>
            </a:pPr>
            <a:r>
              <a:rPr lang="x-none" sz="2600" b="1" i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Активное участие в педагогических конкурсах, мастер-классах, форумах и фестивалях; </a:t>
            </a:r>
            <a:endParaRPr lang="ru-RU" sz="2600" b="1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79705" algn="l"/>
              </a:tabLst>
            </a:pPr>
            <a:r>
              <a:rPr lang="x-none" sz="2600" b="1" i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Обобщение собственного педагогического опыта; </a:t>
            </a:r>
            <a:endParaRPr lang="ru-RU" sz="2600" b="1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179705" algn="l"/>
              </a:tabLst>
            </a:pPr>
            <a:r>
              <a:rPr lang="x-none" sz="2600" b="1" i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Использование ИКТ. </a:t>
            </a:r>
            <a:endParaRPr lang="ru-RU" sz="2600" b="1" kern="50" dirty="0">
              <a:solidFill>
                <a:schemeClr val="bg1"/>
              </a:solidFill>
              <a:latin typeface="Liberation Serif"/>
              <a:ea typeface="DejaVu Sans"/>
              <a:cs typeface="DejaVu 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2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1369" y="2562896"/>
            <a:ext cx="7096259" cy="2308324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x-none" sz="3600" b="1" i="1" u="sng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Педагог должен быть вовлечен в процесс управления развитием школы, что способствует развитию его профессионализма.</a:t>
            </a:r>
            <a:endParaRPr lang="ru-RU" sz="3600" b="1" i="1" u="sng" kern="50" dirty="0">
              <a:solidFill>
                <a:schemeClr val="bg1"/>
              </a:solidFill>
              <a:effectLst/>
              <a:latin typeface="Liberation Serif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29363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4703" y="1264156"/>
            <a:ext cx="7482625" cy="830997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Э</a:t>
            </a:r>
            <a:r>
              <a:rPr lang="x-none" sz="2400" b="1" kern="50" dirty="0" smtClean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тапы </a:t>
            </a:r>
            <a:r>
              <a:rPr lang="x-none" sz="2400" b="1" kern="50" dirty="0">
                <a:solidFill>
                  <a:schemeClr val="bg1"/>
                </a:solidFill>
                <a:latin typeface="Times New Roman" panose="02020603050405020304" pitchFamily="18" charset="0"/>
                <a:ea typeface="DejaVu Sans"/>
                <a:cs typeface="DejaVu Sans"/>
              </a:rPr>
              <a:t>формирования профессиональной компетентности: </a:t>
            </a:r>
            <a:endParaRPr lang="ru-RU" sz="2400" b="1" kern="50" dirty="0">
              <a:solidFill>
                <a:schemeClr val="bg1"/>
              </a:solidFill>
              <a:effectLst/>
              <a:latin typeface="Liberation Serif"/>
              <a:ea typeface="DejaVu Sans"/>
              <a:cs typeface="DejaVu San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94703" y="2690336"/>
            <a:ext cx="7482624" cy="3046988"/>
          </a:xfrm>
          <a:prstGeom prst="rect">
            <a:avLst/>
          </a:prstGeom>
          <a:ln w="38100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"/>
              <a:tabLst>
                <a:tab pos="448945" algn="l"/>
              </a:tabLst>
            </a:pPr>
            <a:r>
              <a:rPr lang="x-none" sz="3200" b="1" i="1" kern="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самоанализ и осознание необходимости; </a:t>
            </a:r>
            <a:endParaRPr lang="ru-RU" sz="3200" b="1" i="1" kern="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DejaVu Sans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"/>
              <a:tabLst>
                <a:tab pos="448945" algn="l"/>
              </a:tabLst>
            </a:pPr>
            <a:r>
              <a:rPr lang="x-none" sz="3200" b="1" i="1" kern="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планирование саморазвития (цели, задачи, пути решения); </a:t>
            </a:r>
            <a:endParaRPr lang="ru-RU" sz="3200" b="1" i="1" kern="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DejaVu Sans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Wingdings" panose="05000000000000000000" pitchFamily="2" charset="2"/>
              <a:buChar char=""/>
              <a:tabLst>
                <a:tab pos="448945" algn="l"/>
              </a:tabLst>
            </a:pPr>
            <a:r>
              <a:rPr lang="x-none" sz="3200" b="1" i="1" kern="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самопроявление, анализ, самокорректировка. </a:t>
            </a:r>
            <a:endParaRPr lang="ru-RU" sz="3200" b="1" i="1" kern="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DejaVu Sans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53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537</TotalTime>
  <Words>824</Words>
  <Application>Microsoft Office PowerPoint</Application>
  <PresentationFormat>Экран (4:3)</PresentationFormat>
  <Paragraphs>104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Arial</vt:lpstr>
      <vt:lpstr>Calibri</vt:lpstr>
      <vt:lpstr>Calibri Light</vt:lpstr>
      <vt:lpstr>DejaVu Sans</vt:lpstr>
      <vt:lpstr>Liberation Serif</vt:lpstr>
      <vt:lpstr>OpenSymbol</vt:lpstr>
      <vt:lpstr>Symbol</vt:lpstr>
      <vt:lpstr>Times New Roman</vt:lpstr>
      <vt:lpstr>Wingdings</vt:lpstr>
      <vt:lpstr>Office Theme</vt:lpstr>
      <vt:lpstr>                Совершенствование профессиональных компетенций учителя иностранного языка в условиях развития современного общества </vt:lpstr>
      <vt:lpstr>Изменения, происходящие в стране, в обществе, реализация приоритетного национального проекта «Образование», предъявляют новые требования к современному учителю. Какой он, современный учитель? </vt:lpstr>
      <vt:lpstr>Презентация PowerPoint</vt:lpstr>
      <vt:lpstr>          Профессиональная компетентность</vt:lpstr>
      <vt:lpstr>Презентация PowerPoint</vt:lpstr>
      <vt:lpstr>Презентация PowerPoint</vt:lpstr>
      <vt:lpstr>Пути развития профессиональной компетенции педагога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Компетентный учитель иностранного языка должен придерживаться требований к содержанию и методике проведения урока.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дмитрий и валентина</cp:lastModifiedBy>
  <cp:revision>97</cp:revision>
  <dcterms:created xsi:type="dcterms:W3CDTF">2016-11-18T14:12:19Z</dcterms:created>
  <dcterms:modified xsi:type="dcterms:W3CDTF">2017-08-22T22:29:02Z</dcterms:modified>
</cp:coreProperties>
</file>