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3714-0D9E-4766-84B4-2CE399657E03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B683-00E1-4B57-91CA-3009BBE6A9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3714-0D9E-4766-84B4-2CE399657E03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B683-00E1-4B57-91CA-3009BBE6A9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3714-0D9E-4766-84B4-2CE399657E03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B683-00E1-4B57-91CA-3009BBE6A9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3714-0D9E-4766-84B4-2CE399657E03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B683-00E1-4B57-91CA-3009BBE6A9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3714-0D9E-4766-84B4-2CE399657E03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B683-00E1-4B57-91CA-3009BBE6A9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3714-0D9E-4766-84B4-2CE399657E03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B683-00E1-4B57-91CA-3009BBE6A9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3714-0D9E-4766-84B4-2CE399657E03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B683-00E1-4B57-91CA-3009BBE6A9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3714-0D9E-4766-84B4-2CE399657E03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B683-00E1-4B57-91CA-3009BBE6A9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3714-0D9E-4766-84B4-2CE399657E03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B683-00E1-4B57-91CA-3009BBE6A9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3714-0D9E-4766-84B4-2CE399657E03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B683-00E1-4B57-91CA-3009BBE6A9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3714-0D9E-4766-84B4-2CE399657E03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B683-00E1-4B57-91CA-3009BBE6A9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23714-0D9E-4766-84B4-2CE399657E03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BB683-00E1-4B57-91CA-3009BBE6A9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080119"/>
          </a:xfrm>
          <a:ln>
            <a:solidFill>
              <a:schemeClr val="accent2">
                <a:lumMod val="50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Муниципальное бюджетное образовательное учреждение дополнительного образования «Мечта».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348880"/>
            <a:ext cx="4392488" cy="2232248"/>
          </a:xfrm>
          <a:ln>
            <a:solidFill>
              <a:schemeClr val="accent3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Превращение гусеницы в бабочку.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 descr="https://omiliya.org/sites/default/files/img_materials/gusenica_i_babochka_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060848"/>
            <a:ext cx="371286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691680" y="5517232"/>
            <a:ext cx="6912768" cy="864096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Педагог дополнительного образования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Курганская Надежда Ивановна.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2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</a:rPr>
              <a:t>Исследование </a:t>
            </a:r>
            <a:r>
              <a:rPr lang="ru-RU" sz="3100" b="1" dirty="0">
                <a:solidFill>
                  <a:schemeClr val="tx2">
                    <a:lumMod val="75000"/>
                  </a:schemeClr>
                </a:solidFill>
              </a:rPr>
              <a:t>процесса превращения гусеницы в бабочку в домашних условиях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00808"/>
            <a:ext cx="5410944" cy="4968552"/>
          </a:xfrm>
          <a:ln>
            <a:solidFill>
              <a:schemeClr val="accent3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40000" lnSpcReduction="20000"/>
          </a:bodyPr>
          <a:lstStyle/>
          <a:p>
            <a:endParaRPr lang="ru-RU" sz="3400" dirty="0" smtClean="0">
              <a:solidFill>
                <a:srgbClr val="C00000"/>
              </a:solidFill>
            </a:endParaRPr>
          </a:p>
          <a:p>
            <a:r>
              <a:rPr lang="ru-RU" sz="4000" dirty="0" smtClean="0">
                <a:solidFill>
                  <a:srgbClr val="C00000"/>
                </a:solidFill>
              </a:rPr>
              <a:t>Найти гусеницу </a:t>
            </a:r>
            <a:r>
              <a:rPr lang="ru-RU" sz="4000" dirty="0">
                <a:solidFill>
                  <a:srgbClr val="C00000"/>
                </a:solidFill>
              </a:rPr>
              <a:t>бабочки крапивницы в огороде. </a:t>
            </a:r>
            <a:endParaRPr lang="ru-RU" sz="4000" dirty="0" smtClean="0">
              <a:solidFill>
                <a:srgbClr val="C00000"/>
              </a:solidFill>
            </a:endParaRPr>
          </a:p>
          <a:p>
            <a:r>
              <a:rPr lang="ru-RU" sz="4000" dirty="0" smtClean="0">
                <a:solidFill>
                  <a:srgbClr val="C00000"/>
                </a:solidFill>
              </a:rPr>
              <a:t>Осторожно </a:t>
            </a:r>
            <a:r>
              <a:rPr lang="ru-RU" sz="4000" dirty="0">
                <a:solidFill>
                  <a:srgbClr val="C00000"/>
                </a:solidFill>
              </a:rPr>
              <a:t>поместил её в литровую банку. </a:t>
            </a:r>
            <a:r>
              <a:rPr lang="ru-RU" sz="4000" dirty="0" smtClean="0">
                <a:solidFill>
                  <a:srgbClr val="C00000"/>
                </a:solidFill>
              </a:rPr>
              <a:t>Положить </a:t>
            </a:r>
            <a:r>
              <a:rPr lang="ru-RU" sz="4000" dirty="0">
                <a:solidFill>
                  <a:srgbClr val="C00000"/>
                </a:solidFill>
              </a:rPr>
              <a:t>в банку листья салата, посмотреть съест их гусеница или нет. Сверху </a:t>
            </a:r>
            <a:r>
              <a:rPr lang="ru-RU" sz="4000" dirty="0" smtClean="0">
                <a:solidFill>
                  <a:srgbClr val="C00000"/>
                </a:solidFill>
              </a:rPr>
              <a:t>накрыть </a:t>
            </a:r>
            <a:r>
              <a:rPr lang="ru-RU" sz="4000" dirty="0">
                <a:solidFill>
                  <a:srgbClr val="C00000"/>
                </a:solidFill>
              </a:rPr>
              <a:t>марлей и закрепил резинкой. Гусеницы и растения испаряют много воды, без вентиляции гусеницы погибнут. </a:t>
            </a:r>
            <a:endParaRPr lang="ru-RU" sz="4000" dirty="0" smtClean="0">
              <a:solidFill>
                <a:srgbClr val="C00000"/>
              </a:solidFill>
            </a:endParaRPr>
          </a:p>
          <a:p>
            <a:r>
              <a:rPr lang="ru-RU" sz="4000" dirty="0" smtClean="0">
                <a:solidFill>
                  <a:srgbClr val="C00000"/>
                </a:solidFill>
              </a:rPr>
              <a:t>Поставить </a:t>
            </a:r>
            <a:r>
              <a:rPr lang="ru-RU" sz="4000" dirty="0">
                <a:solidFill>
                  <a:srgbClr val="C00000"/>
                </a:solidFill>
              </a:rPr>
              <a:t>банку на подоконник, на окно </a:t>
            </a:r>
            <a:r>
              <a:rPr lang="ru-RU" sz="4000" dirty="0" smtClean="0">
                <a:solidFill>
                  <a:srgbClr val="C00000"/>
                </a:solidFill>
              </a:rPr>
              <a:t>наклеить </a:t>
            </a:r>
            <a:r>
              <a:rPr lang="ru-RU" sz="4000" dirty="0">
                <a:solidFill>
                  <a:srgbClr val="C00000"/>
                </a:solidFill>
              </a:rPr>
              <a:t>бумагу, чтобы солнце не напекло. </a:t>
            </a:r>
            <a:endParaRPr lang="ru-RU" sz="4000" dirty="0" smtClean="0">
              <a:solidFill>
                <a:srgbClr val="C00000"/>
              </a:solidFill>
            </a:endParaRPr>
          </a:p>
          <a:p>
            <a:r>
              <a:rPr lang="ru-RU" sz="4000" dirty="0" smtClean="0">
                <a:solidFill>
                  <a:srgbClr val="C00000"/>
                </a:solidFill>
              </a:rPr>
              <a:t>Следить </a:t>
            </a:r>
            <a:r>
              <a:rPr lang="ru-RU" sz="4000" dirty="0">
                <a:solidFill>
                  <a:srgbClr val="C00000"/>
                </a:solidFill>
              </a:rPr>
              <a:t>за гусеницей каждый день, </a:t>
            </a:r>
            <a:r>
              <a:rPr lang="ru-RU" sz="4000" dirty="0" smtClean="0">
                <a:solidFill>
                  <a:srgbClr val="C00000"/>
                </a:solidFill>
              </a:rPr>
              <a:t>убирать </a:t>
            </a:r>
            <a:r>
              <a:rPr lang="ru-RU" sz="4000" dirty="0">
                <a:solidFill>
                  <a:srgbClr val="C00000"/>
                </a:solidFill>
              </a:rPr>
              <a:t>остатки съеденных и затоптанных листьев, то, что гусеница выделяет, а также </a:t>
            </a:r>
            <a:r>
              <a:rPr lang="ru-RU" sz="4000" dirty="0" smtClean="0">
                <a:solidFill>
                  <a:srgbClr val="C00000"/>
                </a:solidFill>
              </a:rPr>
              <a:t>добавлять </a:t>
            </a:r>
            <a:r>
              <a:rPr lang="ru-RU" sz="4000" dirty="0">
                <a:solidFill>
                  <a:srgbClr val="C00000"/>
                </a:solidFill>
              </a:rPr>
              <a:t>свежий корм. </a:t>
            </a:r>
            <a:r>
              <a:rPr lang="ru-RU" sz="4000" dirty="0" smtClean="0">
                <a:solidFill>
                  <a:srgbClr val="C00000"/>
                </a:solidFill>
              </a:rPr>
              <a:t>(В </a:t>
            </a:r>
            <a:r>
              <a:rPr lang="ru-RU" sz="4000" dirty="0">
                <a:solidFill>
                  <a:srgbClr val="C00000"/>
                </a:solidFill>
              </a:rPr>
              <a:t>какой-то день гусеница </a:t>
            </a:r>
            <a:r>
              <a:rPr lang="ru-RU" sz="4000" dirty="0" smtClean="0">
                <a:solidFill>
                  <a:srgbClr val="C00000"/>
                </a:solidFill>
              </a:rPr>
              <a:t>перестанет </a:t>
            </a:r>
            <a:r>
              <a:rPr lang="ru-RU" sz="4000" dirty="0">
                <a:solidFill>
                  <a:srgbClr val="C00000"/>
                </a:solidFill>
              </a:rPr>
              <a:t>есть и </a:t>
            </a:r>
            <a:r>
              <a:rPr lang="ru-RU" sz="4000" dirty="0" smtClean="0">
                <a:solidFill>
                  <a:srgbClr val="C00000"/>
                </a:solidFill>
              </a:rPr>
              <a:t>начнёт </a:t>
            </a:r>
            <a:r>
              <a:rPr lang="ru-RU" sz="4000" dirty="0">
                <a:solidFill>
                  <a:srgbClr val="C00000"/>
                </a:solidFill>
              </a:rPr>
              <a:t>беспокойно ползать по </a:t>
            </a:r>
            <a:r>
              <a:rPr lang="ru-RU" sz="4000" dirty="0" smtClean="0">
                <a:solidFill>
                  <a:srgbClr val="C00000"/>
                </a:solidFill>
              </a:rPr>
              <a:t>банке, гусеница </a:t>
            </a:r>
            <a:r>
              <a:rPr lang="ru-RU" sz="4000" dirty="0">
                <a:solidFill>
                  <a:srgbClr val="C00000"/>
                </a:solidFill>
              </a:rPr>
              <a:t>готова к </a:t>
            </a:r>
            <a:r>
              <a:rPr lang="ru-RU" sz="4000" dirty="0" smtClean="0">
                <a:solidFill>
                  <a:srgbClr val="C00000"/>
                </a:solidFill>
              </a:rPr>
              <a:t>окукливанию). </a:t>
            </a:r>
          </a:p>
          <a:p>
            <a:r>
              <a:rPr lang="ru-RU" sz="4000" dirty="0" smtClean="0">
                <a:solidFill>
                  <a:srgbClr val="C00000"/>
                </a:solidFill>
              </a:rPr>
              <a:t>Теперь </a:t>
            </a:r>
            <a:r>
              <a:rPr lang="ru-RU" sz="4000" dirty="0">
                <a:solidFill>
                  <a:srgbClr val="C00000"/>
                </a:solidFill>
              </a:rPr>
              <a:t>нужно </a:t>
            </a:r>
            <a:r>
              <a:rPr lang="ru-RU" sz="4000" dirty="0" smtClean="0">
                <a:solidFill>
                  <a:srgbClr val="C00000"/>
                </a:solidFill>
              </a:rPr>
              <a:t> </a:t>
            </a:r>
            <a:r>
              <a:rPr lang="ru-RU" sz="4000" dirty="0">
                <a:solidFill>
                  <a:srgbClr val="C00000"/>
                </a:solidFill>
              </a:rPr>
              <a:t>ждать появления маленького чуда. Процесс окукливания очень интересен. </a:t>
            </a:r>
            <a:r>
              <a:rPr lang="ru-RU" sz="4000" dirty="0" smtClean="0">
                <a:solidFill>
                  <a:srgbClr val="C00000"/>
                </a:solidFill>
              </a:rPr>
              <a:t>(Гусеница должна расположиться </a:t>
            </a:r>
            <a:r>
              <a:rPr lang="ru-RU" sz="4000" dirty="0">
                <a:solidFill>
                  <a:srgbClr val="C00000"/>
                </a:solidFill>
              </a:rPr>
              <a:t>на листе салата вниз головой и </a:t>
            </a:r>
            <a:r>
              <a:rPr lang="ru-RU" sz="4000" dirty="0" smtClean="0">
                <a:solidFill>
                  <a:srgbClr val="C00000"/>
                </a:solidFill>
              </a:rPr>
              <a:t>начнёт </a:t>
            </a:r>
            <a:r>
              <a:rPr lang="ru-RU" sz="4000" dirty="0">
                <a:solidFill>
                  <a:srgbClr val="C00000"/>
                </a:solidFill>
              </a:rPr>
              <a:t>выделяет что-то типа липкой паутины и плести кокон. Куколка </a:t>
            </a:r>
            <a:r>
              <a:rPr lang="ru-RU" sz="4000" dirty="0" smtClean="0">
                <a:solidFill>
                  <a:srgbClr val="C00000"/>
                </a:solidFill>
              </a:rPr>
              <a:t>станет неподвижной).</a:t>
            </a:r>
          </a:p>
          <a:p>
            <a:r>
              <a:rPr lang="ru-RU" sz="4000" dirty="0" smtClean="0">
                <a:solidFill>
                  <a:srgbClr val="C00000"/>
                </a:solidFill>
              </a:rPr>
              <a:t> </a:t>
            </a:r>
            <a:r>
              <a:rPr lang="ru-RU" sz="4000" dirty="0">
                <a:solidFill>
                  <a:srgbClr val="C00000"/>
                </a:solidFill>
              </a:rPr>
              <a:t>Спустя где-то 2,5 недели </a:t>
            </a:r>
            <a:r>
              <a:rPr lang="ru-RU" sz="4000" dirty="0" smtClean="0">
                <a:solidFill>
                  <a:srgbClr val="C00000"/>
                </a:solidFill>
              </a:rPr>
              <a:t>вылупиться бабочка. </a:t>
            </a:r>
            <a:endParaRPr lang="ru-RU" sz="4000" dirty="0">
              <a:solidFill>
                <a:srgbClr val="C00000"/>
              </a:solidFill>
            </a:endParaRPr>
          </a:p>
          <a:p>
            <a:endParaRPr lang="ru-RU" sz="4000" dirty="0"/>
          </a:p>
        </p:txBody>
      </p:sp>
      <p:pic>
        <p:nvPicPr>
          <p:cNvPr id="4" name="Рисунок 3" descr="http://schoolofcare.ru/img/w620/u/lesson/29/shutterstock_66354151.jpg/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060848"/>
            <a:ext cx="3036782" cy="3600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500"/>
                            </p:stCondLst>
                            <p:childTnLst>
                              <p:par>
                                <p:cTn id="3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500"/>
                            </p:stCondLst>
                            <p:childTnLst>
                              <p:par>
                                <p:cTn id="3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500"/>
                            </p:stCondLst>
                            <p:childTnLst>
                              <p:par>
                                <p:cTn id="4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Спасибо за внимание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http://sqwanjia.net/data/out/28/38887669-boy-and-girl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132856"/>
            <a:ext cx="6624736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Сказка о том, как гусеница бабочкой стала.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987008" cy="4525963"/>
          </a:xfrm>
          <a:ln>
            <a:solidFill>
              <a:schemeClr val="accent3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solidFill>
                  <a:srgbClr val="C00000"/>
                </a:solidFill>
              </a:rPr>
              <a:t>		Жила-была гусеница. Она очень любила кушать. Пчёлки сладкий сок с цветочков соберут  и к себе домой несут. Букашки немного росы с травинок попьют – и сыты. А гусеница ела листья, ела цветы, ела ягоды – и всё ей было мало. Букашки над ней смеялись, говорили: «Ну и </a:t>
            </a:r>
            <a:r>
              <a:rPr lang="ru-RU" sz="1800" dirty="0" err="1" smtClean="0">
                <a:solidFill>
                  <a:srgbClr val="C00000"/>
                </a:solidFill>
              </a:rPr>
              <a:t>обжора</a:t>
            </a:r>
            <a:r>
              <a:rPr lang="ru-RU" sz="1800" dirty="0" smtClean="0">
                <a:solidFill>
                  <a:srgbClr val="C00000"/>
                </a:solidFill>
              </a:rPr>
              <a:t>» Но гусеница их не слушала. Наконец она наелась, заползла под листочек, сделала себе домик и уснула в нём.</a:t>
            </a:r>
          </a:p>
          <a:p>
            <a:pPr>
              <a:buNone/>
            </a:pPr>
            <a:r>
              <a:rPr lang="ru-RU" sz="1800" dirty="0" smtClean="0">
                <a:solidFill>
                  <a:srgbClr val="C00000"/>
                </a:solidFill>
              </a:rPr>
              <a:t>      		А через несколько дней из домика вылетела большая красивая бабочка. Что за чудеса? Да это гусеница, пока спала превратилась в прекрасную бабочку! Почему произошло такое чудо? Наверно потому что гусеница хорошо кушала, хорошо работала – строила домик, крепко спала и не </a:t>
            </a:r>
            <a:r>
              <a:rPr lang="ru-RU" sz="1800" dirty="0" err="1" smtClean="0">
                <a:solidFill>
                  <a:srgbClr val="C00000"/>
                </a:solidFill>
              </a:rPr>
              <a:t>капризничела</a:t>
            </a:r>
            <a:r>
              <a:rPr lang="ru-RU" sz="1800" dirty="0" smtClean="0">
                <a:solidFill>
                  <a:srgbClr val="C00000"/>
                </a:solidFill>
              </a:rPr>
              <a:t>.</a:t>
            </a:r>
          </a:p>
          <a:p>
            <a:endParaRPr lang="ru-RU" sz="1800" dirty="0"/>
          </a:p>
        </p:txBody>
      </p:sp>
      <p:pic>
        <p:nvPicPr>
          <p:cNvPr id="5" name="Рисунок 4" descr="http://st.rfclipart.com/image/big/f6-31-1c/caterpillar-wants-to-become-a-butterfly-Download-Royalty-free-Vector-File-EPS-1588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700808"/>
            <a:ext cx="2502597" cy="3495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psudoterad.ru/img/picture/May/28/4d291562534c8a0726bc042bffc5f8b3/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188640"/>
            <a:ext cx="169168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arhivurokov.ru/kopilka/up/html/2017/04/26/k_590094ff580da/411801_1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48680"/>
            <a:ext cx="700266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6672"/>
            <a:ext cx="4546848" cy="5649491"/>
          </a:xfrm>
          <a:ln>
            <a:solidFill>
              <a:schemeClr val="accent3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		Бабочки проходят четыре стадии в своем развитии. Некоторые из видов бабочек живут всего один день, другие - несколько месяцев, но и те и другие рождаются маленькими червячками.</a:t>
            </a:r>
          </a:p>
          <a:p>
            <a:pPr>
              <a:buNone/>
            </a:pPr>
            <a:r>
              <a:rPr lang="ru-RU" dirty="0">
                <a:solidFill>
                  <a:srgbClr val="C00000"/>
                </a:solidFill>
              </a:rPr>
              <a:t>	</a:t>
            </a:r>
            <a:r>
              <a:rPr lang="ru-RU" dirty="0" smtClean="0">
                <a:solidFill>
                  <a:srgbClr val="C00000"/>
                </a:solidFill>
              </a:rPr>
              <a:t>	 А когда червячок подрастает, то превращается в симпатичную гусеницу - так наступает вторая стадия в развитии бабочки.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http://deti-i-vnuki.ru/wp-content/uploads/2014/06/Image4957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196752"/>
            <a:ext cx="3858358" cy="4002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  <a:ln>
            <a:solidFill>
              <a:schemeClr val="accent3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Яйца имеют разную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форму - шариков, кувшинчиков, цилиндров. Яйцо заключено в оболочку, которая может быть гладкой или ребристой и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шершавой Бабочки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откладывают яйца в почву, на листья, некоторые покрывают их защитной плёнкой, спасающей от высыхания.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стадия длится в зависимости от вида бабочки, но средняя продолжительность 8-15 дней.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996952"/>
            <a:ext cx="4392488" cy="3672408"/>
          </a:xfrm>
          <a:ln>
            <a:solidFill>
              <a:schemeClr val="accent6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Крохотная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личинка выходит из яйца, в некоторых случаях съедая его, она начинает есть и расти. Гусеницы очень прожорливые: они грызут листья и стебли растений, поедают сочные плоды или питаются другими насекомыми. У личинки имеется три пары членистых грудных ножек, которые располагаются на уровне груди взрослого насекомого. </a:t>
            </a:r>
          </a:p>
        </p:txBody>
      </p:sp>
      <p:pic>
        <p:nvPicPr>
          <p:cNvPr id="4" name="Рисунок 3" descr="Яйца бабочк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501008"/>
            <a:ext cx="388843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8064" y="260648"/>
            <a:ext cx="3538736" cy="5865515"/>
          </a:xfr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		</a:t>
            </a:r>
          </a:p>
          <a:p>
            <a:pPr>
              <a:buNone/>
            </a:pPr>
            <a:r>
              <a:rPr lang="ru-RU" dirty="0"/>
              <a:t>	</a:t>
            </a:r>
            <a:r>
              <a:rPr lang="ru-RU" dirty="0" smtClean="0"/>
              <a:t>	</a:t>
            </a:r>
            <a:r>
              <a:rPr lang="ru-RU" dirty="0" smtClean="0">
                <a:solidFill>
                  <a:srgbClr val="C00000"/>
                </a:solidFill>
              </a:rPr>
              <a:t>Тело </a:t>
            </a:r>
            <a:r>
              <a:rPr lang="ru-RU" dirty="0">
                <a:solidFill>
                  <a:srgbClr val="C00000"/>
                </a:solidFill>
              </a:rPr>
              <a:t>гусеницы состоит из 14 - 15 колец, а на голове у нее - малюсенькие глазки и рот. Во рту у гусеницы есть челюсти, которыми она может жевать и мять пищу. У гусениц имеется по 8 ног, которые растут прямо от головы. </a:t>
            </a:r>
            <a:r>
              <a:rPr lang="ru-RU" dirty="0" smtClean="0">
                <a:solidFill>
                  <a:srgbClr val="C00000"/>
                </a:solidFill>
              </a:rPr>
              <a:t>	Конечно</a:t>
            </a:r>
            <a:r>
              <a:rPr lang="ru-RU" dirty="0">
                <a:solidFill>
                  <a:srgbClr val="C00000"/>
                </a:solidFill>
              </a:rPr>
              <a:t>, гусенице еще очень далеко до красавицы-бабочки - у нее нет пока никаких крыльев, а усики-антенны еще очень коротки. Но (что очень ценно) гусеницы умеют производить из своей слюны шелковые нитки.</a:t>
            </a:r>
          </a:p>
        </p:txBody>
      </p:sp>
      <p:pic>
        <p:nvPicPr>
          <p:cNvPr id="4" name="Рисунок 3" descr="https://otvet.imgsmail.ru/download/b7013f3f8c79f7b3b55cd86c01179394_i-143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4639310" cy="5238750"/>
          </a:xfrm>
          <a:prstGeom prst="rect">
            <a:avLst/>
          </a:prstGeom>
          <a:noFill/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922114"/>
          </a:xfr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А что же дальше происходит с гусеницей?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47864" y="1484784"/>
            <a:ext cx="5338936" cy="5184576"/>
          </a:xfrm>
          <a:ln>
            <a:solidFill>
              <a:schemeClr val="accent3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000" dirty="0" smtClean="0"/>
              <a:t>		</a:t>
            </a:r>
            <a:r>
              <a:rPr lang="ru-RU" sz="2000" dirty="0" smtClean="0">
                <a:solidFill>
                  <a:srgbClr val="C00000"/>
                </a:solidFill>
              </a:rPr>
              <a:t>Прежде всего гусеница досыта наедается листьями, затем оборачивается в кокон, называемый куколкой, - это такой плотный мешочек из нитей, образующихся из слюны гусеницы. </a:t>
            </a:r>
          </a:p>
          <a:p>
            <a:pPr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		Внутри этого кокона-куколки и происходит превращение гусеницы в бабочку.</a:t>
            </a:r>
          </a:p>
          <a:p>
            <a:pPr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		Это временное жилище бабочки довольно твердое и прочное. Гусеница сидит в куколке неподвижно и ничего не ест, а помогает ей выжить запас из съеденного. Обычно </a:t>
            </a:r>
            <a:r>
              <a:rPr lang="ru-RU" sz="2000" dirty="0">
                <a:solidFill>
                  <a:srgbClr val="C00000"/>
                </a:solidFill>
              </a:rPr>
              <a:t>куколки приклеиваются к листу, ветке или камню и так проводят примерно 10 дней.</a:t>
            </a:r>
            <a:r>
              <a:rPr lang="ru-RU" sz="2000" dirty="0" smtClean="0">
                <a:solidFill>
                  <a:srgbClr val="C00000"/>
                </a:solidFill>
              </a:rPr>
              <a:t/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/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	В </a:t>
            </a:r>
            <a:r>
              <a:rPr lang="ru-RU" sz="2000" dirty="0">
                <a:solidFill>
                  <a:srgbClr val="C00000"/>
                </a:solidFill>
              </a:rPr>
              <a:t>течение периода заточения в куколке гусеница превращается в бабочку, которая разрывает свое временное жилище и выходит на свет во всей своей </a:t>
            </a:r>
            <a:r>
              <a:rPr lang="ru-RU" sz="2000" dirty="0" smtClean="0">
                <a:solidFill>
                  <a:srgbClr val="C00000"/>
                </a:solidFill>
              </a:rPr>
              <a:t>красе. Обычно куколки приклеиваются к листу, ветке или камню и так проводят примерно 10 дней.</a:t>
            </a:r>
          </a:p>
          <a:p>
            <a:endParaRPr lang="ru-RU" sz="2000" dirty="0"/>
          </a:p>
        </p:txBody>
      </p:sp>
      <p:pic>
        <p:nvPicPr>
          <p:cNvPr id="16386" name="Picture 2" descr="https://otvet.imgsmail.ru/download/b7013f3f8c79f7b3b55cd86c01179394_i-14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1412776"/>
            <a:ext cx="3064480" cy="51667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3000" fill="hold"/>
                                        <p:tgtEl>
                                          <p:spTgt spid="1638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2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В течение периода заточения в куколке гусеница превращается в бабочку.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39952" y="1556792"/>
            <a:ext cx="4824536" cy="4453955"/>
          </a:xfrm>
          <a:ln>
            <a:solidFill>
              <a:schemeClr val="accent3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400" dirty="0" smtClean="0"/>
              <a:t>		</a:t>
            </a:r>
            <a:r>
              <a:rPr lang="ru-RU" sz="2400" dirty="0" smtClean="0">
                <a:solidFill>
                  <a:srgbClr val="C00000"/>
                </a:solidFill>
              </a:rPr>
              <a:t>Рождаясь</a:t>
            </a:r>
            <a:r>
              <a:rPr lang="ru-RU" sz="2400" dirty="0">
                <a:solidFill>
                  <a:srgbClr val="C00000"/>
                </a:solidFill>
              </a:rPr>
              <a:t>, бабочка разламывает кокон, так как голова насекомого уже достигает размеров взрослой особи. Сформировавшееся насекомое выбирается из оболочки при помощи влажных и слабых крыльев</a:t>
            </a:r>
            <a:r>
              <a:rPr lang="ru-RU" sz="2400" dirty="0" smtClean="0">
                <a:solidFill>
                  <a:srgbClr val="C00000"/>
                </a:solidFill>
              </a:rPr>
              <a:t>.</a:t>
            </a:r>
          </a:p>
          <a:p>
            <a:pPr>
              <a:buNone/>
            </a:pPr>
            <a:r>
              <a:rPr lang="ru-RU" sz="2400" dirty="0">
                <a:solidFill>
                  <a:srgbClr val="C00000"/>
                </a:solidFill>
              </a:rPr>
              <a:t>	</a:t>
            </a:r>
            <a:r>
              <a:rPr lang="ru-RU" sz="2400" dirty="0" smtClean="0">
                <a:solidFill>
                  <a:srgbClr val="C00000"/>
                </a:solidFill>
              </a:rPr>
              <a:t>	 </a:t>
            </a:r>
            <a:r>
              <a:rPr lang="ru-RU" sz="2400" dirty="0">
                <a:solidFill>
                  <a:srgbClr val="C00000"/>
                </a:solidFill>
              </a:rPr>
              <a:t>Первое, что бабочка делает, когда вылезет из куколки – она сушит свои крылья. Ведь бабочка жила в жидкости, значит, ее крылья намокли. И их надо расправить и высушить. </a:t>
            </a:r>
            <a:r>
              <a:rPr lang="ru-RU" sz="2400" dirty="0" smtClean="0">
                <a:solidFill>
                  <a:srgbClr val="C00000"/>
                </a:solidFill>
              </a:rPr>
              <a:t>		Когда </a:t>
            </a:r>
            <a:r>
              <a:rPr lang="ru-RU" sz="2400" dirty="0">
                <a:solidFill>
                  <a:srgbClr val="C00000"/>
                </a:solidFill>
              </a:rPr>
              <a:t>крылья высохли – бабочка начинает летать. </a:t>
            </a:r>
            <a:r>
              <a:rPr lang="ru-RU" sz="2400" dirty="0" smtClean="0">
                <a:solidFill>
                  <a:srgbClr val="C00000"/>
                </a:solidFill>
              </a:rPr>
              <a:t>Кушают бабочки цветочный нектар, но некоторые виды могут питаться фруктами и мёдом. В общем бабочки сладкоежки.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http://babochkiz.narod.ru/111/vistavka/110_babochkiz.narod.ru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060848"/>
            <a:ext cx="381642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0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5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1143000"/>
          </a:xfrm>
          <a:ln>
            <a:solidFill>
              <a:schemeClr val="accent3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Вопросы.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556792"/>
            <a:ext cx="4186808" cy="4569371"/>
          </a:xfr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	</a:t>
            </a:r>
          </a:p>
          <a:p>
            <a:pPr>
              <a:buNone/>
            </a:pPr>
            <a:r>
              <a:rPr lang="ru-RU" sz="51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5100" dirty="0" smtClean="0">
                <a:solidFill>
                  <a:schemeClr val="tx2">
                    <a:lumMod val="75000"/>
                  </a:schemeClr>
                </a:solidFill>
              </a:rPr>
              <a:t>    Какие стадии проходит гусеница, чтобы превратиться в бабочку?</a:t>
            </a:r>
          </a:p>
          <a:p>
            <a:pPr>
              <a:buNone/>
            </a:pPr>
            <a:r>
              <a:rPr lang="ru-RU" sz="51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51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5100" dirty="0" smtClean="0">
                <a:solidFill>
                  <a:schemeClr val="tx2">
                    <a:lumMod val="75000"/>
                  </a:schemeClr>
                </a:solidFill>
              </a:rPr>
              <a:t>Сколько времени занимает это превращение?</a:t>
            </a:r>
          </a:p>
          <a:p>
            <a:pPr>
              <a:buNone/>
            </a:pPr>
            <a:r>
              <a:rPr lang="ru-RU" sz="51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51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5100" dirty="0" smtClean="0">
                <a:solidFill>
                  <a:schemeClr val="tx2">
                    <a:lumMod val="75000"/>
                  </a:schemeClr>
                </a:solidFill>
              </a:rPr>
              <a:t>Чья жизнь интереснее по твоему мнению?</a:t>
            </a:r>
          </a:p>
          <a:p>
            <a:pPr>
              <a:buNone/>
            </a:pPr>
            <a:endParaRPr lang="ru-RU" sz="51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5100" dirty="0" smtClean="0">
                <a:solidFill>
                  <a:schemeClr val="tx2">
                    <a:lumMod val="75000"/>
                  </a:schemeClr>
                </a:solidFill>
              </a:rPr>
              <a:t>     Какую пользу и вред приносят гусеницы и бабочки?</a:t>
            </a:r>
            <a:endParaRPr lang="ru-RU" sz="51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 descr="http://clipground.com/images/cocon-clipart-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04664"/>
            <a:ext cx="3271291" cy="5403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9" dur="indefinit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build="p"/>
      <p:bldP spid="5" grpId="1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196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Муниципальное бюджетное образовательное учреждение дополнительного образования «Мечта».</vt:lpstr>
      <vt:lpstr>Сказка о том, как гусеница бабочкой стала.</vt:lpstr>
      <vt:lpstr>Слайд 3</vt:lpstr>
      <vt:lpstr>Слайд 4</vt:lpstr>
      <vt:lpstr>  Яйца имеют разную форму - шариков, кувшинчиков, цилиндров. Яйцо заключено в оболочку, которая может быть гладкой или ребристой и шершавой Бабочки откладывают яйца в почву, на листья, некоторые покрывают их защитной плёнкой, спасающей от высыхания. Эта стадия длится в зависимости от вида бабочки, но средняя продолжительность 8-15 дней. </vt:lpstr>
      <vt:lpstr>Слайд 6</vt:lpstr>
      <vt:lpstr> А что же дальше происходит с гусеницей?  </vt:lpstr>
      <vt:lpstr>В течение периода заточения в куколке гусеница превращается в бабочку. </vt:lpstr>
      <vt:lpstr>Вопросы.</vt:lpstr>
      <vt:lpstr> Исследование процесса превращения гусеницы в бабочку в домашних условиях </vt:lpstr>
      <vt:lpstr>Спасибо за внимание</vt:lpstr>
    </vt:vector>
  </TitlesOfParts>
  <Company>KrotySOFT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образовательное учреждение детей</dc:title>
  <dc:creator>Надежда</dc:creator>
  <cp:lastModifiedBy>Надежда</cp:lastModifiedBy>
  <cp:revision>26</cp:revision>
  <dcterms:created xsi:type="dcterms:W3CDTF">2017-08-27T06:57:32Z</dcterms:created>
  <dcterms:modified xsi:type="dcterms:W3CDTF">2017-08-28T04:42:24Z</dcterms:modified>
</cp:coreProperties>
</file>