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69D106-3FFA-43F7-85FE-A43A6C16353A}" type="datetimeFigureOut">
              <a:rPr lang="ru-RU"/>
              <a:pPr>
                <a:defRPr/>
              </a:pPr>
              <a:t>31.08.2017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896E1-FB7B-4B50-B33A-CDBC959983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4F16D-745D-433C-93CB-B467DE945227}" type="datetimeFigureOut">
              <a:rPr lang="ru-RU"/>
              <a:pPr>
                <a:defRPr/>
              </a:pPr>
              <a:t>31.08.2017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02B7A-9641-46CD-8F9F-5149D05FE0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6D5A2-F86B-4F88-8B5F-B43C8D6B3AF5}" type="datetimeFigureOut">
              <a:rPr lang="ru-RU"/>
              <a:pPr>
                <a:defRPr/>
              </a:pPr>
              <a:t>31.08.2017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2AF5E-C37F-492F-88BE-01CBC38A24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B53E9-6921-4EC9-B9E6-DE60EE3B7086}" type="datetimeFigureOut">
              <a:rPr lang="ru-RU"/>
              <a:pPr>
                <a:defRPr/>
              </a:pPr>
              <a:t>31.08.2017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FB3E1-2E65-42B5-85AB-529BE62557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DB287-43C5-4357-A3C7-133C99E9DE0E}" type="datetimeFigureOut">
              <a:rPr lang="ru-RU"/>
              <a:pPr>
                <a:defRPr/>
              </a:pPr>
              <a:t>31.08.2017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4FAB8-42E8-46AF-8DD8-D67B0589C8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B409B-A320-4CC9-A132-68335D161DD1}" type="datetimeFigureOut">
              <a:rPr lang="ru-RU"/>
              <a:pPr>
                <a:defRPr/>
              </a:pPr>
              <a:t>31.08.2017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D3F77-F6A4-4376-B66C-06BCAAFE03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7D589A-A138-42DC-BBD9-D1BCCCC7EDE7}" type="datetimeFigureOut">
              <a:rPr lang="ru-RU"/>
              <a:pPr>
                <a:defRPr/>
              </a:pPr>
              <a:t>31.08.2017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EC070-4C53-47A2-B0B4-F299345E28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4A176-7C48-4F87-BD69-4CB78C4B7725}" type="datetimeFigureOut">
              <a:rPr lang="ru-RU"/>
              <a:pPr>
                <a:defRPr/>
              </a:pPr>
              <a:t>31.08.2017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B9D2F-6944-437C-8233-EB0F461A56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E965F-D18A-484C-9DF4-CE2F011FDE31}" type="datetimeFigureOut">
              <a:rPr lang="ru-RU"/>
              <a:pPr>
                <a:defRPr/>
              </a:pPr>
              <a:t>31.08.2017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026EF-3120-47BF-945B-E49A812067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6B729-5D07-4DD7-A9FF-BFCA899CF442}" type="datetimeFigureOut">
              <a:rPr lang="ru-RU"/>
              <a:pPr>
                <a:defRPr/>
              </a:pPr>
              <a:t>31.08.2017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B7736F-A960-4AEC-9CB3-6FE5823C59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5685D-70DE-40BD-B6C3-E94A7DAC522D}" type="datetimeFigureOut">
              <a:rPr lang="ru-RU"/>
              <a:pPr>
                <a:defRPr/>
              </a:pPr>
              <a:t>31.08.2017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08A25-ED54-417F-8708-280D574A0C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2D961615-A2B0-41CF-ABD1-254EE115E1D3}" type="datetimeFigureOut">
              <a:rPr lang="ru-RU"/>
              <a:pPr>
                <a:defRPr/>
              </a:pPr>
              <a:t>31.08.2017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1891FF03-095E-4879-B2F8-C3EE3D7F50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1" r:id="rId2"/>
    <p:sldLayoutId id="2147483793" r:id="rId3"/>
    <p:sldLayoutId id="2147483790" r:id="rId4"/>
    <p:sldLayoutId id="2147483789" r:id="rId5"/>
    <p:sldLayoutId id="2147483788" r:id="rId6"/>
    <p:sldLayoutId id="2147483794" r:id="rId7"/>
    <p:sldLayoutId id="2147483795" r:id="rId8"/>
    <p:sldLayoutId id="2147483796" r:id="rId9"/>
    <p:sldLayoutId id="2147483787" r:id="rId10"/>
    <p:sldLayoutId id="214748379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Объект 6"/>
          <p:cNvSpPr>
            <a:spLocks noGrp="1"/>
          </p:cNvSpPr>
          <p:nvPr>
            <p:ph idx="1"/>
          </p:nvPr>
        </p:nvSpPr>
        <p:spPr>
          <a:xfrm>
            <a:off x="2627784" y="2674938"/>
            <a:ext cx="5652616" cy="3451225"/>
          </a:xfrm>
        </p:spPr>
        <p:txBody>
          <a:bodyPr/>
          <a:lstStyle/>
          <a:p>
            <a:pPr marL="0" indent="0" algn="ctr">
              <a:buFont typeface="Symbol" pitchFamily="18" charset="2"/>
              <a:buNone/>
            </a:pPr>
            <a:r>
              <a:rPr lang="ru-RU" dirty="0" smtClean="0"/>
              <a:t> </a:t>
            </a:r>
            <a:r>
              <a:rPr lang="ru-RU" sz="3200" dirty="0" smtClean="0"/>
              <a:t>«Правила безопасного интернета для детей»</a:t>
            </a:r>
          </a:p>
          <a:p>
            <a:pPr marL="0" indent="0" algn="ctr">
              <a:buFont typeface="Symbol" pitchFamily="18" charset="2"/>
              <a:buNone/>
            </a:pPr>
            <a:r>
              <a:rPr lang="ru-RU" dirty="0" smtClean="0">
                <a:latin typeface="Arial" charset="0"/>
              </a:rPr>
              <a:t>Автор: </a:t>
            </a:r>
            <a:r>
              <a:rPr lang="ru-RU" dirty="0" err="1" smtClean="0"/>
              <a:t>Наймушина</a:t>
            </a:r>
            <a:r>
              <a:rPr lang="ru-RU" dirty="0" smtClean="0"/>
              <a:t> Ирина Анатольевна</a:t>
            </a:r>
          </a:p>
          <a:p>
            <a:pPr marL="0" indent="0" algn="ctr">
              <a:buFont typeface="Symbol" pitchFamily="18" charset="2"/>
              <a:buNone/>
            </a:pPr>
            <a:r>
              <a:rPr lang="ru-RU" dirty="0"/>
              <a:t>у</a:t>
            </a:r>
            <a:r>
              <a:rPr lang="ru-RU" dirty="0" smtClean="0"/>
              <a:t>читель начальных классов</a:t>
            </a:r>
          </a:p>
          <a:p>
            <a:pPr marL="0" indent="0" algn="ctr">
              <a:buFont typeface="Symbol" pitchFamily="18" charset="2"/>
              <a:buNone/>
            </a:pPr>
            <a:r>
              <a:rPr lang="ru-RU" dirty="0" smtClean="0"/>
              <a:t>МОУ «</a:t>
            </a:r>
            <a:r>
              <a:rPr lang="ru-RU" dirty="0" err="1" smtClean="0"/>
              <a:t>Дубовская</a:t>
            </a:r>
            <a:r>
              <a:rPr lang="ru-RU" dirty="0" smtClean="0"/>
              <a:t> СОШ с углублённым изучением отдельных предметов»</a:t>
            </a:r>
          </a:p>
          <a:p>
            <a:pPr marL="0" indent="0" algn="ctr">
              <a:buFont typeface="Symbol" pitchFamily="18" charset="2"/>
              <a:buNone/>
            </a:pPr>
            <a:endParaRPr lang="ru-RU" dirty="0" smtClean="0"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«</a:t>
            </a:r>
            <a:r>
              <a:rPr lang="ru-RU" b="1" dirty="0">
                <a:solidFill>
                  <a:srgbClr val="C00000"/>
                </a:solidFill>
              </a:rPr>
              <a:t>Мой безопасный Интернет» </a:t>
            </a:r>
            <a:br>
              <a:rPr lang="ru-RU" b="1" dirty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288" y="338138"/>
            <a:ext cx="8280400" cy="1252537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itchFamily="2" charset="2"/>
              <a:buChar char="q"/>
            </a:pP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b="1" smtClean="0">
                <a:solidFill>
                  <a:srgbClr val="C00000"/>
                </a:solidFill>
              </a:rPr>
              <a:t>Правила безопасного интернета для детей</a:t>
            </a:r>
            <a:r>
              <a:rPr lang="ru-RU" sz="4000" smtClean="0">
                <a:solidFill>
                  <a:srgbClr val="C00000"/>
                </a:solidFill>
              </a:rPr>
              <a:t/>
            </a:r>
            <a:br>
              <a:rPr lang="ru-RU" sz="4000" smtClean="0">
                <a:solidFill>
                  <a:srgbClr val="C00000"/>
                </a:solidFill>
              </a:rPr>
            </a:br>
            <a:endParaRPr lang="ru-RU" sz="4000" smtClean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2149475"/>
            <a:ext cx="6408738" cy="437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 rtlCol="0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ПРАВИЛО 1</a:t>
            </a:r>
            <a:endParaRPr lang="ru-RU" b="1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850" y="1484313"/>
            <a:ext cx="5184775" cy="464185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90000"/>
              </a:lnSpc>
              <a:buFont typeface="Symbol" pitchFamily="18" charset="2"/>
              <a:buNone/>
            </a:pPr>
            <a:endParaRPr lang="ru-RU" sz="2000" b="1" smtClean="0">
              <a:solidFill>
                <a:srgbClr val="002060"/>
              </a:solidFill>
            </a:endParaRPr>
          </a:p>
          <a:p>
            <a:pPr marL="0" indent="0" algn="ctr">
              <a:lnSpc>
                <a:spcPct val="90000"/>
              </a:lnSpc>
              <a:buFont typeface="Symbol" pitchFamily="18" charset="2"/>
              <a:buNone/>
            </a:pPr>
            <a:r>
              <a:rPr lang="ru-RU" sz="2600" b="1" smtClean="0">
                <a:solidFill>
                  <a:srgbClr val="002060"/>
                </a:solidFill>
              </a:rPr>
              <a:t>Не раскрывай свои личные данные</a:t>
            </a:r>
            <a:endParaRPr lang="ru-RU" sz="2000" b="1" smtClean="0">
              <a:solidFill>
                <a:srgbClr val="002060"/>
              </a:solidFill>
            </a:endParaRPr>
          </a:p>
          <a:p>
            <a:pPr marL="0" indent="0">
              <a:lnSpc>
                <a:spcPct val="90000"/>
              </a:lnSpc>
              <a:buFont typeface="Symbol" pitchFamily="18" charset="2"/>
              <a:buNone/>
            </a:pPr>
            <a:r>
              <a:rPr lang="ru-RU" sz="2000" smtClean="0"/>
              <a:t>Придумай псевдоним (другое имя). </a:t>
            </a:r>
          </a:p>
          <a:p>
            <a:pPr marL="0" indent="0">
              <a:lnSpc>
                <a:spcPct val="90000"/>
              </a:lnSpc>
              <a:buFont typeface="Symbol" pitchFamily="18" charset="2"/>
              <a:buNone/>
            </a:pPr>
            <a:r>
              <a:rPr lang="ru-RU" sz="2000" smtClean="0"/>
              <a:t>Никогда не заполняй строчки, где требуется ввести свою личную информацию: адрес, фамилию, дату рождения, телефон, фамилии и имена друзей, их координаты</a:t>
            </a:r>
            <a:r>
              <a:rPr lang="ru-RU" sz="2000" smtClean="0">
                <a:latin typeface="Arial" charset="0"/>
              </a:rPr>
              <a:t>. В</a:t>
            </a:r>
            <a:r>
              <a:rPr lang="ru-RU" sz="2000" smtClean="0"/>
              <a:t>едь просмотреть их может каждый. А этого вполне достаточно для того, чтобы узнать о твоей семье и уровне вашего благосостояния. Этим могут воспользоваться воры и мошенники не только в виртуальной, но и реальной жизни.</a:t>
            </a:r>
          </a:p>
          <a:p>
            <a:pPr marL="0" indent="0" algn="just">
              <a:lnSpc>
                <a:spcPct val="90000"/>
              </a:lnSpc>
              <a:buFont typeface="Symbol" pitchFamily="18" charset="2"/>
              <a:buNone/>
            </a:pPr>
            <a:endParaRPr lang="ru-RU" sz="2000" smtClean="0"/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2636838"/>
            <a:ext cx="2857500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8313" y="1484313"/>
            <a:ext cx="4824412" cy="4681537"/>
          </a:xfrm>
        </p:spPr>
        <p:txBody>
          <a:bodyPr>
            <a:normAutofit/>
          </a:bodyPr>
          <a:lstStyle/>
          <a:p>
            <a:pPr marL="0" indent="0" algn="ctr">
              <a:buFont typeface="Symbol" pitchFamily="18" charset="2"/>
              <a:buNone/>
            </a:pPr>
            <a:r>
              <a:rPr lang="ru-RU" sz="3000" b="1" smtClean="0">
                <a:solidFill>
                  <a:srgbClr val="002060"/>
                </a:solidFill>
              </a:rPr>
              <a:t>Будь осторожен с незнакомыми </a:t>
            </a:r>
          </a:p>
          <a:p>
            <a:pPr marL="0" indent="0"/>
            <a:r>
              <a:rPr lang="ru-RU" sz="2200" smtClean="0"/>
              <a:t>Если ты вдруг хочешь встретиться с «интернет-другом» в реальной жизни – обязательно сообщи об этом родителям. </a:t>
            </a:r>
          </a:p>
          <a:p>
            <a:pPr marL="0" indent="0"/>
            <a:r>
              <a:rPr lang="ru-RU" sz="2200" smtClean="0"/>
              <a:t>В интернете человек может быть совсем не тем, за кого себя выдаёт, и в итоге якобы двенадцатилетняя девочка оказывается сорокалетним дядечкой, который может тебя обидеть.</a:t>
            </a:r>
          </a:p>
          <a:p>
            <a:pPr marL="0" indent="0"/>
            <a:endParaRPr lang="ru-RU" sz="220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ПРАВИЛО 2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9700" y="2636838"/>
            <a:ext cx="3578225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8313" y="1700213"/>
            <a:ext cx="4319587" cy="4425950"/>
          </a:xfrm>
        </p:spPr>
        <p:txBody>
          <a:bodyPr>
            <a:normAutofit lnSpcReduction="10000"/>
          </a:bodyPr>
          <a:lstStyle/>
          <a:p>
            <a:endParaRPr lang="ru-RU" sz="2200" smtClean="0"/>
          </a:p>
          <a:p>
            <a:pPr algn="ctr">
              <a:buFont typeface="Symbol" pitchFamily="18" charset="2"/>
              <a:buNone/>
            </a:pPr>
            <a:r>
              <a:rPr lang="ru-RU" sz="2800" b="1" smtClean="0">
                <a:solidFill>
                  <a:srgbClr val="002060"/>
                </a:solidFill>
              </a:rPr>
              <a:t>Спрашивай взрослых</a:t>
            </a:r>
          </a:p>
          <a:p>
            <a:pPr>
              <a:buFont typeface="Symbol" pitchFamily="18" charset="2"/>
              <a:buNone/>
            </a:pPr>
            <a:r>
              <a:rPr lang="ru-RU" sz="2200" smtClean="0"/>
              <a:t>    Старайся посещать только те страницы интернета, которые тебе советуют родители. Они – люди взрослые и лучше знают, что такое хорошо и что такое плохо. А  кроме того, они нас очень любят и никогда плохого не посоветуют. Нам часто хочется взрослости  и самостоятельности. Не упрямься!</a:t>
            </a:r>
          </a:p>
          <a:p>
            <a:endParaRPr lang="ru-RU" sz="220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/>
            </a:r>
            <a:b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ПРАВИЛО 3 </a:t>
            </a:r>
            <a:r>
              <a:rPr lang="ru-RU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/>
            </a:r>
            <a:br>
              <a:rPr lang="ru-RU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263" y="2420938"/>
            <a:ext cx="3600450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8313" y="1700213"/>
            <a:ext cx="4248150" cy="4425950"/>
          </a:xfrm>
        </p:spPr>
        <p:txBody>
          <a:bodyPr rtlCol="0">
            <a:normAutofit fontScale="92500" lnSpcReduction="20000"/>
          </a:bodyPr>
          <a:lstStyle/>
          <a:p>
            <a:pPr marL="0" indent="0" algn="ctr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000" b="1" dirty="0" smtClean="0"/>
              <a:t>Осторожно! </a:t>
            </a:r>
          </a:p>
          <a:p>
            <a:pPr marL="0" indent="0" algn="ctr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000" b="1" dirty="0" smtClean="0"/>
              <a:t>Вредные страницы!</a:t>
            </a:r>
          </a:p>
          <a:p>
            <a:pPr marL="0" indent="0" algn="just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 smtClean="0"/>
              <a:t>В </a:t>
            </a:r>
            <a:r>
              <a:rPr lang="ru-RU" dirty="0"/>
              <a:t>сети ты можешь оказаться на вредных страницах с совсем не детским содержанием. Расскажи об этом родителям, если тебя что-то встревожило или смутило. Практически любой «клик» по интересной, нужной или полезной ссылке может привести к переходу на сайт, предлагающий бесплатно скачивать и просматривать «взрослые страницы».</a:t>
            </a:r>
          </a:p>
          <a:p>
            <a:pPr marL="274320" indent="-274320" algn="just"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ПРАВИЛО 4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3800" y="2708275"/>
            <a:ext cx="3721100" cy="331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8313" y="2060575"/>
            <a:ext cx="3743325" cy="406558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90000"/>
              </a:lnSpc>
              <a:buFont typeface="Symbol" pitchFamily="18" charset="2"/>
              <a:buNone/>
            </a:pPr>
            <a:r>
              <a:rPr lang="ru-RU" sz="2800" b="1" smtClean="0">
                <a:solidFill>
                  <a:srgbClr val="002060"/>
                </a:solidFill>
              </a:rPr>
              <a:t>Не спеши отправлять СМС</a:t>
            </a:r>
          </a:p>
          <a:p>
            <a:pPr marL="0" indent="0">
              <a:lnSpc>
                <a:spcPct val="90000"/>
              </a:lnSpc>
              <a:buFont typeface="Symbol" pitchFamily="18" charset="2"/>
              <a:buNone/>
            </a:pPr>
            <a:r>
              <a:rPr lang="ru-RU" smtClean="0"/>
              <a:t>Никогда без ведома взрослых не отправляй СМС, чтобы получить информацию из интернета. Ведь это могут быть мошенники. И одна, казалось бы, безобидная СМС-ка может стоить тебе больших денег.</a:t>
            </a:r>
          </a:p>
          <a:p>
            <a:pPr marL="0" indent="0">
              <a:lnSpc>
                <a:spcPct val="90000"/>
              </a:lnSpc>
            </a:pPr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ПРАВИЛО 5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708275"/>
            <a:ext cx="415290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ъект 1"/>
          <p:cNvSpPr>
            <a:spLocks noGrp="1"/>
          </p:cNvSpPr>
          <p:nvPr>
            <p:ph idx="1"/>
          </p:nvPr>
        </p:nvSpPr>
        <p:spPr>
          <a:xfrm>
            <a:off x="539750" y="1884363"/>
            <a:ext cx="3887788" cy="4137025"/>
          </a:xfrm>
        </p:spPr>
        <p:txBody>
          <a:bodyPr/>
          <a:lstStyle/>
          <a:p>
            <a:pPr marL="0" indent="0">
              <a:buFont typeface="Symbol" pitchFamily="18" charset="2"/>
              <a:buNone/>
            </a:pPr>
            <a:endParaRPr lang="ru-RU" sz="2800" b="1" smtClean="0">
              <a:solidFill>
                <a:srgbClr val="002060"/>
              </a:solidFill>
            </a:endParaRPr>
          </a:p>
          <a:p>
            <a:pPr marL="0" indent="0" algn="ctr">
              <a:buFont typeface="Symbol" pitchFamily="18" charset="2"/>
              <a:buNone/>
            </a:pPr>
            <a:r>
              <a:rPr lang="ru-RU" sz="2800" b="1" smtClean="0">
                <a:solidFill>
                  <a:srgbClr val="002060"/>
                </a:solidFill>
              </a:rPr>
              <a:t>Будь дружелюбен!</a:t>
            </a:r>
          </a:p>
          <a:p>
            <a:pPr marL="0" indent="0">
              <a:buFont typeface="Symbol" pitchFamily="18" charset="2"/>
              <a:buNone/>
            </a:pPr>
            <a:r>
              <a:rPr lang="ru-RU" sz="3200" smtClean="0"/>
              <a:t>Нельзя грубить, придираться, оказывать давление, вести себя невежливо и агрессивно.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ПРАВИЛО 6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2531" name="Рисунок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2708275"/>
            <a:ext cx="3240088" cy="331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ъект 1"/>
          <p:cNvSpPr>
            <a:spLocks noGrp="1"/>
          </p:cNvSpPr>
          <p:nvPr>
            <p:ph idx="1"/>
          </p:nvPr>
        </p:nvSpPr>
        <p:spPr>
          <a:xfrm>
            <a:off x="871538" y="1557338"/>
            <a:ext cx="7408862" cy="4568825"/>
          </a:xfrm>
        </p:spPr>
        <p:txBody>
          <a:bodyPr/>
          <a:lstStyle/>
          <a:p>
            <a:pPr marL="0" indent="0" algn="ctr">
              <a:buFont typeface="Symbol" pitchFamily="18" charset="2"/>
              <a:buNone/>
            </a:pPr>
            <a:r>
              <a:rPr lang="ru-RU" sz="4000" b="1" smtClean="0"/>
              <a:t>Интернет – это не главное увлечение в жизни!</a:t>
            </a:r>
          </a:p>
          <a:p>
            <a:pPr marL="0" indent="0" algn="ctr">
              <a:buFont typeface="Symbol" pitchFamily="18" charset="2"/>
              <a:buNone/>
            </a:pPr>
            <a:endParaRPr lang="ru-RU" sz="4000" b="1" smtClean="0"/>
          </a:p>
        </p:txBody>
      </p:sp>
      <p:sp>
        <p:nvSpPr>
          <p:cNvPr id="23554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C00000"/>
                </a:solidFill>
              </a:rPr>
              <a:t>НЕ ЗАБЫВАЙ!</a:t>
            </a:r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3213100"/>
            <a:ext cx="285750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99225" y="3025775"/>
            <a:ext cx="23050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3716338"/>
            <a:ext cx="3167063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112</TotalTime>
  <Words>348</Words>
  <Application>Microsoft Office PowerPoint</Application>
  <PresentationFormat>Экран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  «Мой безопасный Интернет»  </vt:lpstr>
      <vt:lpstr>   Правила безопасного интернета для детей </vt:lpstr>
      <vt:lpstr>ПРАВИЛО 1</vt:lpstr>
      <vt:lpstr>ПРАВИЛО 2</vt:lpstr>
      <vt:lpstr> ПРАВИЛО 3  </vt:lpstr>
      <vt:lpstr>ПРАВИЛО 4</vt:lpstr>
      <vt:lpstr>ПРАВИЛО 5</vt:lpstr>
      <vt:lpstr>ПРАВИЛО 6</vt:lpstr>
      <vt:lpstr>НЕ ЗАБЫВАЙ!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USER0423</dc:creator>
  <cp:lastModifiedBy>USER0423</cp:lastModifiedBy>
  <cp:revision>14</cp:revision>
  <dcterms:created xsi:type="dcterms:W3CDTF">2017-02-15T15:59:31Z</dcterms:created>
  <dcterms:modified xsi:type="dcterms:W3CDTF">2017-08-31T14:26:05Z</dcterms:modified>
</cp:coreProperties>
</file>