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0" r:id="rId1"/>
  </p:sldMasterIdLst>
  <p:sldIdLst>
    <p:sldId id="256" r:id="rId2"/>
    <p:sldId id="272" r:id="rId3"/>
    <p:sldId id="258" r:id="rId4"/>
    <p:sldId id="273" r:id="rId5"/>
    <p:sldId id="276" r:id="rId6"/>
    <p:sldId id="284" r:id="rId7"/>
    <p:sldId id="275" r:id="rId8"/>
    <p:sldId id="274" r:id="rId9"/>
    <p:sldId id="282" r:id="rId10"/>
    <p:sldId id="281" r:id="rId11"/>
    <p:sldId id="277" r:id="rId12"/>
    <p:sldId id="280" r:id="rId13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03" autoAdjust="0"/>
    <p:restoredTop sz="94660"/>
  </p:normalViewPr>
  <p:slideViewPr>
    <p:cSldViewPr>
      <p:cViewPr varScale="1">
        <p:scale>
          <a:sx n="70" d="100"/>
          <a:sy n="70" d="100"/>
        </p:scale>
        <p:origin x="146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3E8D0E-593D-40CE-B948-6F4153C392F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71176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11BBD1-5390-49A1-A4FC-671AA6B2273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4090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11BBD1-5390-49A1-A4FC-671AA6B2273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723101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11BBD1-5390-49A1-A4FC-671AA6B2273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01865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11BBD1-5390-49A1-A4FC-671AA6B2273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30137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11BBD1-5390-49A1-A4FC-671AA6B2273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45714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F80B4D-7FDC-496F-87DB-3B742D8BAB2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48545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80D35E-66E3-4DF0-BD7E-813054B9DC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7982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8DCC2A-F8DD-4959-9F1C-1FF922503C4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81899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3B0883-4A04-4288-9CE0-2FD7452559F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84872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A29B7A-07E3-4DEE-942F-B6C246AC097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8852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12D4A3-8942-4CDB-86CB-4F3D1DC3B34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23653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42A094-8DA6-4C4D-83FB-60816D1A1D9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0162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45E70D-266D-47E5-9329-6444A193937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4977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053196-2528-4D56-B6EF-7F3E0F3034E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9426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ADCB8A-E6C6-49C9-820A-192258173CA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1524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6A11BBD1-5390-49A1-A4FC-671AA6B2273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7716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1" r:id="rId1"/>
    <p:sldLayoutId id="2147484032" r:id="rId2"/>
    <p:sldLayoutId id="2147484033" r:id="rId3"/>
    <p:sldLayoutId id="2147484034" r:id="rId4"/>
    <p:sldLayoutId id="2147484035" r:id="rId5"/>
    <p:sldLayoutId id="2147484036" r:id="rId6"/>
    <p:sldLayoutId id="2147484037" r:id="rId7"/>
    <p:sldLayoutId id="2147484038" r:id="rId8"/>
    <p:sldLayoutId id="2147484039" r:id="rId9"/>
    <p:sldLayoutId id="2147484040" r:id="rId10"/>
    <p:sldLayoutId id="2147484041" r:id="rId11"/>
    <p:sldLayoutId id="2147484042" r:id="rId12"/>
    <p:sldLayoutId id="2147484043" r:id="rId13"/>
    <p:sldLayoutId id="2147484044" r:id="rId14"/>
    <p:sldLayoutId id="2147484045" r:id="rId15"/>
    <p:sldLayoutId id="214748404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179388" y="404813"/>
            <a:ext cx="8278812" cy="3311525"/>
          </a:xfrm>
        </p:spPr>
        <p:txBody>
          <a:bodyPr/>
          <a:lstStyle/>
          <a:p>
            <a:pPr algn="ctr">
              <a:lnSpc>
                <a:spcPct val="115000"/>
              </a:lnSpc>
            </a:pPr>
            <a:r>
              <a:rPr lang="ru-RU" altLang="ru-RU" sz="3600" dirty="0" smtClean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Презентация</a:t>
            </a:r>
            <a:r>
              <a:rPr lang="ru-RU" altLang="ru-RU" sz="3600" dirty="0" smtClean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3600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НОД по </a:t>
            </a:r>
            <a:r>
              <a:rPr lang="ru-RU" altLang="ru-RU" sz="3600" dirty="0" smtClean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художественному </a:t>
            </a:r>
            <a:r>
              <a:rPr lang="ru-RU" altLang="ru-RU" sz="3600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развитию </a:t>
            </a:r>
            <a:br>
              <a:rPr lang="ru-RU" altLang="ru-RU" sz="3600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3600" dirty="0" smtClean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altLang="ru-RU" sz="3600" dirty="0" smtClean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подготовительной  группе</a:t>
            </a:r>
            <a:br>
              <a:rPr lang="ru-RU" altLang="ru-RU" sz="3600" dirty="0" smtClean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3200" dirty="0" smtClean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Тема: «Фабрика звезд» </a:t>
            </a:r>
          </a:p>
        </p:txBody>
      </p:sp>
      <p:sp>
        <p:nvSpPr>
          <p:cNvPr id="5123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619250" y="4868863"/>
            <a:ext cx="7129463" cy="1536700"/>
          </a:xfrm>
        </p:spPr>
        <p:txBody>
          <a:bodyPr>
            <a:normAutofit lnSpcReduction="10000"/>
          </a:bodyPr>
          <a:lstStyle/>
          <a:p>
            <a:pPr algn="l" eaLnBrk="1" hangingPunct="1"/>
            <a:r>
              <a:rPr lang="ru-RU" altLang="ru-RU" sz="2800" dirty="0" smtClean="0">
                <a:solidFill>
                  <a:schemeClr val="tx1"/>
                </a:solidFill>
              </a:rPr>
              <a:t>Музыкальный руководитель </a:t>
            </a:r>
          </a:p>
          <a:p>
            <a:pPr algn="l" eaLnBrk="1" hangingPunct="1"/>
            <a:r>
              <a:rPr lang="ru-RU" altLang="ru-RU" sz="2800" dirty="0" smtClean="0">
                <a:solidFill>
                  <a:schemeClr val="tx1"/>
                </a:solidFill>
              </a:rPr>
              <a:t>МАДОУ д/с №125</a:t>
            </a:r>
          </a:p>
          <a:p>
            <a:pPr algn="l" eaLnBrk="1" hangingPunct="1"/>
            <a:r>
              <a:rPr lang="ru-RU" altLang="ru-RU" sz="2800" dirty="0" err="1" smtClean="0">
                <a:solidFill>
                  <a:schemeClr val="tx1"/>
                </a:solidFill>
              </a:rPr>
              <a:t>Фидельман</a:t>
            </a:r>
            <a:r>
              <a:rPr lang="ru-RU" altLang="ru-RU" sz="2800" dirty="0" smtClean="0">
                <a:solidFill>
                  <a:schemeClr val="tx1"/>
                </a:solidFill>
              </a:rPr>
              <a:t> Кристина Александровна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01962" y="332656"/>
            <a:ext cx="58199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Практический</a:t>
            </a:r>
            <a:r>
              <a:rPr lang="ru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метод</a:t>
            </a:r>
            <a:endParaRPr lang="ru-RU" sz="2800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А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теперь давайте мы </a:t>
            </a:r>
            <a:r>
              <a:rPr lang="ru-RU" sz="20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поимпровизируем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700808"/>
            <a:ext cx="4283968" cy="321297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861048"/>
            <a:ext cx="3707904" cy="278092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TextBox 1"/>
          <p:cNvSpPr txBox="1"/>
          <p:nvPr/>
        </p:nvSpPr>
        <p:spPr>
          <a:xfrm>
            <a:off x="395536" y="5027569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Девочки превращаются в цветочки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537782" y="2984130"/>
            <a:ext cx="3168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Мальчики становятся солдатами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13384" y="332656"/>
            <a:ext cx="559836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Как вы считаете, вы уже стали «Звездами»? Я думаю, что да! Гости, а ваше мнение?</a:t>
            </a:r>
          </a:p>
          <a:p>
            <a:pPr algn="ctr"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-А «Звезды» заслуживают аплодисментов. Зрители аплодируют нашим новым «Звездам», а какое у вас сейчас настроение покажите своим лицом!  (дети улыбаются).</a:t>
            </a:r>
          </a:p>
          <a:p>
            <a:pPr marL="228600" algn="just">
              <a:spcAft>
                <a:spcPts val="0"/>
              </a:spcAft>
            </a:pP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3249" y="2276872"/>
            <a:ext cx="5679504" cy="425962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650" y="260350"/>
            <a:ext cx="6624638" cy="390876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Рефлексия.</a:t>
            </a:r>
          </a:p>
          <a:p>
            <a:pPr eaLnBrk="1" hangingPunct="1">
              <a:defRPr/>
            </a:pPr>
            <a:endParaRPr lang="ru-RU" sz="2400" dirty="0">
              <a:latin typeface="Arial" charset="0"/>
              <a:cs typeface="Arial" charset="0"/>
            </a:endParaRPr>
          </a:p>
          <a:p>
            <a:pPr eaLnBrk="1" hangingPunct="1">
              <a:defRPr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Ребята, вам понравилась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наше занятие?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defRPr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eaLnBrk="1" hangingPunct="1">
              <a:buFont typeface="Wingdings" pitchFamily="2" charset="2"/>
              <a:buChar char="Ø"/>
              <a:defRPr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трудности возникали?</a:t>
            </a:r>
          </a:p>
          <a:p>
            <a:pPr eaLnBrk="1" hangingPunct="1">
              <a:defRPr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eaLnBrk="1" hangingPunct="1">
              <a:buFont typeface="Wingdings" pitchFamily="2" charset="2"/>
              <a:buChar char="Ø"/>
              <a:defRPr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Какое задание вам больше понравилось?</a:t>
            </a:r>
          </a:p>
          <a:p>
            <a:pPr eaLnBrk="1" hangingPunct="1">
              <a:defRPr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eaLnBrk="1" hangingPunct="1">
              <a:buFont typeface="Wingdings" pitchFamily="2" charset="2"/>
              <a:buChar char="Ø"/>
              <a:defRPr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Улыбнитесь друг другу!</a:t>
            </a:r>
          </a:p>
          <a:p>
            <a:pPr marL="285750" indent="-285750" eaLnBrk="1" hangingPunct="1">
              <a:buFont typeface="Wingdings" pitchFamily="2" charset="2"/>
              <a:buChar char="Ø"/>
              <a:defRPr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eaLnBrk="1" hangingPunct="1">
              <a:buFont typeface="Wingdings" pitchFamily="2" charset="2"/>
              <a:buChar char="Ø"/>
              <a:defRPr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Давайте подарим друг другу аплодисменты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eaLnBrk="1" hangingPunct="1">
              <a:buFont typeface="Wingdings" pitchFamily="2" charset="2"/>
              <a:buChar char="Ø"/>
              <a:defRPr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4169112"/>
            <a:ext cx="3275856" cy="245689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Прямоугольник 1"/>
          <p:cNvSpPr>
            <a:spLocks noChangeArrowheads="1"/>
          </p:cNvSpPr>
          <p:nvPr/>
        </p:nvSpPr>
        <p:spPr bwMode="auto">
          <a:xfrm>
            <a:off x="395288" y="620713"/>
            <a:ext cx="7848600" cy="4940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lvl="0" algn="just">
              <a:spcAft>
                <a:spcPts val="0"/>
              </a:spcAft>
              <a:buNone/>
              <a:tabLst>
                <a:tab pos="457200" algn="l"/>
              </a:tabLst>
            </a:pP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Цель:</a:t>
            </a:r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just">
              <a:spcAft>
                <a:spcPts val="0"/>
              </a:spcAft>
              <a:buNone/>
              <a:tabLst>
                <a:tab pos="457200" algn="l"/>
              </a:tabLst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  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Поддерживать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устойчивый интерес к театрально-игровой деятельности;</a:t>
            </a:r>
          </a:p>
          <a:p>
            <a:pPr>
              <a:buFont typeface="Wingdings 3" panose="05040102010807070707" pitchFamily="18" charset="2"/>
              <a:buNone/>
            </a:pPr>
            <a:endParaRPr lang="ru-RU" altLang="ru-RU" sz="1600" dirty="0" smtClean="0">
              <a:solidFill>
                <a:schemeClr val="tx1"/>
              </a:solidFill>
            </a:endParaRPr>
          </a:p>
          <a:p>
            <a:pPr>
              <a:buFont typeface="Wingdings 3" panose="05040102010807070707" pitchFamily="18" charset="2"/>
              <a:buNone/>
            </a:pPr>
            <a:r>
              <a:rPr lang="ru-RU" altLang="ru-RU" sz="2000" b="1" dirty="0" smtClean="0">
                <a:solidFill>
                  <a:schemeClr val="tx1"/>
                </a:solidFill>
              </a:rPr>
              <a:t>Задачи</a:t>
            </a:r>
            <a:r>
              <a:rPr lang="ru-RU" altLang="ru-RU" sz="2000" b="1" dirty="0">
                <a:solidFill>
                  <a:schemeClr val="tx1"/>
                </a:solidFill>
              </a:rPr>
              <a:t>:</a:t>
            </a:r>
            <a:endParaRPr lang="ru-RU" altLang="ru-RU" sz="2000" dirty="0">
              <a:solidFill>
                <a:schemeClr val="tx1"/>
              </a:solidFill>
            </a:endParaRPr>
          </a:p>
          <a:p>
            <a:pPr marL="342900" indent="-342900" algn="just">
              <a:spcAft>
                <a:spcPts val="0"/>
              </a:spcAft>
              <a:tabLst>
                <a:tab pos="457200" algn="l"/>
              </a:tabLst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Образовательные:</a:t>
            </a:r>
          </a:p>
          <a:p>
            <a:pPr lvl="0" algn="just">
              <a:spcBef>
                <a:spcPct val="0"/>
              </a:spcBef>
              <a:spcAft>
                <a:spcPts val="0"/>
              </a:spcAft>
              <a:buClrTx/>
              <a:buSzTx/>
              <a:buNone/>
              <a:tabLst>
                <a:tab pos="457200" algn="l"/>
              </a:tabLst>
            </a:pP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Совершенствовать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исполнительские умения детей в создании художественного образа, развивать интонационную выразительность речи;</a:t>
            </a:r>
          </a:p>
          <a:p>
            <a:pPr marL="342900" indent="-342900" algn="just">
              <a:spcAft>
                <a:spcPts val="0"/>
              </a:spcAft>
              <a:tabLst>
                <a:tab pos="457200" algn="l"/>
              </a:tabLst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Развивающие:</a:t>
            </a:r>
          </a:p>
          <a:p>
            <a:pPr lvl="0" algn="just">
              <a:spcBef>
                <a:spcPct val="0"/>
              </a:spcBef>
              <a:spcAft>
                <a:spcPts val="0"/>
              </a:spcAft>
              <a:buClrTx/>
              <a:buSzTx/>
              <a:buNone/>
              <a:tabLst>
                <a:tab pos="457200" algn="l"/>
              </a:tabLst>
            </a:pP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 Развивать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интонационную выразительность речи, пантомимические навыки, навыки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импровизации, развивать коммуникабельность;</a:t>
            </a:r>
          </a:p>
          <a:p>
            <a:pPr algn="just">
              <a:spcBef>
                <a:spcPct val="0"/>
              </a:spcBef>
              <a:spcAft>
                <a:spcPts val="0"/>
              </a:spcAft>
              <a:buClrTx/>
              <a:buSzTx/>
              <a:buNone/>
              <a:tabLst>
                <a:tab pos="457200" algn="l"/>
              </a:tabLst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indent="-342900" algn="just">
              <a:spcAft>
                <a:spcPts val="0"/>
              </a:spcAft>
              <a:tabLst>
                <a:tab pos="457200" algn="l"/>
              </a:tabLst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Воспитательные:</a:t>
            </a:r>
          </a:p>
          <a:p>
            <a:pPr lvl="0" algn="just">
              <a:spcAft>
                <a:spcPts val="0"/>
              </a:spcAft>
              <a:buNone/>
              <a:tabLst>
                <a:tab pos="457200" algn="l"/>
              </a:tabLst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  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Воспитывать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желание детей общаться в процессе театрализованных игр;</a:t>
            </a:r>
          </a:p>
          <a:p>
            <a:pPr algn="just" eaLnBrk="1" hangingPunct="1">
              <a:lnSpc>
                <a:spcPct val="115000"/>
              </a:lnSpc>
              <a:spcBef>
                <a:spcPct val="0"/>
              </a:spcBef>
              <a:buClrTx/>
              <a:buSzTx/>
              <a:buFontTx/>
              <a:buNone/>
            </a:pPr>
            <a:endParaRPr lang="ru-RU" altLang="ru-RU" dirty="0">
              <a:solidFill>
                <a:schemeClr val="tx1"/>
              </a:solidFill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116013" y="549275"/>
            <a:ext cx="7113587" cy="792163"/>
          </a:xfrm>
        </p:spPr>
        <p:txBody>
          <a:bodyPr/>
          <a:lstStyle/>
          <a:p>
            <a:pPr eaLnBrk="1" hangingPunct="1"/>
            <a:r>
              <a:rPr lang="ru-RU" altLang="ru-RU" smtClean="0">
                <a:solidFill>
                  <a:schemeClr val="tx1"/>
                </a:solidFill>
              </a:rPr>
              <a:t>Оборудование:</a:t>
            </a:r>
          </a:p>
        </p:txBody>
      </p:sp>
      <p:sp>
        <p:nvSpPr>
          <p:cNvPr id="717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468313" y="1557338"/>
            <a:ext cx="7761287" cy="4248150"/>
          </a:xfrm>
        </p:spPr>
        <p:txBody>
          <a:bodyPr rtlCol="0">
            <a:normAutofit fontScale="85000" lnSpcReduction="20000"/>
          </a:bodyPr>
          <a:lstStyle/>
          <a:p>
            <a:pPr algn="just"/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компьютер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доска, </a:t>
            </a:r>
            <a:r>
              <a:rPr lang="ru-RU" sz="2800" dirty="0">
                <a:latin typeface="Times New Roman" panose="02020603050405020304" pitchFamily="18" charset="0"/>
              </a:rPr>
              <a:t>к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арточки-пиктограммы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 изображением разных эмоциональных состояний, музыкальные этюды (грустный, веселый, спокойный, тревожный), тексты для импровизации, музыкальное сопровождение, карточки-пиктограммы с 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изображением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(громко, тихо, быстро, медленно), материалы для показа импровизации, столы для команд (4 стола).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endParaRPr lang="ru-RU" sz="28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ru-RU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Предварительная работа: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просмотр 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познавательных </a:t>
            </a: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презентаций для изучения театральной </a:t>
            </a: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деятельности, чтение художественной литературы</a:t>
            </a:r>
            <a:endParaRPr lang="ru-RU" sz="28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endParaRPr lang="ru-RU" altLang="ru-RU" sz="2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1"/>
          <p:cNvSpPr txBox="1">
            <a:spLocks noChangeArrowheads="1"/>
          </p:cNvSpPr>
          <p:nvPr/>
        </p:nvSpPr>
        <p:spPr bwMode="auto">
          <a:xfrm>
            <a:off x="1476375" y="512763"/>
            <a:ext cx="590391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200" dirty="0" smtClean="0">
                <a:solidFill>
                  <a:schemeClr val="tx1"/>
                </a:solidFill>
                <a:latin typeface="Arial" panose="020B0604020202020204" pitchFamily="34" charset="0"/>
              </a:rPr>
              <a:t>«Фабрика звезд»</a:t>
            </a:r>
            <a:endParaRPr lang="ru-RU" altLang="ru-RU" sz="320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8195" name="TextBox 3"/>
          <p:cNvSpPr txBox="1">
            <a:spLocks noChangeArrowheads="1"/>
          </p:cNvSpPr>
          <p:nvPr/>
        </p:nvSpPr>
        <p:spPr bwMode="auto">
          <a:xfrm>
            <a:off x="503238" y="1919288"/>
            <a:ext cx="78486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800" dirty="0" smtClean="0">
                <a:solidFill>
                  <a:schemeClr val="tx1"/>
                </a:solidFill>
                <a:latin typeface="Arial" panose="020B0604020202020204" pitchFamily="34" charset="0"/>
              </a:rPr>
              <a:t>Здороваемся, как настоящие звезды.</a:t>
            </a:r>
            <a:endParaRPr lang="ru-RU" altLang="ru-RU" sz="280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3068960"/>
            <a:ext cx="4680520" cy="351039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332656"/>
            <a:ext cx="6390456" cy="4001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Словесный и практический метод</a:t>
            </a:r>
          </a:p>
          <a:p>
            <a:pPr algn="just">
              <a:spcAft>
                <a:spcPts val="0"/>
              </a:spcAft>
            </a:pPr>
            <a:endParaRPr lang="ru-RU" sz="2800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Задание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следующее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: </a:t>
            </a:r>
            <a:endParaRPr lang="ru-RU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аждому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из вас надо сказать фразу «Я хочу стать артистом» в разных вариантах. Вы сами решаете: вместе проговариваете или кто-то один.</a:t>
            </a: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-Ребята, а поможет вам в этом волшебные карточки.</a:t>
            </a: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-Проснулся наш язычок, разболтался. Он готов говорить? Задание: надо поговорить с другом, которого обидели, утешить и пригласить сходить с вами в театр. Но говорить будете на языке животных (- «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му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», - «хрю», – «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бе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», - «мяу»). Образец дает взрослый на языке «гав».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3" y="4081342"/>
            <a:ext cx="3672408" cy="266002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750" y="765175"/>
            <a:ext cx="5957888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endParaRPr lang="ru-RU" kern="150" dirty="0">
              <a:latin typeface="Times New Roman" panose="02020603050405020304" pitchFamily="18" charset="0"/>
              <a:ea typeface="SimSun" panose="02010600030101010101" pitchFamily="2" charset="-122"/>
              <a:cs typeface="Mangal" panose="02040503050203030202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260649"/>
            <a:ext cx="6678488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Наглядный и практический метод</a:t>
            </a:r>
          </a:p>
          <a:p>
            <a:pPr algn="just">
              <a:spcAft>
                <a:spcPts val="0"/>
              </a:spcAft>
            </a:pPr>
            <a:endParaRPr lang="ru-RU" sz="2000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Это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еще не все, чтобы стать артистом нужно уметь делать следующее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</a:p>
          <a:p>
            <a:pPr algn="just">
              <a:spcAft>
                <a:spcPts val="0"/>
              </a:spcAft>
            </a:pPr>
            <a:endParaRPr lang="ru-RU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Что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же такое мимика? (выражение лица). Возьмите по одной карточке-пиктограмме и посмотрите на изображенное лицо. Попробуйте своим лицом показать такое же выражение, а я угадаю, какая карточка вам досталась!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2996952"/>
            <a:ext cx="4662264" cy="349669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260648"/>
            <a:ext cx="7345363" cy="236988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Наглядный и практический метод</a:t>
            </a:r>
          </a:p>
          <a:p>
            <a:pPr algn="just">
              <a:spcAft>
                <a:spcPts val="0"/>
              </a:spcAft>
            </a:pPr>
            <a:endParaRPr lang="ru-RU" sz="28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Лицом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мы с вами поработали, а теперь поставьте ушки на макушки и внимательно слушайте музыкальные произведения (звучат разные этюды). </a:t>
            </a:r>
            <a:endParaRPr lang="ru-RU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Поднимет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карточки та, компания у которой на пиктограмме изображено соответствующее настроение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2633029"/>
            <a:ext cx="5472608" cy="410445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504" y="332656"/>
            <a:ext cx="675049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endParaRPr lang="ru-RU" sz="14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- Настоящим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артистам надо иметь богатую фантазию. А как у вас обстоит дело с воображением? Любите фантазировать? Сейчас мы с вами перенесемся в страну </a:t>
            </a:r>
            <a:r>
              <a:rPr lang="ru-RU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Вообразилию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Дети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представьте, что у вас на столе лежат яблоки. Вы любите яблоки? А какой запах! Я раздам каждой компании яблоки, но они будут с разным вкусом. (Задания компаниям: сладкое, кислое, горькое, червивое). Вам нужно показать мимикой лица какое у вас яблоко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2887201"/>
            <a:ext cx="4788024" cy="359101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548680"/>
            <a:ext cx="593989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Сделаем разминку</a:t>
            </a:r>
            <a:r>
              <a:rPr lang="ru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Игра называется 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«Руки-ноги»</a:t>
            </a:r>
            <a:endParaRPr lang="ru-RU" sz="28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988840"/>
            <a:ext cx="5796136" cy="434710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614</TotalTime>
  <Words>475</Words>
  <Application>Microsoft Office PowerPoint</Application>
  <PresentationFormat>Экран (4:3)</PresentationFormat>
  <Paragraphs>60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1" baseType="lpstr">
      <vt:lpstr>SimSun</vt:lpstr>
      <vt:lpstr>Arial</vt:lpstr>
      <vt:lpstr>Calibri</vt:lpstr>
      <vt:lpstr>Mangal</vt:lpstr>
      <vt:lpstr>Times New Roman</vt:lpstr>
      <vt:lpstr>Trebuchet MS</vt:lpstr>
      <vt:lpstr>Wingdings</vt:lpstr>
      <vt:lpstr>Wingdings 3</vt:lpstr>
      <vt:lpstr>Грань</vt:lpstr>
      <vt:lpstr>Презентация НОД по художественному развитию  в подготовительной  группе Тема: «Фабрика звезд» </vt:lpstr>
      <vt:lpstr>Презентация PowerPoint</vt:lpstr>
      <vt:lpstr>Оборудование: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дом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по развитию речи в средней группе. Тема: «У солнышка в гостях»</dc:title>
  <dc:creator>Татьяна</dc:creator>
  <cp:lastModifiedBy>Пользователь</cp:lastModifiedBy>
  <cp:revision>49</cp:revision>
  <dcterms:created xsi:type="dcterms:W3CDTF">2011-12-19T11:20:26Z</dcterms:created>
  <dcterms:modified xsi:type="dcterms:W3CDTF">2017-08-11T12:27:49Z</dcterms:modified>
</cp:coreProperties>
</file>