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56" r:id="rId2"/>
    <p:sldId id="257" r:id="rId3"/>
    <p:sldId id="258" r:id="rId4"/>
    <p:sldId id="259" r:id="rId5"/>
    <p:sldId id="260" r:id="rId6"/>
    <p:sldId id="261" r:id="rId7"/>
    <p:sldId id="262" r:id="rId8"/>
    <p:sldId id="264" r:id="rId9"/>
    <p:sldId id="263"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0" d="100"/>
          <a:sy n="80" d="100"/>
        </p:scale>
        <p:origin x="126"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074B6433-54BE-4B30-B169-F1CD38307684}" type="datetimeFigureOut">
              <a:rPr lang="ru-RU" smtClean="0"/>
              <a:t>31.08.2017</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3545736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74B6433-54BE-4B30-B169-F1CD38307684}" type="datetimeFigureOut">
              <a:rPr lang="ru-RU" smtClean="0"/>
              <a:t>31.08.2017</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1664217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74B6433-54BE-4B30-B169-F1CD38307684}" type="datetimeFigureOut">
              <a:rPr lang="ru-RU" smtClean="0"/>
              <a:t>31.08.2017</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48BCE9-56C7-443D-BC99-A311B6EB9EED}"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62269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074B6433-54BE-4B30-B169-F1CD38307684}" type="datetimeFigureOut">
              <a:rPr lang="ru-RU" smtClean="0"/>
              <a:t>31.08.2017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974802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074B6433-54BE-4B30-B169-F1CD38307684}" type="datetimeFigureOut">
              <a:rPr lang="ru-RU" smtClean="0"/>
              <a:t>31.08.2017</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48BCE9-56C7-443D-BC99-A311B6EB9EED}"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402934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074B6433-54BE-4B30-B169-F1CD38307684}" type="datetimeFigureOut">
              <a:rPr lang="ru-RU" smtClean="0"/>
              <a:t>31.08.2017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37658807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74B6433-54BE-4B30-B169-F1CD38307684}" type="datetimeFigureOut">
              <a:rPr lang="ru-RU" smtClean="0"/>
              <a:t>31.08.2017</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657877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74B6433-54BE-4B30-B169-F1CD38307684}" type="datetimeFigureOut">
              <a:rPr lang="ru-RU" smtClean="0"/>
              <a:t>31.08.2017</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937244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74B6433-54BE-4B30-B169-F1CD38307684}" type="datetimeFigureOut">
              <a:rPr lang="ru-RU" smtClean="0"/>
              <a:t>31.08.2017</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1162172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74B6433-54BE-4B30-B169-F1CD38307684}" type="datetimeFigureOut">
              <a:rPr lang="ru-RU" smtClean="0"/>
              <a:t>31.08.2017</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3143905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074B6433-54BE-4B30-B169-F1CD38307684}" type="datetimeFigureOut">
              <a:rPr lang="ru-RU" smtClean="0"/>
              <a:t>31.08.2017</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109657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74B6433-54BE-4B30-B169-F1CD38307684}" type="datetimeFigureOut">
              <a:rPr lang="ru-RU" smtClean="0"/>
              <a:t>31.08.2017</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3710672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74B6433-54BE-4B30-B169-F1CD38307684}" type="datetimeFigureOut">
              <a:rPr lang="ru-RU" smtClean="0"/>
              <a:t>31.08.2017</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3540484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4B6433-54BE-4B30-B169-F1CD38307684}" type="datetimeFigureOut">
              <a:rPr lang="ru-RU" smtClean="0"/>
              <a:t>31.08.2017</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746023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74B6433-54BE-4B30-B169-F1CD38307684}" type="datetimeFigureOut">
              <a:rPr lang="ru-RU" smtClean="0"/>
              <a:t>31.08.2017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3330002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074B6433-54BE-4B30-B169-F1CD38307684}" type="datetimeFigureOut">
              <a:rPr lang="ru-RU" smtClean="0"/>
              <a:t>31.08.2017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848BCE9-56C7-443D-BC99-A311B6EB9EED}" type="slidenum">
              <a:rPr lang="ru-RU" smtClean="0"/>
              <a:t>‹#›</a:t>
            </a:fld>
            <a:endParaRPr lang="ru-RU"/>
          </a:p>
        </p:txBody>
      </p:sp>
    </p:spTree>
    <p:extLst>
      <p:ext uri="{BB962C8B-B14F-4D97-AF65-F5344CB8AC3E}">
        <p14:creationId xmlns:p14="http://schemas.microsoft.com/office/powerpoint/2010/main" val="54197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74B6433-54BE-4B30-B169-F1CD38307684}" type="datetimeFigureOut">
              <a:rPr lang="ru-RU" smtClean="0"/>
              <a:t>31.08.2017</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848BCE9-56C7-443D-BC99-A311B6EB9EED}" type="slidenum">
              <a:rPr lang="ru-RU" smtClean="0"/>
              <a:t>‹#›</a:t>
            </a:fld>
            <a:endParaRPr lang="ru-RU"/>
          </a:p>
        </p:txBody>
      </p:sp>
    </p:spTree>
    <p:extLst>
      <p:ext uri="{BB962C8B-B14F-4D97-AF65-F5344CB8AC3E}">
        <p14:creationId xmlns:p14="http://schemas.microsoft.com/office/powerpoint/2010/main" val="24001943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404C008-8C4E-47E0-85D2-00EB50C06067}"/>
              </a:ext>
            </a:extLst>
          </p:cNvPr>
          <p:cNvSpPr>
            <a:spLocks noGrp="1"/>
          </p:cNvSpPr>
          <p:nvPr>
            <p:ph type="ctrTitle"/>
          </p:nvPr>
        </p:nvSpPr>
        <p:spPr>
          <a:xfrm>
            <a:off x="2295599" y="1130417"/>
            <a:ext cx="8915399" cy="2262781"/>
          </a:xfrm>
        </p:spPr>
        <p:txBody>
          <a:bodyPr>
            <a:noAutofit/>
          </a:bodyPr>
          <a:lstStyle/>
          <a:p>
            <a:r>
              <a:rPr lang="ru-RU" altLang="ru-RU" sz="3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Презентация  НОД по </a:t>
            </a:r>
            <a:r>
              <a:rPr lang="ru-RU" altLang="ru-RU" sz="36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художественному </a:t>
            </a:r>
            <a:r>
              <a:rPr lang="ru-RU" altLang="ru-RU" sz="3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развитию в старшей   группе</a:t>
            </a:r>
            <a:br>
              <a:rPr lang="ru-RU" altLang="ru-RU" sz="3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br>
            <a:r>
              <a:rPr lang="ru-RU" altLang="ru-RU" sz="3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Тема: «Клоуны» </a:t>
            </a:r>
            <a:endParaRPr lang="ru-RU" sz="3600" dirty="0">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 xmlns:a16="http://schemas.microsoft.com/office/drawing/2014/main" id="{D7E52CD8-BC1C-4E20-B564-E90FF806458F}"/>
              </a:ext>
            </a:extLst>
          </p:cNvPr>
          <p:cNvSpPr>
            <a:spLocks noGrp="1"/>
          </p:cNvSpPr>
          <p:nvPr>
            <p:ph type="subTitle" idx="1"/>
          </p:nvPr>
        </p:nvSpPr>
        <p:spPr>
          <a:xfrm>
            <a:off x="2396265" y="3745533"/>
            <a:ext cx="8915399" cy="1126283"/>
          </a:xfrm>
        </p:spPr>
        <p:txBody>
          <a:bodyPr>
            <a:normAutofit/>
          </a:bodyPr>
          <a:lstStyle/>
          <a:p>
            <a:pPr lvl="0" algn="l" defTabSz="457200" fontAlgn="base">
              <a:lnSpc>
                <a:spcPct val="100000"/>
              </a:lnSpc>
              <a:spcAft>
                <a:spcPct val="0"/>
              </a:spcAft>
              <a:buClr>
                <a:srgbClr val="90C226"/>
              </a:buClr>
              <a:buSzPct val="80000"/>
            </a:pPr>
            <a:r>
              <a:rPr lang="ru-RU" altLang="ru-RU" sz="2800" dirty="0">
                <a:solidFill>
                  <a:prstClr val="black"/>
                </a:solidFill>
                <a:latin typeface="Times New Roman" panose="02020603050405020304" pitchFamily="18" charset="0"/>
                <a:cs typeface="Times New Roman" panose="02020603050405020304" pitchFamily="18" charset="0"/>
              </a:rPr>
              <a:t>Музыкальный руководитель МАДОУ д/с №125</a:t>
            </a:r>
          </a:p>
          <a:p>
            <a:pPr lvl="0" algn="l" defTabSz="457200" fontAlgn="base">
              <a:lnSpc>
                <a:spcPct val="100000"/>
              </a:lnSpc>
              <a:spcAft>
                <a:spcPct val="0"/>
              </a:spcAft>
              <a:buClr>
                <a:srgbClr val="90C226"/>
              </a:buClr>
              <a:buSzPct val="80000"/>
            </a:pPr>
            <a:r>
              <a:rPr lang="ru-RU" altLang="ru-RU" sz="2800" dirty="0" err="1">
                <a:solidFill>
                  <a:prstClr val="black"/>
                </a:solidFill>
                <a:latin typeface="Times New Roman" panose="02020603050405020304" pitchFamily="18" charset="0"/>
                <a:cs typeface="Times New Roman" panose="02020603050405020304" pitchFamily="18" charset="0"/>
              </a:rPr>
              <a:t>Фидельман</a:t>
            </a:r>
            <a:r>
              <a:rPr lang="ru-RU" altLang="ru-RU" sz="2800" dirty="0">
                <a:solidFill>
                  <a:prstClr val="black"/>
                </a:solidFill>
                <a:latin typeface="Times New Roman" panose="02020603050405020304" pitchFamily="18" charset="0"/>
                <a:cs typeface="Times New Roman" panose="02020603050405020304" pitchFamily="18" charset="0"/>
              </a:rPr>
              <a:t> Кристина Александровна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0711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E2FCFC23-4E74-4BFC-B1C7-78D36B1C90B6}"/>
              </a:ext>
            </a:extLst>
          </p:cNvPr>
          <p:cNvSpPr txBox="1"/>
          <p:nvPr/>
        </p:nvSpPr>
        <p:spPr>
          <a:xfrm>
            <a:off x="2687216" y="485192"/>
            <a:ext cx="7417837" cy="4955203"/>
          </a:xfrm>
          <a:prstGeom prst="rect">
            <a:avLst/>
          </a:prstGeom>
          <a:noFill/>
        </p:spPr>
        <p:txBody>
          <a:bodyPr wrap="square" rtlCol="0">
            <a:spAutoFit/>
          </a:bodyPr>
          <a:lstStyle/>
          <a:p>
            <a:r>
              <a:rPr lang="ru-RU" sz="2800" dirty="0">
                <a:latin typeface="Times New Roman" panose="02020603050405020304" pitchFamily="18" charset="0"/>
                <a:cs typeface="Times New Roman" panose="02020603050405020304" pitchFamily="18" charset="0"/>
              </a:rPr>
              <a:t>Рефлексия</a:t>
            </a:r>
          </a:p>
          <a:p>
            <a:endParaRPr lang="ru-RU" sz="28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ru-RU" sz="2800" dirty="0">
                <a:latin typeface="Times New Roman" panose="02020603050405020304" pitchFamily="18" charset="0"/>
                <a:cs typeface="Times New Roman" panose="02020603050405020304" pitchFamily="18" charset="0"/>
              </a:rPr>
              <a:t>Что особенно вам понравилось сегодня? </a:t>
            </a:r>
          </a:p>
          <a:p>
            <a:pPr marL="285750" indent="-285750">
              <a:buFont typeface="Wingdings" panose="05000000000000000000" pitchFamily="2" charset="2"/>
              <a:buChar char="Ø"/>
            </a:pPr>
            <a:endParaRPr lang="ru-RU" sz="28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ru-RU" sz="2800" dirty="0">
                <a:latin typeface="Times New Roman" panose="02020603050405020304" pitchFamily="18" charset="0"/>
                <a:cs typeface="Times New Roman" panose="02020603050405020304" pitchFamily="18" charset="0"/>
              </a:rPr>
              <a:t>Ребята, а как называется произведение, которое мы сегодня слушали? </a:t>
            </a:r>
          </a:p>
          <a:p>
            <a:pPr marL="285750" indent="-285750">
              <a:buFont typeface="Wingdings" panose="05000000000000000000" pitchFamily="2" charset="2"/>
              <a:buChar char="Ø"/>
            </a:pPr>
            <a:endParaRPr lang="ru-RU" sz="28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ru-RU" sz="2800" dirty="0">
                <a:latin typeface="Times New Roman" panose="02020603050405020304" pitchFamily="18" charset="0"/>
                <a:cs typeface="Times New Roman" panose="02020603050405020304" pitchFamily="18" charset="0"/>
              </a:rPr>
              <a:t>Кто композитор? </a:t>
            </a:r>
          </a:p>
          <a:p>
            <a:pPr marL="285750" indent="-285750">
              <a:buFont typeface="Wingdings" panose="05000000000000000000" pitchFamily="2" charset="2"/>
              <a:buChar char="Ø"/>
            </a:pPr>
            <a:endParaRPr lang="ru-RU" sz="28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ru-RU" sz="2800" dirty="0">
                <a:latin typeface="Times New Roman" panose="02020603050405020304" pitchFamily="18" charset="0"/>
                <a:cs typeface="Times New Roman" panose="02020603050405020304" pitchFamily="18" charset="0"/>
              </a:rPr>
              <a:t>Давайте друг другу улыбнемся!</a:t>
            </a:r>
          </a:p>
          <a:p>
            <a:pPr marL="285750" indent="-285750">
              <a:buFont typeface="Wingdings" panose="05000000000000000000" pitchFamily="2" charset="2"/>
              <a:buChar char="Ø"/>
            </a:pPr>
            <a:endParaRPr lang="ru-RU" dirty="0"/>
          </a:p>
          <a:p>
            <a:pPr marL="285750" indent="-285750">
              <a:buFont typeface="Wingdings" panose="05000000000000000000" pitchFamily="2" charset="2"/>
              <a:buChar char="Ø"/>
            </a:pPr>
            <a:endParaRPr lang="ru-RU" dirty="0"/>
          </a:p>
        </p:txBody>
      </p:sp>
    </p:spTree>
    <p:extLst>
      <p:ext uri="{BB962C8B-B14F-4D97-AF65-F5344CB8AC3E}">
        <p14:creationId xmlns:p14="http://schemas.microsoft.com/office/powerpoint/2010/main" val="1209330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A14326A-235A-4B85-AAE5-D21A8222C66D}"/>
              </a:ext>
            </a:extLst>
          </p:cNvPr>
          <p:cNvSpPr>
            <a:spLocks noGrp="1"/>
          </p:cNvSpPr>
          <p:nvPr>
            <p:ph type="title"/>
          </p:nvPr>
        </p:nvSpPr>
        <p:spPr/>
        <p:txBody>
          <a:bodyPr>
            <a:noAutofit/>
          </a:bodyPr>
          <a:lstStyle/>
          <a:p>
            <a:pPr marL="6350" marR="1905" indent="-6350">
              <a:lnSpc>
                <a:spcPct val="107000"/>
              </a:lnSpc>
              <a:spcAft>
                <a:spcPts val="915"/>
              </a:spcAft>
            </a:pPr>
            <a:r>
              <a:rPr lang="ru-RU" sz="2000" u="sng" dirty="0">
                <a:solidFill>
                  <a:srgbClr val="000000"/>
                </a:solidFill>
                <a:uFill>
                  <a:solidFill>
                    <a:srgbClr val="000000"/>
                  </a:solidFill>
                </a:uFill>
                <a:latin typeface="Times New Roman" panose="02020603050405020304" pitchFamily="18" charset="0"/>
                <a:ea typeface="Times New Roman" panose="02020603050405020304" pitchFamily="18" charset="0"/>
              </a:rPr>
              <a:t>Цель</a:t>
            </a:r>
            <a:r>
              <a:rPr lang="ru-RU" sz="2000" dirty="0">
                <a:solidFill>
                  <a:srgbClr val="000000"/>
                </a:solidFill>
                <a:latin typeface="Times New Roman" panose="02020603050405020304" pitchFamily="18" charset="0"/>
                <a:ea typeface="Times New Roman" panose="02020603050405020304" pitchFamily="18" charset="0"/>
              </a:rPr>
              <a:t>: Формирование эмоционального восприятия. Развитие творческого воображения.  </a:t>
            </a:r>
            <a:br>
              <a:rPr lang="ru-RU" sz="2000" dirty="0">
                <a:solidFill>
                  <a:srgbClr val="000000"/>
                </a:solidFill>
                <a:latin typeface="Times New Roman" panose="02020603050405020304" pitchFamily="18" charset="0"/>
                <a:ea typeface="Times New Roman" panose="02020603050405020304" pitchFamily="18" charset="0"/>
              </a:rPr>
            </a:br>
            <a:r>
              <a:rPr lang="ru-RU" sz="2000" u="sng" dirty="0">
                <a:solidFill>
                  <a:srgbClr val="000000"/>
                </a:solidFill>
                <a:uFill>
                  <a:solidFill>
                    <a:srgbClr val="000000"/>
                  </a:solidFill>
                </a:uFill>
                <a:latin typeface="Times New Roman" panose="02020603050405020304" pitchFamily="18" charset="0"/>
                <a:ea typeface="Times New Roman" panose="02020603050405020304" pitchFamily="18" charset="0"/>
              </a:rPr>
              <a:t>Задачи</a:t>
            </a:r>
            <a:r>
              <a:rPr lang="ru-RU" sz="2000" dirty="0">
                <a:solidFill>
                  <a:srgbClr val="000000"/>
                </a:solidFill>
                <a:latin typeface="Times New Roman" panose="02020603050405020304" pitchFamily="18" charset="0"/>
                <a:ea typeface="Times New Roman" panose="02020603050405020304" pitchFamily="18" charset="0"/>
              </a:rPr>
              <a:t>: </a:t>
            </a:r>
            <a:br>
              <a:rPr lang="ru-RU" sz="2000" dirty="0">
                <a:solidFill>
                  <a:srgbClr val="000000"/>
                </a:solidFill>
                <a:latin typeface="Times New Roman" panose="02020603050405020304" pitchFamily="18" charset="0"/>
                <a:ea typeface="Times New Roman" panose="02020603050405020304" pitchFamily="18" charset="0"/>
              </a:rPr>
            </a:br>
            <a:r>
              <a:rPr lang="ru-RU" sz="2000" i="1" dirty="0">
                <a:solidFill>
                  <a:srgbClr val="000000"/>
                </a:solidFill>
                <a:latin typeface="Times New Roman" panose="02020603050405020304" pitchFamily="18" charset="0"/>
                <a:ea typeface="Times New Roman" panose="02020603050405020304" pitchFamily="18" charset="0"/>
              </a:rPr>
              <a:t>Образовательные:</a:t>
            </a:r>
            <a: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r>
            <a:b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Учить детей передавать эмоциональный отклик на музыку шутливого, задорного характера;</a:t>
            </a:r>
            <a:b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b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r>
              <a:rPr lang="ru-RU" sz="2000" i="1"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Развивающие:</a:t>
            </a:r>
            <a: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r>
            <a:b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Развивать умение передавать различные эмоции с помощью мимики, жестов; </a:t>
            </a:r>
            <a:b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Продолжать обогащать и активизировать словарь детей, развивать их речь; </a:t>
            </a:r>
            <a:b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Развивать умение у детей определять характер, настроение музыкального произведения, высказываться о нём, используя разнообразные определения;</a:t>
            </a:r>
            <a:b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r>
            <a:b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r>
              <a:rPr lang="ru-RU" sz="2000" i="1"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Воспитательные:</a:t>
            </a:r>
            <a:br>
              <a:rPr lang="ru-RU" sz="2000" i="1"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Воспитывать любовь к классической музыке </a:t>
            </a:r>
            <a:br>
              <a:rPr lang="ru-RU"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endParaRPr lang="ru-RU" sz="2000" dirty="0"/>
          </a:p>
        </p:txBody>
      </p:sp>
    </p:spTree>
    <p:extLst>
      <p:ext uri="{BB962C8B-B14F-4D97-AF65-F5344CB8AC3E}">
        <p14:creationId xmlns:p14="http://schemas.microsoft.com/office/powerpoint/2010/main" val="1050389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A0AF0C9-66D0-4C0A-A153-C173479B0E94}"/>
              </a:ext>
            </a:extLst>
          </p:cNvPr>
          <p:cNvSpPr>
            <a:spLocks noGrp="1"/>
          </p:cNvSpPr>
          <p:nvPr>
            <p:ph type="title"/>
          </p:nvPr>
        </p:nvSpPr>
        <p:spPr/>
        <p:txBody>
          <a:bodyPr>
            <a:normAutofit fontScale="90000"/>
          </a:bodyPr>
          <a:lstStyle/>
          <a:p>
            <a:pPr marL="6350" marR="1905" indent="-6350">
              <a:lnSpc>
                <a:spcPct val="150000"/>
              </a:lnSpc>
              <a:spcAft>
                <a:spcPts val="70"/>
              </a:spcAft>
            </a:pPr>
            <a:r>
              <a:rPr lang="ru-RU" altLang="ru-RU" dirty="0">
                <a:solidFill>
                  <a:prstClr val="black"/>
                </a:solidFill>
                <a:latin typeface="Trebuchet MS" panose="020B0603020202020204"/>
              </a:rPr>
              <a:t>Оборудование:</a:t>
            </a:r>
            <a:br>
              <a:rPr lang="ru-RU" altLang="ru-RU" dirty="0">
                <a:solidFill>
                  <a:prstClr val="black"/>
                </a:solidFill>
                <a:latin typeface="Trebuchet MS" panose="020B0603020202020204"/>
              </a:rPr>
            </a:br>
            <a:r>
              <a:rPr lang="ru-RU" sz="2200" dirty="0">
                <a:solidFill>
                  <a:srgbClr val="000000"/>
                </a:solidFill>
                <a:latin typeface="Times New Roman" panose="02020603050405020304" pitchFamily="18" charset="0"/>
                <a:ea typeface="Times New Roman" panose="02020603050405020304" pitchFamily="18" charset="0"/>
              </a:rPr>
              <a:t>музыкальное сопровождение; мультимедийная сопровождение - презентация; портрет </a:t>
            </a:r>
            <a:r>
              <a:rPr lang="ru-RU" sz="2200" dirty="0" err="1">
                <a:solidFill>
                  <a:srgbClr val="000000"/>
                </a:solidFill>
                <a:latin typeface="Times New Roman" panose="02020603050405020304" pitchFamily="18" charset="0"/>
                <a:ea typeface="Times New Roman" panose="02020603050405020304" pitchFamily="18" charset="0"/>
              </a:rPr>
              <a:t>Д.Кабалевского</a:t>
            </a:r>
            <a:r>
              <a:rPr lang="ru-RU" sz="2200" dirty="0">
                <a:solidFill>
                  <a:srgbClr val="000000"/>
                </a:solidFill>
                <a:latin typeface="Times New Roman" panose="02020603050405020304" pitchFamily="18" charset="0"/>
                <a:ea typeface="Times New Roman" panose="02020603050405020304" pitchFamily="18" charset="0"/>
              </a:rPr>
              <a:t>; музыкальные шумовые инструменты; раскраски-сюрпризы, музыкальные инструменты. </a:t>
            </a:r>
            <a:r>
              <a:rPr lang="ru-RU" sz="2800" dirty="0">
                <a:solidFill>
                  <a:prstClr val="black">
                    <a:lumMod val="75000"/>
                    <a:lumOff val="25000"/>
                  </a:prstClr>
                </a:solidFill>
                <a:latin typeface="Times New Roman" panose="02020603050405020304" pitchFamily="18" charset="0"/>
                <a:ea typeface="+mn-ea"/>
                <a:cs typeface="Times New Roman" panose="02020603050405020304" pitchFamily="18" charset="0"/>
              </a:rPr>
              <a:t/>
            </a:r>
            <a:br>
              <a:rPr lang="ru-RU" sz="2800" dirty="0">
                <a:solidFill>
                  <a:prstClr val="black">
                    <a:lumMod val="75000"/>
                    <a:lumOff val="25000"/>
                  </a:prstClr>
                </a:solidFill>
                <a:latin typeface="Times New Roman" panose="02020603050405020304" pitchFamily="18" charset="0"/>
                <a:ea typeface="+mn-ea"/>
                <a:cs typeface="Times New Roman" panose="02020603050405020304" pitchFamily="18" charset="0"/>
              </a:rPr>
            </a:br>
            <a:r>
              <a:rPr lang="ru-RU" sz="2200" b="1" dirty="0">
                <a:solidFill>
                  <a:prstClr val="black">
                    <a:lumMod val="75000"/>
                    <a:lumOff val="25000"/>
                  </a:prstClr>
                </a:solidFill>
                <a:latin typeface="Times New Roman" panose="02020603050405020304" pitchFamily="18" charset="0"/>
                <a:ea typeface="+mn-ea"/>
                <a:cs typeface="Times New Roman" panose="02020603050405020304" pitchFamily="18" charset="0"/>
              </a:rPr>
              <a:t>Предварительная работа: </a:t>
            </a:r>
            <a:r>
              <a:rPr lang="ru-RU" sz="2200" dirty="0">
                <a:solidFill>
                  <a:prstClr val="black">
                    <a:lumMod val="75000"/>
                    <a:lumOff val="25000"/>
                  </a:prstClr>
                </a:solidFill>
                <a:latin typeface="Times New Roman" panose="02020603050405020304" pitchFamily="18" charset="0"/>
                <a:ea typeface="+mn-ea"/>
                <a:cs typeface="Times New Roman" panose="02020603050405020304" pitchFamily="18" charset="0"/>
              </a:rPr>
              <a:t>Чтение рассказов, показ слайдов с изображением клоунов, отработка упражнений </a:t>
            </a:r>
            <a:r>
              <a:rPr lang="ru-RU" sz="2200" dirty="0">
                <a:solidFill>
                  <a:srgbClr val="000000"/>
                </a:solidFill>
                <a:latin typeface="Times New Roman" panose="02020603050405020304" pitchFamily="18" charset="0"/>
                <a:ea typeface="Times New Roman" panose="02020603050405020304" pitchFamily="18" charset="0"/>
              </a:rPr>
              <a:t> мимики, жестов, игры. Прослушивание музыкальных произведений и игра на музыкальных инструментах.</a:t>
            </a:r>
            <a:endParaRPr lang="ru-RU" sz="2200" dirty="0"/>
          </a:p>
        </p:txBody>
      </p:sp>
    </p:spTree>
    <p:extLst>
      <p:ext uri="{BB962C8B-B14F-4D97-AF65-F5344CB8AC3E}">
        <p14:creationId xmlns:p14="http://schemas.microsoft.com/office/powerpoint/2010/main" val="1868098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15924D9-BE5D-4190-BEF8-A7D9597055D7}"/>
              </a:ext>
            </a:extLst>
          </p:cNvPr>
          <p:cNvSpPr>
            <a:spLocks noGrp="1"/>
          </p:cNvSpPr>
          <p:nvPr>
            <p:ph type="title"/>
          </p:nvPr>
        </p:nvSpPr>
        <p:spPr/>
        <p:txBody>
          <a:bodyPr>
            <a:normAutofit/>
          </a:bodyPr>
          <a:lstStyle/>
          <a:p>
            <a:r>
              <a:rPr lang="ru-RU" sz="2800" dirty="0">
                <a:latin typeface="Times New Roman" panose="02020603050405020304" pitchFamily="18" charset="0"/>
                <a:cs typeface="Times New Roman" panose="02020603050405020304" pitchFamily="18" charset="0"/>
              </a:rPr>
              <a:t>Дети заходят в зал, выполняя музыкально- ритмические движения под музыку </a:t>
            </a:r>
            <a:r>
              <a:rPr lang="ru-RU" sz="28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В.Шаинский</a:t>
            </a:r>
            <a:r>
              <a:rPr lang="ru-RU"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Цирк, цирк, цирк» </a:t>
            </a:r>
            <a:endParaRPr lang="ru-RU" sz="28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stretch>
            <a:fillRect/>
          </a:stretch>
        </p:blipFill>
        <p:spPr>
          <a:xfrm>
            <a:off x="3453064" y="1724526"/>
            <a:ext cx="6076588" cy="4557442"/>
          </a:xfrm>
          <a:prstGeom prst="rect">
            <a:avLst/>
          </a:prstGeom>
          <a:ln>
            <a:solidFill>
              <a:schemeClr val="accent1">
                <a:lumMod val="75000"/>
              </a:schemeClr>
            </a:solidFill>
          </a:ln>
          <a:effectLst>
            <a:outerShdw blurRad="190500" algn="tl" rotWithShape="0">
              <a:srgbClr val="000000">
                <a:alpha val="70000"/>
              </a:srgbClr>
            </a:outerShdw>
          </a:effectLst>
        </p:spPr>
      </p:pic>
    </p:spTree>
    <p:extLst>
      <p:ext uri="{BB962C8B-B14F-4D97-AF65-F5344CB8AC3E}">
        <p14:creationId xmlns:p14="http://schemas.microsoft.com/office/powerpoint/2010/main" val="66565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83B4C37-368F-4C0C-91B1-AE83EB3ADC82}"/>
              </a:ext>
            </a:extLst>
          </p:cNvPr>
          <p:cNvSpPr>
            <a:spLocks noGrp="1"/>
          </p:cNvSpPr>
          <p:nvPr>
            <p:ph type="title"/>
          </p:nvPr>
        </p:nvSpPr>
        <p:spPr/>
        <p:txBody>
          <a:bodyPr>
            <a:noAutofit/>
          </a:bodyPr>
          <a:lstStyle/>
          <a:p>
            <a:r>
              <a:rPr lang="ru-RU" sz="2400" b="1" dirty="0">
                <a:latin typeface="Times New Roman" panose="02020603050405020304" pitchFamily="18" charset="0"/>
                <a:cs typeface="Times New Roman" panose="02020603050405020304" pitchFamily="18" charset="0"/>
              </a:rPr>
              <a:t>Словесный и практический метод</a:t>
            </a:r>
            <a:br>
              <a:rPr lang="ru-RU" sz="2400" b="1"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Ведущий: Начнем с развития чувства ритма</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1. «Смешинка»  - развитие ритмического слуха, внимания.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Если вам смешинка в рот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Вдруг случайно попадет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Не сердитесь! Не ворчите!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Хохочите! Хохочите!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2.	Пальчиковая гимнастика: «Гости едут» - способствовать развитию мелкой моторики.  Проговаривать текс четко, ритмично, с разными интонациями</a:t>
            </a:r>
            <a:r>
              <a:rPr lang="ru-RU" sz="2000" dirty="0">
                <a:latin typeface="Times New Roman" panose="02020603050405020304" pitchFamily="18" charset="0"/>
                <a:cs typeface="Times New Roman" panose="02020603050405020304" pitchFamily="18" charset="0"/>
              </a:rPr>
              <a:t>.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1674396" y="3842586"/>
            <a:ext cx="3908258" cy="2931193"/>
          </a:xfrm>
          <a:prstGeom prst="rect">
            <a:avLst/>
          </a:prstGeom>
          <a:ln>
            <a:solidFill>
              <a:schemeClr val="accent1">
                <a:lumMod val="75000"/>
              </a:schemeClr>
            </a:solidFill>
          </a:ln>
          <a:effectLst>
            <a:outerShdw blurRad="190500" algn="tl" rotWithShape="0">
              <a:srgbClr val="000000">
                <a:alpha val="70000"/>
              </a:srgbClr>
            </a:outerShdw>
          </a:effectLst>
        </p:spPr>
      </p:pic>
      <p:pic>
        <p:nvPicPr>
          <p:cNvPr id="4" name="Рисунок 3"/>
          <p:cNvPicPr>
            <a:picLocks noChangeAspect="1"/>
          </p:cNvPicPr>
          <p:nvPr/>
        </p:nvPicPr>
        <p:blipFill>
          <a:blip r:embed="rId3"/>
          <a:stretch>
            <a:fillRect/>
          </a:stretch>
        </p:blipFill>
        <p:spPr>
          <a:xfrm>
            <a:off x="6749717" y="3842586"/>
            <a:ext cx="3946358" cy="2959769"/>
          </a:xfrm>
          <a:prstGeom prst="rect">
            <a:avLst/>
          </a:prstGeom>
          <a:ln>
            <a:solidFill>
              <a:schemeClr val="accent1">
                <a:lumMod val="75000"/>
              </a:schemeClr>
            </a:solidFill>
          </a:ln>
          <a:effectLst>
            <a:outerShdw blurRad="190500" algn="tl" rotWithShape="0">
              <a:srgbClr val="000000">
                <a:alpha val="70000"/>
              </a:srgbClr>
            </a:outerShdw>
          </a:effectLst>
        </p:spPr>
      </p:pic>
    </p:spTree>
    <p:extLst>
      <p:ext uri="{BB962C8B-B14F-4D97-AF65-F5344CB8AC3E}">
        <p14:creationId xmlns:p14="http://schemas.microsoft.com/office/powerpoint/2010/main" val="1023027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D24BA33-BCDF-4263-8E33-C23C0ED185E2}"/>
              </a:ext>
            </a:extLst>
          </p:cNvPr>
          <p:cNvSpPr>
            <a:spLocks noGrp="1"/>
          </p:cNvSpPr>
          <p:nvPr>
            <p:ph type="title"/>
          </p:nvPr>
        </p:nvSpPr>
        <p:spPr/>
        <p:txBody>
          <a:bodyPr>
            <a:noAutofit/>
          </a:bodyPr>
          <a:lstStyle/>
          <a:p>
            <a:r>
              <a:rPr lang="ru-RU" sz="2400" dirty="0">
                <a:latin typeface="Times New Roman" panose="02020603050405020304" pitchFamily="18" charset="0"/>
                <a:cs typeface="Times New Roman" panose="02020603050405020304" pitchFamily="18" charset="0"/>
              </a:rPr>
              <a:t>Ведущий: Ребята, сейчас мы с вами споем песни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Распевание, пение: «Карабас-</a:t>
            </a:r>
            <a:r>
              <a:rPr lang="ru-RU" sz="2400" dirty="0" err="1">
                <a:latin typeface="Times New Roman" panose="02020603050405020304" pitchFamily="18" charset="0"/>
                <a:cs typeface="Times New Roman" panose="02020603050405020304" pitchFamily="18" charset="0"/>
              </a:rPr>
              <a:t>Барабас</a:t>
            </a:r>
            <a:r>
              <a:rPr lang="ru-RU" sz="2400" dirty="0">
                <a:latin typeface="Times New Roman" panose="02020603050405020304" pitchFamily="18" charset="0"/>
                <a:cs typeface="Times New Roman" panose="02020603050405020304" pitchFamily="18" charset="0"/>
              </a:rPr>
              <a:t>», «Песенка-</a:t>
            </a:r>
            <a:r>
              <a:rPr lang="ru-RU" sz="2400" dirty="0" err="1">
                <a:latin typeface="Times New Roman" panose="02020603050405020304" pitchFamily="18" charset="0"/>
                <a:cs typeface="Times New Roman" panose="02020603050405020304" pitchFamily="18" charset="0"/>
              </a:rPr>
              <a:t>чудесенка</a:t>
            </a:r>
            <a:r>
              <a:rPr lang="ru-RU" sz="2400" dirty="0">
                <a:latin typeface="Times New Roman" panose="02020603050405020304" pitchFamily="18" charset="0"/>
                <a:cs typeface="Times New Roman" panose="02020603050405020304" pitchFamily="18" charset="0"/>
              </a:rPr>
              <a:t>» -  Учить петь эмоционально, четко проговаривая слова песни.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Ведущий: У Карабаса голос средний, мимика какая у него? (ответы детей).</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А вот у куколок голос высокий. Какая у них мимика, какое настроение? (ответы детей) </a:t>
            </a:r>
          </a:p>
        </p:txBody>
      </p:sp>
      <p:pic>
        <p:nvPicPr>
          <p:cNvPr id="4" name="Рисунок 3"/>
          <p:cNvPicPr>
            <a:picLocks noChangeAspect="1"/>
          </p:cNvPicPr>
          <p:nvPr/>
        </p:nvPicPr>
        <p:blipFill>
          <a:blip r:embed="rId2"/>
          <a:stretch>
            <a:fillRect/>
          </a:stretch>
        </p:blipFill>
        <p:spPr>
          <a:xfrm>
            <a:off x="4052634" y="3284621"/>
            <a:ext cx="4622133" cy="3466600"/>
          </a:xfrm>
          <a:prstGeom prst="rect">
            <a:avLst/>
          </a:prstGeom>
          <a:ln>
            <a:solidFill>
              <a:schemeClr val="accent1">
                <a:lumMod val="75000"/>
              </a:schemeClr>
            </a:solidFill>
          </a:ln>
          <a:effectLst>
            <a:outerShdw blurRad="190500" algn="tl" rotWithShape="0">
              <a:srgbClr val="000000">
                <a:alpha val="70000"/>
              </a:srgbClr>
            </a:outerShdw>
          </a:effectLst>
        </p:spPr>
      </p:pic>
    </p:spTree>
    <p:extLst>
      <p:ext uri="{BB962C8B-B14F-4D97-AF65-F5344CB8AC3E}">
        <p14:creationId xmlns:p14="http://schemas.microsoft.com/office/powerpoint/2010/main" val="2372787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E95615C-2B7D-4971-AC1C-73D3FF418018}"/>
              </a:ext>
            </a:extLst>
          </p:cNvPr>
          <p:cNvSpPr>
            <a:spLocks noGrp="1"/>
          </p:cNvSpPr>
          <p:nvPr>
            <p:ph type="title"/>
          </p:nvPr>
        </p:nvSpPr>
        <p:spPr/>
        <p:txBody>
          <a:bodyPr>
            <a:normAutofit fontScale="90000"/>
          </a:bodyPr>
          <a:lstStyle/>
          <a:p>
            <a:r>
              <a:rPr lang="ru-RU" sz="2400" b="1" dirty="0">
                <a:latin typeface="Times New Roman" panose="02020603050405020304" pitchFamily="18" charset="0"/>
                <a:cs typeface="Times New Roman" panose="02020603050405020304" pitchFamily="18" charset="0"/>
              </a:rPr>
              <a:t>Практический и наглядный метод</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Ведущий: Слушаем произведение Д. </a:t>
            </a:r>
            <a:r>
              <a:rPr lang="ru-RU" sz="2200" dirty="0" err="1">
                <a:latin typeface="Times New Roman" panose="02020603050405020304" pitchFamily="18" charset="0"/>
                <a:cs typeface="Times New Roman" panose="02020603050405020304" pitchFamily="18" charset="0"/>
              </a:rPr>
              <a:t>Кабалевского</a:t>
            </a:r>
            <a:r>
              <a:rPr lang="ru-RU" sz="2200" dirty="0">
                <a:latin typeface="Times New Roman" panose="02020603050405020304" pitchFamily="18" charset="0"/>
                <a:cs typeface="Times New Roman" panose="02020603050405020304" pitchFamily="18" charset="0"/>
              </a:rPr>
              <a:t> «Клоуны» и смотрим картинки клоунов. Вызывать эмоциональный отклик на музыку шутливого, задорного характера.  Развивать умение у детей определять характер, настроение музыкального произведения, высказываться о нём, используя разнообразные определения. </a:t>
            </a:r>
            <a:r>
              <a:rPr lang="ru-RU" sz="2200" b="1" dirty="0">
                <a:latin typeface="Times New Roman" panose="02020603050405020304" pitchFamily="18" charset="0"/>
                <a:cs typeface="Times New Roman" panose="02020603050405020304" pitchFamily="18" charset="0"/>
              </a:rPr>
              <a:t/>
            </a:r>
            <a:br>
              <a:rPr lang="ru-RU" sz="2200" b="1" dirty="0">
                <a:latin typeface="Times New Roman" panose="02020603050405020304" pitchFamily="18" charset="0"/>
                <a:cs typeface="Times New Roman" panose="02020603050405020304" pitchFamily="18" charset="0"/>
              </a:rPr>
            </a:br>
            <a:r>
              <a:rPr lang="ru-RU" dirty="0"/>
              <a:t/>
            </a:r>
            <a:br>
              <a:rPr lang="ru-RU" dirty="0"/>
            </a:br>
            <a:endParaRPr lang="ru-RU" dirty="0"/>
          </a:p>
        </p:txBody>
      </p:sp>
      <p:pic>
        <p:nvPicPr>
          <p:cNvPr id="3" name="Рисунок 2"/>
          <p:cNvPicPr>
            <a:picLocks noChangeAspect="1"/>
          </p:cNvPicPr>
          <p:nvPr/>
        </p:nvPicPr>
        <p:blipFill>
          <a:blip r:embed="rId2"/>
          <a:stretch>
            <a:fillRect/>
          </a:stretch>
        </p:blipFill>
        <p:spPr>
          <a:xfrm>
            <a:off x="5993730" y="2794335"/>
            <a:ext cx="5053263" cy="3789947"/>
          </a:xfrm>
          <a:prstGeom prst="rect">
            <a:avLst/>
          </a:prstGeom>
          <a:ln>
            <a:solidFill>
              <a:schemeClr val="accent1">
                <a:lumMod val="75000"/>
              </a:schemeClr>
            </a:solidFill>
          </a:ln>
          <a:effectLst>
            <a:outerShdw blurRad="190500" algn="tl" rotWithShape="0">
              <a:srgbClr val="000000">
                <a:alpha val="70000"/>
              </a:srgbClr>
            </a:outerShdw>
          </a:effectLst>
        </p:spPr>
      </p:pic>
    </p:spTree>
    <p:extLst>
      <p:ext uri="{BB962C8B-B14F-4D97-AF65-F5344CB8AC3E}">
        <p14:creationId xmlns:p14="http://schemas.microsoft.com/office/powerpoint/2010/main" val="3203428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F82B439-4B9C-4EF5-8FA2-C12A3EC8127D}"/>
              </a:ext>
            </a:extLst>
          </p:cNvPr>
          <p:cNvSpPr>
            <a:spLocks noGrp="1"/>
          </p:cNvSpPr>
          <p:nvPr>
            <p:ph type="title"/>
          </p:nvPr>
        </p:nvSpPr>
        <p:spPr/>
        <p:txBody>
          <a:bodyPr>
            <a:noAutofit/>
          </a:bodyPr>
          <a:lstStyle/>
          <a:p>
            <a:r>
              <a:rPr lang="ru-RU" sz="2400" dirty="0">
                <a:latin typeface="Times New Roman" panose="02020603050405020304" pitchFamily="18" charset="0"/>
                <a:cs typeface="Times New Roman" panose="02020603050405020304" pitchFamily="18" charset="0"/>
              </a:rPr>
              <a:t>Ведущий: Поиграем, ребята?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Игра:  «Веселые клоуны» - учить детей изменять движения, выразительно передавать в движениях, мимике, жестах образ клоуна. </a:t>
            </a:r>
          </a:p>
        </p:txBody>
      </p:sp>
      <p:pic>
        <p:nvPicPr>
          <p:cNvPr id="3" name="Рисунок 2"/>
          <p:cNvPicPr>
            <a:picLocks noChangeAspect="1"/>
          </p:cNvPicPr>
          <p:nvPr/>
        </p:nvPicPr>
        <p:blipFill>
          <a:blip r:embed="rId2"/>
          <a:stretch>
            <a:fillRect/>
          </a:stretch>
        </p:blipFill>
        <p:spPr>
          <a:xfrm>
            <a:off x="4548206" y="2128282"/>
            <a:ext cx="5714731" cy="4286049"/>
          </a:xfrm>
          <a:prstGeom prst="rect">
            <a:avLst/>
          </a:prstGeom>
          <a:ln>
            <a:solidFill>
              <a:schemeClr val="accent1">
                <a:lumMod val="75000"/>
              </a:schemeClr>
            </a:solidFill>
          </a:ln>
          <a:effectLst>
            <a:outerShdw blurRad="190500" algn="tl" rotWithShape="0">
              <a:srgbClr val="000000">
                <a:alpha val="70000"/>
              </a:srgbClr>
            </a:outerShdw>
          </a:effectLst>
        </p:spPr>
      </p:pic>
    </p:spTree>
    <p:extLst>
      <p:ext uri="{BB962C8B-B14F-4D97-AF65-F5344CB8AC3E}">
        <p14:creationId xmlns:p14="http://schemas.microsoft.com/office/powerpoint/2010/main" val="3859314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2DAAEC7-9031-4460-A350-54FF378470E9}"/>
              </a:ext>
            </a:extLst>
          </p:cNvPr>
          <p:cNvSpPr>
            <a:spLocks noGrp="1"/>
          </p:cNvSpPr>
          <p:nvPr>
            <p:ph type="title"/>
          </p:nvPr>
        </p:nvSpPr>
        <p:spPr/>
        <p:txBody>
          <a:bodyPr>
            <a:normAutofit fontScale="90000"/>
          </a:bodyPr>
          <a:lstStyle/>
          <a:p>
            <a:pPr lvl="0" fontAlgn="base">
              <a:lnSpc>
                <a:spcPct val="107000"/>
              </a:lnSpc>
              <a:spcAft>
                <a:spcPts val="900"/>
              </a:spcAft>
              <a:buClr>
                <a:srgbClr val="000000"/>
              </a:buClr>
              <a:buSzPts val="1400"/>
            </a:pPr>
            <a:r>
              <a:rPr lang="ru-RU" sz="2400" b="1" dirty="0">
                <a:latin typeface="Times New Roman" panose="02020603050405020304" pitchFamily="18" charset="0"/>
                <a:cs typeface="Times New Roman" panose="02020603050405020304" pitchFamily="18" charset="0"/>
              </a:rPr>
              <a:t>Практический метод</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Ведущий: Поиграем </a:t>
            </a:r>
            <a:r>
              <a:rPr lang="ru-RU" sz="1800" kern="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на музыкальных инструментах. </a:t>
            </a:r>
            <a:r>
              <a:rPr lang="ru-RU" sz="1800" b="1" kern="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r>
            <a:br>
              <a:rPr lang="ru-RU" sz="1800" b="1" kern="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br>
            <a:r>
              <a:rPr lang="ru-RU" sz="1800" dirty="0">
                <a:solidFill>
                  <a:srgbClr val="000000"/>
                </a:solidFill>
                <a:latin typeface="Times New Roman" panose="02020603050405020304" pitchFamily="18" charset="0"/>
                <a:ea typeface="Times New Roman" panose="02020603050405020304" pitchFamily="18" charset="0"/>
              </a:rPr>
              <a:t>Давайте попробуем озвучить музыку этой пьесы на наших детских музыкальных инструментах. Как вы думаете, какие инструменты помогут нам подчеркнуть веселое праздничное звучание музыки первого клоуна? (Музыкальные молоточки, бубны, колокольчики.) На них мы будем играть громко и весело.  А для 2-й части возьмем погремушки и сыграем тихо, осторожно. Они хорошо передадут образ клоуна-неумехи. Итак, приступаем. Я буду дирижировать и показывать вам смену инструментов. </a:t>
            </a:r>
            <a:br>
              <a:rPr lang="ru-RU" sz="1800" dirty="0">
                <a:solidFill>
                  <a:srgbClr val="000000"/>
                </a:solidFill>
                <a:latin typeface="Times New Roman" panose="02020603050405020304" pitchFamily="18" charset="0"/>
                <a:ea typeface="Times New Roman" panose="02020603050405020304" pitchFamily="18" charset="0"/>
              </a:rPr>
            </a:br>
            <a:endParaRPr lang="ru-RU" sz="18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4474009" y="3102643"/>
            <a:ext cx="4798594" cy="3598946"/>
          </a:xfrm>
          <a:prstGeom prst="rect">
            <a:avLst/>
          </a:prstGeom>
          <a:ln>
            <a:solidFill>
              <a:schemeClr val="accent1">
                <a:lumMod val="75000"/>
              </a:schemeClr>
            </a:solidFill>
          </a:ln>
          <a:effectLst>
            <a:outerShdw blurRad="190500" algn="tl" rotWithShape="0">
              <a:srgbClr val="000000">
                <a:alpha val="70000"/>
              </a:srgbClr>
            </a:outerShdw>
          </a:effectLst>
        </p:spPr>
      </p:pic>
    </p:spTree>
    <p:extLst>
      <p:ext uri="{BB962C8B-B14F-4D97-AF65-F5344CB8AC3E}">
        <p14:creationId xmlns:p14="http://schemas.microsoft.com/office/powerpoint/2010/main" val="4253887422"/>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96</TotalTime>
  <Words>101</Words>
  <Application>Microsoft Office PowerPoint</Application>
  <PresentationFormat>Широкоэкранный</PresentationFormat>
  <Paragraphs>20</Paragraphs>
  <Slides>10</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10</vt:i4>
      </vt:variant>
    </vt:vector>
  </HeadingPairs>
  <TitlesOfParts>
    <vt:vector size="18" baseType="lpstr">
      <vt:lpstr>Arial</vt:lpstr>
      <vt:lpstr>Calibri</vt:lpstr>
      <vt:lpstr>Century Gothic</vt:lpstr>
      <vt:lpstr>Times New Roman</vt:lpstr>
      <vt:lpstr>Trebuchet MS</vt:lpstr>
      <vt:lpstr>Wingdings</vt:lpstr>
      <vt:lpstr>Wingdings 3</vt:lpstr>
      <vt:lpstr>Легкий дым</vt:lpstr>
      <vt:lpstr>Презентация  НОД по художественному развитию в старшей   группе Тема: «Клоуны» </vt:lpstr>
      <vt:lpstr>Цель: Формирование эмоционального восприятия. Развитие творческого воображения.   Задачи:  Образовательные: - Учить детей передавать эмоциональный отклик на музыку шутливого, задорного характера;   Развивающие: - Развивать умение передавать различные эмоции с помощью мимики, жестов;  - Продолжать обогащать и активизировать словарь детей, развивать их речь;  - Развивать умение у детей определять характер, настроение музыкального произведения, высказываться о нём, используя разнообразные определения;  Воспитательные: Воспитывать любовь к классической музыке  </vt:lpstr>
      <vt:lpstr>Оборудование: музыкальное сопровождение; мультимедийная сопровождение - презентация; портрет Д.Кабалевского; музыкальные шумовые инструменты; раскраски-сюрпризы, музыкальные инструменты.  Предварительная работа: Чтение рассказов, показ слайдов с изображением клоунов, отработка упражнений  мимики, жестов, игры. Прослушивание музыкальных произведений и игра на музыкальных инструментах.</vt:lpstr>
      <vt:lpstr>Дети заходят в зал, выполняя музыкально- ритмические движения под музыку В.Шаинский «Цирк, цирк, цирк» </vt:lpstr>
      <vt:lpstr>Словесный и практический метод  Ведущий: Начнем с развития чувства ритма 1. «Смешинка»  - развитие ритмического слуха, внимания.  - Если вам смешинка в рот    Вдруг случайно попадет      Не сердитесь! Не ворчите!    Хохочите! Хохочите!   2. Пальчиковая гимнастика: «Гости едут» - способствовать развитию мелкой моторики.  Проговаривать текс четко, ритмично, с разными интонациями.   </vt:lpstr>
      <vt:lpstr>Ведущий: Ребята, сейчас мы с вами споем песни   Распевание, пение: «Карабас-Барабас», «Песенка-чудесенка» -  Учить петь эмоционально, четко проговаривая слова песни.   Ведущий: У Карабаса голос средний, мимика какая у него? (ответы детей). А вот у куколок голос высокий. Какая у них мимика, какое настроение? (ответы детей) </vt:lpstr>
      <vt:lpstr>Практический и наглядный метод  Ведущий: Слушаем произведение Д. Кабалевского «Клоуны» и смотрим картинки клоунов. Вызывать эмоциональный отклик на музыку шутливого, задорного характера.  Развивать умение у детей определять характер, настроение музыкального произведения, высказываться о нём, используя разнообразные определения.   </vt:lpstr>
      <vt:lpstr>Ведущий: Поиграем, ребята?  Игра:  «Веселые клоуны» - учить детей изменять движения, выразительно передавать в движениях, мимике, жестах образ клоуна. </vt:lpstr>
      <vt:lpstr>Практический метод  Ведущий: Поиграем на музыкальных инструментах.  Давайте попробуем озвучить музыку этой пьесы на наших детских музыкальных инструментах. Как вы думаете, какие инструменты помогут нам подчеркнуть веселое праздничное звучание музыки первого клоуна? (Музыкальные молоточки, бубны, колокольчики.) На них мы будем играть громко и весело.  А для 2-й части возьмем погремушки и сыграем тихо, осторожно. Они хорошо передадут образ клоуна-неумехи. Итак, приступаем. Я буду дирижировать и показывать вам смену инструментов.  </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НОД по эстетическому развитию в старшей   группе Тема: «Клоуны»</dc:title>
  <dc:creator>Fidelman Andrei</dc:creator>
  <cp:lastModifiedBy>home</cp:lastModifiedBy>
  <cp:revision>11</cp:revision>
  <dcterms:created xsi:type="dcterms:W3CDTF">2017-08-29T19:35:23Z</dcterms:created>
  <dcterms:modified xsi:type="dcterms:W3CDTF">2017-08-31T15:56:13Z</dcterms:modified>
</cp:coreProperties>
</file>