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4"/>
  </p:notesMasterIdLst>
  <p:sldIdLst>
    <p:sldId id="256" r:id="rId2"/>
    <p:sldId id="257" r:id="rId3"/>
    <p:sldId id="258" r:id="rId4"/>
    <p:sldId id="259" r:id="rId5"/>
    <p:sldId id="281" r:id="rId6"/>
    <p:sldId id="294" r:id="rId7"/>
    <p:sldId id="297" r:id="rId8"/>
    <p:sldId id="301" r:id="rId9"/>
    <p:sldId id="302" r:id="rId10"/>
    <p:sldId id="303" r:id="rId11"/>
    <p:sldId id="304" r:id="rId12"/>
    <p:sldId id="299" r:id="rId13"/>
    <p:sldId id="305" r:id="rId14"/>
    <p:sldId id="306" r:id="rId15"/>
    <p:sldId id="316" r:id="rId16"/>
    <p:sldId id="308" r:id="rId17"/>
    <p:sldId id="309" r:id="rId18"/>
    <p:sldId id="310" r:id="rId19"/>
    <p:sldId id="311" r:id="rId20"/>
    <p:sldId id="312" r:id="rId21"/>
    <p:sldId id="314" r:id="rId22"/>
    <p:sldId id="264" r:id="rId23"/>
    <p:sldId id="265" r:id="rId24"/>
    <p:sldId id="266" r:id="rId25"/>
    <p:sldId id="315" r:id="rId26"/>
    <p:sldId id="318" r:id="rId27"/>
    <p:sldId id="272" r:id="rId28"/>
    <p:sldId id="319" r:id="rId29"/>
    <p:sldId id="274" r:id="rId30"/>
    <p:sldId id="320" r:id="rId31"/>
    <p:sldId id="288" r:id="rId32"/>
    <p:sldId id="279" r:id="rId3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  <p:clrMru>
    <a:srgbClr val="6666FF"/>
    <a:srgbClr val="000000"/>
    <a:srgbClr val="6699FF"/>
    <a:srgbClr val="99CCFF"/>
    <a:srgbClr val="3399FF"/>
    <a:srgbClr val="FF0000"/>
    <a:srgbClr val="660033"/>
    <a:srgbClr val="A50021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89085" autoAdjust="0"/>
  </p:normalViewPr>
  <p:slideViewPr>
    <p:cSldViewPr>
      <p:cViewPr>
        <p:scale>
          <a:sx n="60" d="100"/>
          <a:sy n="60" d="100"/>
        </p:scale>
        <p:origin x="-164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B307A970-530C-497A-BEA6-29017604E230}" type="datetimeFigureOut">
              <a:rPr lang="ru-RU"/>
              <a:pPr>
                <a:defRPr/>
              </a:pPr>
              <a:t>07.04.2017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290690BA-526A-4026-9F70-5D55E55A23C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086F7C-ECB3-4E9B-9871-11BB583E357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119EF9-B026-448A-9A81-6558EBA5407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FF77C8-4891-4AE7-85CC-A15C790BD5B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80A177-8244-471D-AC42-4379B92916F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7A525C-5211-4844-AC34-3B444FA1CAD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79CBC4-06F4-4C77-8518-82DABC19B92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32ED84-2A97-4303-B0B3-BE2458C753D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FF66CC-09EA-481E-A33C-93432DB25F7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4AF0C0-CB25-4A34-865A-F3A3CFAE7CE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18C2AA-CD2F-4D35-8328-19F4F39ED2E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70F11B-93E4-44FF-91CE-5EF90662CC1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43736463-4EE3-418F-AB2B-3221251DF40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itchFamily="18" charset="0"/>
          <a:cs typeface="Times New Roman" pitchFamily="18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itchFamily="18" charset="0"/>
          <a:cs typeface="Times New Roman" pitchFamily="18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itchFamily="18" charset="0"/>
          <a:cs typeface="Times New Roman" pitchFamily="18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itchFamily="18" charset="0"/>
          <a:cs typeface="Times New Roman" pitchFamily="18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itchFamily="18" charset="0"/>
          <a:cs typeface="Times New Roman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itchFamily="18" charset="0"/>
          <a:cs typeface="Times New Roman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itchFamily="18" charset="0"/>
          <a:cs typeface="Times New Roman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itchFamily="18" charset="0"/>
          <a:cs typeface="Times New Roman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 i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 i="1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 i="1"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 i="1">
          <a:solidFill>
            <a:schemeClr val="tx1"/>
          </a:solidFill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i="1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i="1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i="1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i="1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i="1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0" y="533400"/>
            <a:ext cx="9144000" cy="2362200"/>
          </a:xfrm>
        </p:spPr>
        <p:txBody>
          <a:bodyPr/>
          <a:lstStyle/>
          <a:p>
            <a:pPr eaLnBrk="1" hangingPunct="1"/>
            <a:endParaRPr lang="ru-RU" b="1" i="1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eaLnBrk="1" hangingPunct="1"/>
            <a:endParaRPr lang="ru-RU" b="1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eaLnBrk="1" hangingPunct="1"/>
            <a:endParaRPr lang="ru-RU" b="1" i="1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eaLnBrk="1" hangingPunct="1"/>
            <a:r>
              <a:rPr lang="ru-RU" b="1" i="1" dirty="0" smtClean="0">
                <a:solidFill>
                  <a:schemeClr val="accent6">
                    <a:lumMod val="50000"/>
                  </a:schemeClr>
                </a:solidFill>
              </a:rPr>
              <a:t>Развитие </a:t>
            </a:r>
            <a:r>
              <a:rPr lang="ru-RU" b="1" i="1" dirty="0" smtClean="0">
                <a:solidFill>
                  <a:schemeClr val="accent6">
                    <a:lumMod val="50000"/>
                  </a:schemeClr>
                </a:solidFill>
              </a:rPr>
              <a:t>творческих способностей учащихся </a:t>
            </a:r>
          </a:p>
          <a:p>
            <a:pPr eaLnBrk="1" hangingPunct="1"/>
            <a:r>
              <a:rPr lang="ru-RU" b="1" i="1" dirty="0" smtClean="0">
                <a:solidFill>
                  <a:schemeClr val="accent6">
                    <a:lumMod val="50000"/>
                  </a:schemeClr>
                </a:solidFill>
              </a:rPr>
              <a:t>на уроках русского языка и литературы</a:t>
            </a:r>
          </a:p>
        </p:txBody>
      </p:sp>
      <p:pic>
        <p:nvPicPr>
          <p:cNvPr id="2051" name="Picture 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4038600"/>
            <a:ext cx="2286000" cy="2286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052" name="Прямоугольник 4"/>
          <p:cNvSpPr>
            <a:spLocks noChangeArrowheads="1"/>
          </p:cNvSpPr>
          <p:nvPr/>
        </p:nvSpPr>
        <p:spPr bwMode="auto">
          <a:xfrm>
            <a:off x="3581400" y="3657600"/>
            <a:ext cx="5029200" cy="1631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endParaRPr lang="ru-RU" dirty="0" smtClean="0"/>
          </a:p>
          <a:p>
            <a:endParaRPr lang="ru-RU" dirty="0" smtClean="0">
              <a:latin typeface="+mn-lt"/>
            </a:endParaRPr>
          </a:p>
          <a:p>
            <a:pPr algn="r"/>
            <a:r>
              <a:rPr lang="ru-RU" smtClean="0">
                <a:latin typeface="+mj-lt"/>
              </a:rPr>
              <a:t>.</a:t>
            </a:r>
            <a:endParaRPr lang="ru-RU" dirty="0">
              <a:latin typeface="+mj-lt"/>
            </a:endParaRPr>
          </a:p>
          <a:p>
            <a:pPr algn="ctr"/>
            <a:r>
              <a:rPr lang="uk-UA" dirty="0"/>
              <a:t/>
            </a:r>
            <a:br>
              <a:rPr lang="uk-UA" dirty="0"/>
            </a:br>
            <a:r>
              <a:rPr lang="uk-UA" dirty="0"/>
              <a:t>                                                           </a:t>
            </a:r>
            <a:r>
              <a:rPr lang="ru-RU" sz="1200" dirty="0"/>
              <a:t>  </a:t>
            </a:r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rgbClr val="6666FF"/>
                </a:solidFill>
                <a:latin typeface="Monotype Corsiva" pitchFamily="66" charset="0"/>
              </a:rPr>
              <a:t>C</a:t>
            </a:r>
            <a:r>
              <a:rPr lang="ru-RU" dirty="0" err="1" smtClean="0">
                <a:solidFill>
                  <a:srgbClr val="6666FF"/>
                </a:solidFill>
                <a:latin typeface="Monotype Corsiva" pitchFamily="66" charset="0"/>
              </a:rPr>
              <a:t>истема</a:t>
            </a:r>
            <a:r>
              <a:rPr lang="ru-RU" dirty="0" smtClean="0">
                <a:solidFill>
                  <a:srgbClr val="6666FF"/>
                </a:solidFill>
                <a:latin typeface="Monotype Corsiva" pitchFamily="66" charset="0"/>
              </a:rPr>
              <a:t> моей работы</a:t>
            </a:r>
          </a:p>
        </p:txBody>
      </p:sp>
      <p:sp>
        <p:nvSpPr>
          <p:cNvPr id="7171" name="Содержимое 2"/>
          <p:cNvSpPr>
            <a:spLocks noGrp="1"/>
          </p:cNvSpPr>
          <p:nvPr>
            <p:ph idx="1"/>
          </p:nvPr>
        </p:nvSpPr>
        <p:spPr>
          <a:xfrm>
            <a:off x="214313" y="1000125"/>
            <a:ext cx="8001000" cy="5643563"/>
          </a:xfrm>
        </p:spPr>
        <p:txBody>
          <a:bodyPr/>
          <a:lstStyle/>
          <a:p>
            <a:pPr eaLnBrk="1" hangingPunct="1">
              <a:buFontTx/>
              <a:buAutoNum type="arabicPeriod"/>
            </a:pPr>
            <a:r>
              <a:rPr lang="ru-RU" b="1" dirty="0" smtClean="0">
                <a:solidFill>
                  <a:srgbClr val="6666FF"/>
                </a:solidFill>
                <a:latin typeface="Monotype Corsiva" pitchFamily="66" charset="0"/>
              </a:rPr>
              <a:t>Урочная деятельность.</a:t>
            </a:r>
          </a:p>
          <a:p>
            <a:pPr eaLnBrk="1" hangingPunct="1">
              <a:buFontTx/>
              <a:buChar char="•"/>
            </a:pPr>
            <a:r>
              <a:rPr lang="ru-RU" sz="2000" b="1" dirty="0" smtClean="0"/>
              <a:t>Интеграция уроков художественно-эстетического цикла.</a:t>
            </a:r>
          </a:p>
          <a:p>
            <a:pPr eaLnBrk="1" hangingPunct="1">
              <a:buFontTx/>
              <a:buChar char="•"/>
            </a:pPr>
            <a:r>
              <a:rPr lang="ru-RU" sz="2000" b="1" dirty="0" smtClean="0"/>
              <a:t>Работа с художественными текстами на каждом уроке.</a:t>
            </a:r>
          </a:p>
          <a:p>
            <a:pPr eaLnBrk="1" hangingPunct="1">
              <a:buFontTx/>
              <a:buChar char="•"/>
            </a:pPr>
            <a:r>
              <a:rPr lang="ru-RU" sz="2000" b="1" dirty="0" smtClean="0"/>
              <a:t>Анализ текста (комплексный лингвистический, литературоведческий)</a:t>
            </a:r>
          </a:p>
          <a:p>
            <a:pPr eaLnBrk="1" hangingPunct="1">
              <a:buFontTx/>
              <a:buChar char="•"/>
            </a:pPr>
            <a:r>
              <a:rPr lang="ru-RU" sz="2000" b="1" dirty="0" smtClean="0"/>
              <a:t>Уроки творчества (создание прозаических текстов разных типов и стилей).</a:t>
            </a:r>
          </a:p>
          <a:p>
            <a:pPr eaLnBrk="1" hangingPunct="1">
              <a:buFontTx/>
              <a:buChar char="•"/>
            </a:pPr>
            <a:r>
              <a:rPr lang="ru-RU" sz="2000" b="1" dirty="0" smtClean="0"/>
              <a:t>Анализ стихотворных произведений, выявление особенностей стихотворной речи, создание творческих работ.</a:t>
            </a:r>
          </a:p>
          <a:p>
            <a:pPr eaLnBrk="1" hangingPunct="1">
              <a:buFontTx/>
              <a:buChar char="•"/>
            </a:pPr>
            <a:r>
              <a:rPr lang="ru-RU" sz="2000" b="1" dirty="0" smtClean="0"/>
              <a:t>Система творческих заданий, литературных игр.</a:t>
            </a:r>
          </a:p>
          <a:p>
            <a:pPr eaLnBrk="1" hangingPunct="1">
              <a:buFontTx/>
              <a:buChar char="•"/>
            </a:pPr>
            <a:r>
              <a:rPr lang="ru-RU" sz="2000" b="1" dirty="0" smtClean="0"/>
              <a:t>Выступление учащихся со своими работами, коллективное обсуждение. </a:t>
            </a:r>
          </a:p>
          <a:p>
            <a:pPr eaLnBrk="1" hangingPunct="1">
              <a:buFontTx/>
              <a:buChar char="•"/>
            </a:pPr>
            <a:r>
              <a:rPr lang="ru-RU" sz="2000" b="1" dirty="0" smtClean="0"/>
              <a:t>Подбор учащимися дидактического материала к урокам на основе художественных текстов.</a:t>
            </a:r>
          </a:p>
          <a:p>
            <a:pPr eaLnBrk="1" hangingPunct="1">
              <a:buFontTx/>
              <a:buChar char="•"/>
            </a:pPr>
            <a:r>
              <a:rPr lang="ru-RU" sz="2000" b="1" dirty="0" smtClean="0"/>
              <a:t>Проведение нетрадиционных уроков.</a:t>
            </a:r>
          </a:p>
          <a:p>
            <a:pPr eaLnBrk="1" hangingPunct="1">
              <a:buFontTx/>
              <a:buChar char="•"/>
            </a:pPr>
            <a:endParaRPr lang="ru-RU" sz="1800" b="1" dirty="0" smtClean="0"/>
          </a:p>
          <a:p>
            <a:pPr eaLnBrk="1" hangingPunct="1">
              <a:buFontTx/>
              <a:buChar char="•"/>
            </a:pPr>
            <a:endParaRPr lang="ru-RU" sz="1800" b="1" dirty="0" smtClean="0"/>
          </a:p>
          <a:p>
            <a:pPr eaLnBrk="1" hangingPunct="1">
              <a:buFontTx/>
              <a:buChar char="•"/>
            </a:pPr>
            <a:endParaRPr lang="ru-RU" sz="1800" b="1" dirty="0" smtClean="0"/>
          </a:p>
          <a:p>
            <a:pPr eaLnBrk="1" hangingPunct="1">
              <a:buFontTx/>
              <a:buChar char="•"/>
            </a:pPr>
            <a:endParaRPr lang="ru-RU" sz="1800" b="1" dirty="0" smtClean="0"/>
          </a:p>
          <a:p>
            <a:pPr eaLnBrk="1" hangingPunct="1">
              <a:buFontTx/>
              <a:buNone/>
            </a:pPr>
            <a:endParaRPr lang="ru-RU" sz="18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/>
          <p:cNvSpPr>
            <a:spLocks noGrp="1"/>
          </p:cNvSpPr>
          <p:nvPr>
            <p:ph type="title"/>
          </p:nvPr>
        </p:nvSpPr>
        <p:spPr>
          <a:xfrm>
            <a:off x="285750" y="0"/>
            <a:ext cx="7477125" cy="928688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rgbClr val="6666FF"/>
                </a:solidFill>
                <a:latin typeface="Monotype Corsiva" pitchFamily="66" charset="0"/>
              </a:rPr>
              <a:t>C</a:t>
            </a:r>
            <a:r>
              <a:rPr lang="ru-RU" dirty="0" err="1" smtClean="0">
                <a:solidFill>
                  <a:srgbClr val="6666FF"/>
                </a:solidFill>
                <a:latin typeface="Monotype Corsiva" pitchFamily="66" charset="0"/>
              </a:rPr>
              <a:t>истема</a:t>
            </a:r>
            <a:r>
              <a:rPr lang="ru-RU" dirty="0" smtClean="0">
                <a:solidFill>
                  <a:srgbClr val="6666FF"/>
                </a:solidFill>
                <a:latin typeface="Monotype Corsiva" pitchFamily="66" charset="0"/>
              </a:rPr>
              <a:t> моей работы</a:t>
            </a:r>
            <a:endParaRPr lang="ru-RU" dirty="0" smtClean="0">
              <a:solidFill>
                <a:srgbClr val="6666FF"/>
              </a:solidFill>
            </a:endParaRPr>
          </a:p>
        </p:txBody>
      </p:sp>
      <p:sp>
        <p:nvSpPr>
          <p:cNvPr id="8195" name="Содержимое 2"/>
          <p:cNvSpPr>
            <a:spLocks noGrp="1"/>
          </p:cNvSpPr>
          <p:nvPr>
            <p:ph idx="1"/>
          </p:nvPr>
        </p:nvSpPr>
        <p:spPr>
          <a:xfrm>
            <a:off x="142875" y="928688"/>
            <a:ext cx="8572500" cy="5643562"/>
          </a:xfrm>
        </p:spPr>
        <p:txBody>
          <a:bodyPr/>
          <a:lstStyle/>
          <a:p>
            <a:pPr>
              <a:buNone/>
            </a:pPr>
            <a:r>
              <a:rPr lang="ru-RU" b="1" dirty="0" smtClean="0">
                <a:solidFill>
                  <a:srgbClr val="6666FF"/>
                </a:solidFill>
              </a:rPr>
              <a:t>2. </a:t>
            </a:r>
            <a:r>
              <a:rPr lang="ru-RU" b="1" dirty="0" smtClean="0">
                <a:solidFill>
                  <a:srgbClr val="6666FF"/>
                </a:solidFill>
                <a:latin typeface="Monotype Corsiva" pitchFamily="66" charset="0"/>
              </a:rPr>
              <a:t>Внеурочная деятельность</a:t>
            </a:r>
            <a:r>
              <a:rPr lang="ru-RU" b="1" dirty="0" smtClean="0">
                <a:solidFill>
                  <a:srgbClr val="6666FF"/>
                </a:solidFill>
              </a:rPr>
              <a:t>. </a:t>
            </a:r>
            <a:endParaRPr lang="ru-RU" b="1" dirty="0" smtClean="0">
              <a:solidFill>
                <a:srgbClr val="6666FF"/>
              </a:solidFill>
              <a:latin typeface="Monotype Corsiva" pitchFamily="66" charset="0"/>
            </a:endParaRPr>
          </a:p>
          <a:p>
            <a:pPr eaLnBrk="1" hangingPunct="1">
              <a:buFontTx/>
              <a:buChar char="•"/>
            </a:pPr>
            <a:r>
              <a:rPr lang="ru-RU" sz="2000" b="1" dirty="0" smtClean="0"/>
              <a:t>Создание школьного альманаха с творческими работами учащихся.</a:t>
            </a:r>
          </a:p>
          <a:p>
            <a:pPr eaLnBrk="1" hangingPunct="1">
              <a:buFontTx/>
              <a:buChar char="•"/>
            </a:pPr>
            <a:r>
              <a:rPr lang="ru-RU" sz="2000" b="1" dirty="0" smtClean="0"/>
              <a:t>Конкурсы сочинений, эссе, иллюстраций к произведениям.</a:t>
            </a:r>
          </a:p>
          <a:p>
            <a:pPr eaLnBrk="1" hangingPunct="1">
              <a:buFontTx/>
              <a:buChar char="•"/>
            </a:pPr>
            <a:r>
              <a:rPr lang="ru-RU" sz="2000" b="1" dirty="0" smtClean="0"/>
              <a:t>Участие в творческих конкурсах, олимпиадах разного уровня.</a:t>
            </a:r>
          </a:p>
          <a:p>
            <a:pPr eaLnBrk="1" hangingPunct="1">
              <a:buFontTx/>
              <a:buChar char="•"/>
            </a:pPr>
            <a:r>
              <a:rPr lang="ru-RU" sz="2000" b="1" dirty="0" smtClean="0"/>
              <a:t>Проектная деятельность.</a:t>
            </a:r>
            <a:endParaRPr lang="en-US" sz="2000" b="1" dirty="0" smtClean="0"/>
          </a:p>
          <a:p>
            <a:pPr eaLnBrk="1" hangingPunct="1">
              <a:buFontTx/>
              <a:buChar char="•"/>
            </a:pPr>
            <a:r>
              <a:rPr lang="ru-RU" sz="2000" b="1" dirty="0" smtClean="0"/>
              <a:t>Работа с одарёнными детьми.</a:t>
            </a:r>
          </a:p>
          <a:p>
            <a:pPr eaLnBrk="1" hangingPunct="1">
              <a:buFontTx/>
              <a:buNone/>
            </a:pPr>
            <a:r>
              <a:rPr lang="ru-RU" b="1" dirty="0" smtClean="0">
                <a:solidFill>
                  <a:srgbClr val="6666FF"/>
                </a:solidFill>
              </a:rPr>
              <a:t>3. </a:t>
            </a:r>
            <a:r>
              <a:rPr lang="ru-RU" b="1" dirty="0" smtClean="0">
                <a:solidFill>
                  <a:srgbClr val="6666FF"/>
                </a:solidFill>
                <a:latin typeface="Monotype Corsiva" pitchFamily="66" charset="0"/>
              </a:rPr>
              <a:t>Использование современных технологий</a:t>
            </a:r>
          </a:p>
          <a:p>
            <a:pPr eaLnBrk="1" hangingPunct="1">
              <a:buFontTx/>
              <a:buChar char="•"/>
            </a:pPr>
            <a:r>
              <a:rPr lang="ru-RU" sz="2000" b="1" dirty="0" smtClean="0"/>
              <a:t>Технология проблемного обучения.</a:t>
            </a:r>
          </a:p>
          <a:p>
            <a:pPr eaLnBrk="1" hangingPunct="1">
              <a:buFontTx/>
              <a:buChar char="•"/>
            </a:pPr>
            <a:r>
              <a:rPr lang="ru-RU" sz="2000" b="1" dirty="0" smtClean="0"/>
              <a:t>Информационно-коммуникационные технологии.</a:t>
            </a:r>
          </a:p>
          <a:p>
            <a:pPr eaLnBrk="1" hangingPunct="1">
              <a:buFontTx/>
              <a:buChar char="•"/>
            </a:pPr>
            <a:r>
              <a:rPr lang="ru-RU" sz="2000" b="1" dirty="0" smtClean="0"/>
              <a:t>Проектное обучение.</a:t>
            </a:r>
          </a:p>
          <a:p>
            <a:pPr eaLnBrk="1" hangingPunct="1">
              <a:buNone/>
            </a:pPr>
            <a:endParaRPr lang="ru-RU" sz="1800" b="1" dirty="0" smtClean="0"/>
          </a:p>
          <a:p>
            <a:pPr eaLnBrk="1" hangingPunct="1">
              <a:buFontTx/>
              <a:buChar char="•"/>
            </a:pPr>
            <a:endParaRPr lang="ru-RU" sz="1800" b="1" dirty="0" smtClean="0"/>
          </a:p>
          <a:p>
            <a:pPr eaLnBrk="1" hangingPunct="1">
              <a:buFontTx/>
              <a:buChar char="•"/>
            </a:pPr>
            <a:endParaRPr lang="ru-RU" sz="2000" b="1" dirty="0" smtClean="0"/>
          </a:p>
          <a:p>
            <a:pPr eaLnBrk="1" hangingPunct="1">
              <a:buFontTx/>
              <a:buChar char="•"/>
            </a:pPr>
            <a:endParaRPr lang="ru-RU" sz="2000" b="1" dirty="0" smtClean="0"/>
          </a:p>
          <a:p>
            <a:pPr eaLnBrk="1" hangingPunct="1">
              <a:buFontTx/>
              <a:buChar char="•"/>
            </a:pPr>
            <a:endParaRPr lang="ru-RU" sz="2000" b="1" dirty="0" smtClean="0"/>
          </a:p>
          <a:p>
            <a:pPr eaLnBrk="1" hangingPunct="1">
              <a:buFontTx/>
              <a:buChar char="•"/>
            </a:pPr>
            <a:endParaRPr lang="ru-RU" sz="2000" b="1" dirty="0" smtClean="0"/>
          </a:p>
          <a:p>
            <a:pPr eaLnBrk="1" hangingPunct="1">
              <a:buFontTx/>
              <a:buNone/>
            </a:pP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762000"/>
            <a:ext cx="7772400" cy="1371600"/>
          </a:xfrm>
        </p:spPr>
        <p:txBody>
          <a:bodyPr/>
          <a:lstStyle/>
          <a:p>
            <a:r>
              <a:rPr lang="ru-RU" sz="3200" b="1" u="sng" dirty="0" smtClean="0">
                <a:solidFill>
                  <a:srgbClr val="6666FF"/>
                </a:solidFill>
              </a:rPr>
              <a:t>Задания на обычных уроках русского языка, способствующие формированию </a:t>
            </a:r>
            <a:br>
              <a:rPr lang="ru-RU" sz="3200" b="1" u="sng" dirty="0" smtClean="0">
                <a:solidFill>
                  <a:srgbClr val="6666FF"/>
                </a:solidFill>
              </a:rPr>
            </a:br>
            <a:r>
              <a:rPr lang="ru-RU" sz="3200" b="1" u="sng" dirty="0" smtClean="0">
                <a:solidFill>
                  <a:srgbClr val="6666FF"/>
                </a:solidFill>
              </a:rPr>
              <a:t>и развитию творческих способностей.</a:t>
            </a:r>
            <a:br>
              <a:rPr lang="ru-RU" sz="3200" b="1" u="sng" dirty="0" smtClean="0">
                <a:solidFill>
                  <a:srgbClr val="6666FF"/>
                </a:solidFill>
              </a:rPr>
            </a:br>
            <a:r>
              <a:rPr lang="ru-RU" sz="3200" b="1" u="sng" dirty="0" smtClean="0">
                <a:solidFill>
                  <a:srgbClr val="6666FF"/>
                </a:solidFill>
              </a:rPr>
              <a:t> </a:t>
            </a:r>
            <a:r>
              <a:rPr lang="ru-RU" sz="3200" dirty="0" smtClean="0">
                <a:solidFill>
                  <a:srgbClr val="6666FF"/>
                </a:solidFill>
              </a:rPr>
              <a:t/>
            </a:r>
            <a:br>
              <a:rPr lang="ru-RU" sz="3200" dirty="0" smtClean="0">
                <a:solidFill>
                  <a:srgbClr val="6666FF"/>
                </a:solidFill>
              </a:rPr>
            </a:br>
            <a:endParaRPr lang="ru-RU" sz="3200" dirty="0">
              <a:solidFill>
                <a:srgbClr val="6666FF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3600" b="1" dirty="0" smtClean="0">
                <a:solidFill>
                  <a:srgbClr val="6666FF"/>
                </a:solidFill>
              </a:rPr>
              <a:t>Эвристическая задача  </a:t>
            </a:r>
            <a:r>
              <a:rPr lang="ru-RU" sz="2400" b="1" dirty="0" smtClean="0"/>
              <a:t>- </a:t>
            </a:r>
            <a:r>
              <a:rPr lang="ru-RU" sz="2400" dirty="0" smtClean="0"/>
              <a:t>лучший способ мгновенно возбудить внимание и учебный интерес, приблизить возможность открытия.</a:t>
            </a:r>
          </a:p>
          <a:p>
            <a:endParaRPr lang="ru-RU" sz="2400" dirty="0" smtClean="0"/>
          </a:p>
          <a:p>
            <a:pPr lvl="0" algn="ctr">
              <a:buNone/>
            </a:pPr>
            <a:r>
              <a:rPr lang="ru-RU" sz="2000" dirty="0" smtClean="0"/>
              <a:t>Пример</a:t>
            </a:r>
          </a:p>
          <a:p>
            <a:pPr lvl="0">
              <a:buNone/>
            </a:pPr>
            <a:r>
              <a:rPr lang="ru-RU" sz="2000" dirty="0" smtClean="0"/>
              <a:t>     Мы с вами составляем упражнение, возможно, для ваших будущих учеников. Текст перед вами. Какие буквы вы заменили бы точками, чтобы ребята, вспоминая изученное, вставляли их?</a:t>
            </a:r>
          </a:p>
          <a:p>
            <a:endParaRPr lang="ru-RU" sz="2000" dirty="0" smtClean="0"/>
          </a:p>
          <a:p>
            <a:endParaRPr lang="ru-RU" sz="2000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b="1" dirty="0" smtClean="0">
                <a:solidFill>
                  <a:srgbClr val="6666FF"/>
                </a:solidFill>
              </a:rPr>
              <a:t>Корректирование и редактирование текста, который содержит опечатки.</a:t>
            </a:r>
            <a:endParaRPr lang="ru-RU" sz="3200" dirty="0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2"/>
          </p:nvPr>
        </p:nvSpPr>
        <p:spPr>
          <a:xfrm>
            <a:off x="304800" y="2174875"/>
            <a:ext cx="4192588" cy="3951288"/>
          </a:xfrm>
        </p:spPr>
        <p:txBody>
          <a:bodyPr/>
          <a:lstStyle/>
          <a:p>
            <a:pPr>
              <a:buNone/>
            </a:pPr>
            <a:r>
              <a:rPr lang="ru-RU" sz="3600" b="1" dirty="0" smtClean="0">
                <a:solidFill>
                  <a:srgbClr val="6666FF"/>
                </a:solidFill>
              </a:rPr>
              <a:t>  </a:t>
            </a:r>
            <a:r>
              <a:rPr lang="ru-RU" sz="2800" b="1" dirty="0" smtClean="0"/>
              <a:t> </a:t>
            </a:r>
            <a:r>
              <a:rPr lang="ru-RU" sz="2800" dirty="0" smtClean="0"/>
              <a:t>Подобные упражнения обеспечивают концентрацию внимания, а также самопроверку – при непременном контроле со стороны учителя. </a:t>
            </a:r>
          </a:p>
          <a:p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" name="Содержимое 7" descr="38453898.gif"/>
          <p:cNvPicPr>
            <a:picLocks noGrp="1" noChangeAspect="1"/>
          </p:cNvPicPr>
          <p:nvPr>
            <p:ph sz="quarter" idx="4"/>
          </p:nvPr>
        </p:nvPicPr>
        <p:blipFill>
          <a:blip r:embed="rId2"/>
          <a:stretch>
            <a:fillRect/>
          </a:stretch>
        </p:blipFill>
        <p:spPr>
          <a:xfrm>
            <a:off x="5029200" y="3276600"/>
            <a:ext cx="4114800" cy="2919369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85800" y="228600"/>
            <a:ext cx="7772400" cy="5867400"/>
          </a:xfrm>
        </p:spPr>
        <p:txBody>
          <a:bodyPr/>
          <a:lstStyle/>
          <a:p>
            <a:pPr>
              <a:buNone/>
            </a:pPr>
            <a:r>
              <a:rPr lang="ru-RU" sz="3600" dirty="0" smtClean="0">
                <a:solidFill>
                  <a:srgbClr val="6666FF"/>
                </a:solidFill>
              </a:rPr>
              <a:t>Этимологические экскурсы </a:t>
            </a:r>
          </a:p>
          <a:p>
            <a:pPr>
              <a:buNone/>
            </a:pPr>
            <a:r>
              <a:rPr lang="ru-RU" sz="3600" dirty="0" smtClean="0">
                <a:solidFill>
                  <a:srgbClr val="6666FF"/>
                </a:solidFill>
              </a:rPr>
              <a:t>   </a:t>
            </a:r>
            <a:r>
              <a:rPr lang="ru-RU" sz="2400" dirty="0" smtClean="0"/>
              <a:t>неизменно привлекают и концентрируют внимание как потенциальный фактор ассоциаций. </a:t>
            </a:r>
            <a:endParaRPr lang="ru-RU" sz="2400" dirty="0" smtClean="0">
              <a:solidFill>
                <a:srgbClr val="6666FF"/>
              </a:solidFill>
            </a:endParaRPr>
          </a:p>
          <a:p>
            <a:pPr>
              <a:buNone/>
            </a:pPr>
            <a:r>
              <a:rPr lang="ru-RU" sz="3600" dirty="0" smtClean="0">
                <a:solidFill>
                  <a:srgbClr val="6666FF"/>
                </a:solidFill>
              </a:rPr>
              <a:t>Составление опорных сигналов.</a:t>
            </a:r>
          </a:p>
          <a:p>
            <a:pPr>
              <a:buNone/>
            </a:pPr>
            <a:r>
              <a:rPr lang="ru-RU" sz="2400" b="1" dirty="0" smtClean="0">
                <a:solidFill>
                  <a:srgbClr val="6666FF"/>
                </a:solidFill>
              </a:rPr>
              <a:t>   </a:t>
            </a:r>
            <a:r>
              <a:rPr lang="ru-RU" sz="2400" dirty="0" smtClean="0"/>
              <a:t>Работая со схемой, школьники припоминают сведения, осмысляют их применительно к собственному «я». Правила становятся не безразличной схемой, а обращенной к личности ученика системой зримых и запоминаемых объектов</a:t>
            </a:r>
          </a:p>
          <a:p>
            <a:pPr>
              <a:buNone/>
            </a:pPr>
            <a:r>
              <a:rPr lang="ru-RU" sz="3600" dirty="0" smtClean="0">
                <a:solidFill>
                  <a:srgbClr val="6666FF"/>
                </a:solidFill>
              </a:rPr>
              <a:t>Толкование языковых терминов</a:t>
            </a:r>
            <a:r>
              <a:rPr lang="ru-RU" sz="3600" dirty="0" smtClean="0"/>
              <a:t>. </a:t>
            </a:r>
          </a:p>
          <a:p>
            <a:pPr>
              <a:buNone/>
            </a:pPr>
            <a:r>
              <a:rPr lang="ru-RU" sz="2400" dirty="0" smtClean="0"/>
              <a:t>Учащиеся могут сами дать неожиданные и оригинальные толкования языковых терминов </a:t>
            </a:r>
            <a:br>
              <a:rPr lang="ru-RU" sz="2400" dirty="0" smtClean="0"/>
            </a:br>
            <a:endParaRPr lang="ru-RU" sz="2400" dirty="0" smtClean="0">
              <a:solidFill>
                <a:srgbClr val="6666FF"/>
              </a:solidFill>
            </a:endParaRPr>
          </a:p>
          <a:p>
            <a:pPr>
              <a:buNone/>
            </a:pPr>
            <a:endParaRPr lang="ru-RU" sz="2400" dirty="0"/>
          </a:p>
        </p:txBody>
      </p:sp>
      <p:pic>
        <p:nvPicPr>
          <p:cNvPr id="4" name="Содержимое 4" descr="054149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68946" y="4876800"/>
            <a:ext cx="1289304" cy="1828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6666FF"/>
                </a:solidFill>
              </a:rPr>
              <a:t>Игры на уроках</a:t>
            </a:r>
            <a:r>
              <a:rPr lang="ru-RU" b="1" u="sng" dirty="0" smtClean="0"/>
              <a:t/>
            </a:r>
            <a:br>
              <a:rPr lang="ru-RU" b="1" u="sng" dirty="0" smtClean="0"/>
            </a:br>
            <a:endParaRPr lang="ru-RU" dirty="0"/>
          </a:p>
        </p:txBody>
      </p:sp>
      <p:pic>
        <p:nvPicPr>
          <p:cNvPr id="4" name="Содержимое 3" descr="img6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66800" y="1352550"/>
            <a:ext cx="7239000" cy="542925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28600"/>
            <a:ext cx="9144000" cy="1600200"/>
          </a:xfrm>
          <a:noFill/>
        </p:spPr>
        <p:txBody>
          <a:bodyPr/>
          <a:lstStyle/>
          <a:p>
            <a:pPr eaLnBrk="1" hangingPunct="1">
              <a:defRPr/>
            </a:pPr>
            <a:r>
              <a:rPr lang="ru-RU" sz="4800" b="1" dirty="0" smtClean="0">
                <a:solidFill>
                  <a:srgbClr val="6666FF"/>
                </a:solidFill>
              </a:rPr>
              <a:t>Игры на уроках</a:t>
            </a:r>
            <a:r>
              <a:rPr lang="ru-RU" sz="4800" b="1" u="sng" dirty="0" smtClean="0"/>
              <a:t/>
            </a:r>
            <a:br>
              <a:rPr lang="ru-RU" sz="4800" b="1" u="sng" dirty="0" smtClean="0"/>
            </a:br>
            <a:endParaRPr lang="ru-RU" sz="4800" b="1" u="sng" dirty="0" smtClean="0"/>
          </a:p>
        </p:txBody>
      </p:sp>
      <p:sp>
        <p:nvSpPr>
          <p:cNvPr id="17411" name="Rectangle 3"/>
          <p:cNvSpPr>
            <a:spLocks noGrp="1" noChangeArrowheads="1"/>
          </p:cNvSpPr>
          <p:nvPr>
            <p:ph idx="1"/>
          </p:nvPr>
        </p:nvSpPr>
        <p:spPr>
          <a:xfrm>
            <a:off x="0" y="1219200"/>
            <a:ext cx="9144000" cy="5638800"/>
          </a:xfrm>
          <a:noFill/>
        </p:spPr>
        <p:txBody>
          <a:bodyPr/>
          <a:lstStyle/>
          <a:p>
            <a:pPr eaLnBrk="1" hangingPunct="1">
              <a:buFontTx/>
              <a:buNone/>
              <a:defRPr/>
            </a:pPr>
            <a:r>
              <a:rPr lang="ru-RU" b="1" i="1" dirty="0" smtClean="0">
                <a:solidFill>
                  <a:srgbClr val="660033"/>
                </a:solidFill>
              </a:rPr>
              <a:t>                кроссворды</a:t>
            </a:r>
          </a:p>
          <a:p>
            <a:pPr indent="19050" eaLnBrk="1" hangingPunct="1">
              <a:buFontTx/>
              <a:buNone/>
              <a:defRPr/>
            </a:pPr>
            <a:r>
              <a:rPr lang="ru-RU" sz="2000" b="1" u="sng" dirty="0" smtClean="0"/>
              <a:t>Разгадай кроссворд </a:t>
            </a:r>
          </a:p>
          <a:p>
            <a:pPr indent="19050" eaLnBrk="1" hangingPunct="1">
              <a:buFontTx/>
              <a:buNone/>
              <a:defRPr/>
            </a:pPr>
            <a:r>
              <a:rPr lang="ru-RU" sz="2000" b="1" u="sng" dirty="0" smtClean="0"/>
              <a:t>из выделенных букв  составь слово</a:t>
            </a:r>
          </a:p>
          <a:p>
            <a:pPr eaLnBrk="1" hangingPunct="1">
              <a:buFontTx/>
              <a:buNone/>
              <a:defRPr/>
            </a:pPr>
            <a:endParaRPr lang="ru-RU" sz="2000" b="1" u="sng" dirty="0" smtClean="0"/>
          </a:p>
        </p:txBody>
      </p:sp>
      <p:pic>
        <p:nvPicPr>
          <p:cNvPr id="14340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91200" y="1066800"/>
            <a:ext cx="2895600" cy="2668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3" name="Rectangle 5"/>
          <p:cNvSpPr>
            <a:spLocks noChangeArrowheads="1"/>
          </p:cNvSpPr>
          <p:nvPr/>
        </p:nvSpPr>
        <p:spPr bwMode="auto">
          <a:xfrm>
            <a:off x="0" y="2743200"/>
            <a:ext cx="5410200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marL="342900" indent="19050">
              <a:defRPr/>
            </a:pPr>
            <a:r>
              <a:rPr lang="ru-RU" sz="1600" b="1" u="sng" dirty="0">
                <a:solidFill>
                  <a:srgbClr val="660033"/>
                </a:solidFill>
                <a:latin typeface="+mj-lt"/>
              </a:rPr>
              <a:t>По горизонтали</a:t>
            </a:r>
            <a:r>
              <a:rPr lang="ru-RU" sz="1600" b="1" dirty="0">
                <a:latin typeface="+mj-lt"/>
              </a:rPr>
              <a:t>: </a:t>
            </a:r>
          </a:p>
          <a:p>
            <a:pPr marL="342900" indent="19050">
              <a:defRPr/>
            </a:pPr>
            <a:r>
              <a:rPr lang="ru-RU" sz="1600" b="1" dirty="0">
                <a:latin typeface="+mj-lt"/>
              </a:rPr>
              <a:t>1.Поединок (с применением оружия) между двумя лицами по вызову одного из них. </a:t>
            </a:r>
          </a:p>
          <a:p>
            <a:pPr marL="342900" indent="19050">
              <a:defRPr/>
            </a:pPr>
            <a:r>
              <a:rPr lang="ru-RU" sz="1600" b="1" dirty="0">
                <a:latin typeface="+mj-lt"/>
              </a:rPr>
              <a:t>2. Часть здания - ряд помещений, расположенных на одном уровне. </a:t>
            </a:r>
          </a:p>
          <a:p>
            <a:pPr marL="342900" indent="19050">
              <a:defRPr/>
            </a:pPr>
            <a:r>
              <a:rPr lang="ru-RU" sz="1600" b="1" dirty="0">
                <a:latin typeface="+mj-lt"/>
              </a:rPr>
              <a:t>3. Комплекс сооружений и технических средств, предназначенный для взлета, посадки, стоянки и обслуживания самолетов, вертолетов и планеров. </a:t>
            </a:r>
          </a:p>
          <a:p>
            <a:pPr marL="342900" indent="19050">
              <a:defRPr/>
            </a:pPr>
            <a:r>
              <a:rPr lang="ru-RU" sz="1600" b="1" dirty="0">
                <a:latin typeface="+mj-lt"/>
              </a:rPr>
              <a:t>4. Устаревшее название самолета. </a:t>
            </a:r>
          </a:p>
          <a:p>
            <a:pPr marL="342900" indent="19050">
              <a:defRPr/>
            </a:pPr>
            <a:r>
              <a:rPr lang="ru-RU" sz="1600" b="1" dirty="0">
                <a:latin typeface="+mj-lt"/>
              </a:rPr>
              <a:t>5. Произведения, написанные стихами. </a:t>
            </a:r>
          </a:p>
        </p:txBody>
      </p:sp>
      <p:sp>
        <p:nvSpPr>
          <p:cNvPr id="17414" name="Rectangle 6"/>
          <p:cNvSpPr>
            <a:spLocks noChangeArrowheads="1"/>
          </p:cNvSpPr>
          <p:nvPr/>
        </p:nvSpPr>
        <p:spPr bwMode="auto">
          <a:xfrm>
            <a:off x="5638800" y="3733800"/>
            <a:ext cx="3505200" cy="28007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ru-RU" sz="1600" u="sng" dirty="0">
                <a:solidFill>
                  <a:srgbClr val="660033"/>
                </a:solidFill>
                <a:latin typeface="+mj-lt"/>
              </a:rPr>
              <a:t>По вертикали: </a:t>
            </a:r>
          </a:p>
          <a:p>
            <a:pPr>
              <a:defRPr/>
            </a:pPr>
            <a:r>
              <a:rPr lang="ru-RU" sz="1600" b="1" dirty="0">
                <a:latin typeface="+mj-lt"/>
              </a:rPr>
              <a:t>1.Проверка знаний поступающих в вуз; при завершении определенного этапа обучения. </a:t>
            </a:r>
          </a:p>
          <a:p>
            <a:pPr>
              <a:defRPr/>
            </a:pPr>
            <a:r>
              <a:rPr lang="ru-RU" sz="1600" b="1" dirty="0">
                <a:latin typeface="+mj-lt"/>
              </a:rPr>
              <a:t>2. Покрытие, защищающее от износа и повреждений. </a:t>
            </a:r>
          </a:p>
          <a:p>
            <a:pPr>
              <a:defRPr/>
            </a:pPr>
            <a:r>
              <a:rPr lang="ru-RU" sz="1600" b="1" dirty="0">
                <a:latin typeface="+mj-lt"/>
              </a:rPr>
              <a:t>3. Ансамбль из 2 музыкантов-исполнителей.. </a:t>
            </a:r>
          </a:p>
          <a:p>
            <a:pPr>
              <a:defRPr/>
            </a:pPr>
            <a:r>
              <a:rPr lang="ru-RU" sz="1600" b="1" dirty="0">
                <a:latin typeface="+mj-lt"/>
              </a:rPr>
              <a:t>4. Правила литературного произношения. </a:t>
            </a:r>
          </a:p>
          <a:p>
            <a:pPr>
              <a:defRPr/>
            </a:pPr>
            <a:r>
              <a:rPr lang="ru-RU" sz="1600" b="1" dirty="0">
                <a:latin typeface="+mj-lt"/>
              </a:rPr>
              <a:t>5. Глава города. </a:t>
            </a:r>
          </a:p>
        </p:txBody>
      </p:sp>
    </p:spTree>
  </p:cSld>
  <p:clrMapOvr>
    <a:masterClrMapping/>
  </p:clrMapOvr>
  <p:transition spd="med">
    <p:split dir="in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2"/>
          <p:cNvSpPr txBox="1">
            <a:spLocks noGrp="1" noChangeArrowheads="1"/>
          </p:cNvSpPr>
          <p:nvPr>
            <p:ph type="title"/>
          </p:nvPr>
        </p:nvSpPr>
        <p:spPr>
          <a:xfrm>
            <a:off x="533400" y="228600"/>
            <a:ext cx="8229600" cy="1066800"/>
          </a:xfrm>
          <a:noFill/>
        </p:spPr>
        <p:txBody>
          <a:bodyPr/>
          <a:lstStyle/>
          <a:p>
            <a:pPr eaLnBrk="1" hangingPunct="1">
              <a:defRPr/>
            </a:pPr>
            <a:r>
              <a:rPr lang="ru-RU" sz="4800" b="1" u="sng" dirty="0" smtClean="0"/>
              <a:t/>
            </a:r>
            <a:br>
              <a:rPr lang="ru-RU" sz="4800" b="1" u="sng" dirty="0" smtClean="0"/>
            </a:br>
            <a:r>
              <a:rPr lang="ru-RU" sz="4800" b="1" dirty="0" smtClean="0">
                <a:solidFill>
                  <a:srgbClr val="6666FF"/>
                </a:solidFill>
              </a:rPr>
              <a:t>Игры на уроках</a:t>
            </a:r>
            <a:r>
              <a:rPr lang="ru-RU" sz="4800" b="1" u="sng" dirty="0" smtClean="0">
                <a:solidFill>
                  <a:srgbClr val="6666FF"/>
                </a:solidFill>
              </a:rPr>
              <a:t/>
            </a:r>
            <a:br>
              <a:rPr lang="ru-RU" sz="4800" b="1" u="sng" dirty="0" smtClean="0">
                <a:solidFill>
                  <a:srgbClr val="6666FF"/>
                </a:solidFill>
              </a:rPr>
            </a:br>
            <a:endParaRPr lang="ru-RU" sz="4800" b="1" u="sng" dirty="0" smtClean="0">
              <a:solidFill>
                <a:srgbClr val="6666FF"/>
              </a:solidFill>
            </a:endParaRPr>
          </a:p>
        </p:txBody>
      </p:sp>
      <p:sp>
        <p:nvSpPr>
          <p:cNvPr id="18435" name="Rectangle 3"/>
          <p:cNvSpPr>
            <a:spLocks noGrp="1" noChangeArrowheads="1"/>
          </p:cNvSpPr>
          <p:nvPr>
            <p:ph idx="1"/>
          </p:nvPr>
        </p:nvSpPr>
        <p:spPr>
          <a:xfrm>
            <a:off x="533400" y="1524000"/>
            <a:ext cx="8153400" cy="5334000"/>
          </a:xfrm>
          <a:noFill/>
        </p:spPr>
        <p:txBody>
          <a:bodyPr/>
          <a:lstStyle/>
          <a:p>
            <a:pPr eaLnBrk="1" hangingPunct="1">
              <a:buFontTx/>
              <a:buNone/>
              <a:defRPr/>
            </a:pPr>
            <a:r>
              <a:rPr lang="ru-RU" i="1" dirty="0" smtClean="0">
                <a:solidFill>
                  <a:srgbClr val="660033"/>
                </a:solidFill>
              </a:rPr>
              <a:t>  </a:t>
            </a:r>
            <a:r>
              <a:rPr lang="ru-RU" b="1" i="1" dirty="0" smtClean="0">
                <a:solidFill>
                  <a:srgbClr val="660033"/>
                </a:solidFill>
              </a:rPr>
              <a:t>Ребусы</a:t>
            </a:r>
          </a:p>
        </p:txBody>
      </p:sp>
      <p:sp>
        <p:nvSpPr>
          <p:cNvPr id="15364" name="Rectangle 6"/>
          <p:cNvSpPr>
            <a:spLocks noChangeArrowheads="1"/>
          </p:cNvSpPr>
          <p:nvPr/>
        </p:nvSpPr>
        <p:spPr bwMode="auto">
          <a:xfrm>
            <a:off x="533400" y="3810000"/>
            <a:ext cx="17508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42900" indent="-342900">
              <a:spcBef>
                <a:spcPct val="20000"/>
              </a:spcBef>
              <a:defRPr/>
            </a:pPr>
            <a:r>
              <a:rPr lang="ru-RU" sz="3200" b="1" i="1" dirty="0">
                <a:solidFill>
                  <a:srgbClr val="660033"/>
                </a:solidFill>
                <a:latin typeface="+mn-lt"/>
              </a:rPr>
              <a:t>Шарады</a:t>
            </a:r>
          </a:p>
        </p:txBody>
      </p:sp>
      <p:sp>
        <p:nvSpPr>
          <p:cNvPr id="15365" name="Rectangle 7"/>
          <p:cNvSpPr>
            <a:spLocks noChangeArrowheads="1"/>
          </p:cNvSpPr>
          <p:nvPr/>
        </p:nvSpPr>
        <p:spPr bwMode="auto">
          <a:xfrm>
            <a:off x="2819400" y="3768725"/>
            <a:ext cx="5638800" cy="30162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1900" b="1" i="1" dirty="0">
                <a:latin typeface="+mj-lt"/>
              </a:rPr>
              <a:t>Первое – нота, второе – тоже,</a:t>
            </a:r>
            <a:br>
              <a:rPr lang="ru-RU" sz="1900" b="1" i="1" dirty="0">
                <a:latin typeface="+mj-lt"/>
              </a:rPr>
            </a:br>
            <a:r>
              <a:rPr lang="ru-RU" sz="1900" b="1" i="1" dirty="0">
                <a:latin typeface="+mj-lt"/>
              </a:rPr>
              <a:t>А целое на боб похожа. ( Фа – соль)</a:t>
            </a:r>
            <a:br>
              <a:rPr lang="ru-RU" sz="1900" b="1" i="1" dirty="0">
                <a:latin typeface="+mj-lt"/>
              </a:rPr>
            </a:br>
            <a:r>
              <a:rPr lang="ru-RU" sz="1900" b="1" i="1" dirty="0">
                <a:latin typeface="+mj-lt"/>
              </a:rPr>
              <a:t/>
            </a:r>
            <a:br>
              <a:rPr lang="ru-RU" sz="1900" b="1" i="1" dirty="0">
                <a:latin typeface="+mj-lt"/>
              </a:rPr>
            </a:br>
            <a:r>
              <a:rPr lang="ru-RU" sz="1900" b="1" i="1" dirty="0">
                <a:latin typeface="+mj-lt"/>
              </a:rPr>
              <a:t>Первое – предлог, второе- летний дом,</a:t>
            </a:r>
            <a:br>
              <a:rPr lang="ru-RU" sz="1900" b="1" i="1" dirty="0">
                <a:latin typeface="+mj-lt"/>
              </a:rPr>
            </a:br>
            <a:r>
              <a:rPr lang="ru-RU" sz="1900" b="1" i="1" dirty="0">
                <a:latin typeface="+mj-lt"/>
              </a:rPr>
              <a:t>А целое порой решается с трудом. </a:t>
            </a:r>
          </a:p>
          <a:p>
            <a:r>
              <a:rPr lang="ru-RU" sz="1900" b="1" i="1" dirty="0">
                <a:latin typeface="+mj-lt"/>
              </a:rPr>
              <a:t>( За – дача).</a:t>
            </a:r>
            <a:br>
              <a:rPr lang="ru-RU" sz="1900" b="1" i="1" dirty="0">
                <a:latin typeface="+mj-lt"/>
              </a:rPr>
            </a:br>
            <a:r>
              <a:rPr lang="ru-RU" sz="1900" b="1" i="1" dirty="0">
                <a:latin typeface="+mj-lt"/>
              </a:rPr>
              <a:t/>
            </a:r>
            <a:br>
              <a:rPr lang="ru-RU" sz="1900" b="1" i="1" dirty="0">
                <a:latin typeface="+mj-lt"/>
              </a:rPr>
            </a:br>
            <a:r>
              <a:rPr lang="ru-RU" sz="1900" b="1" i="1" dirty="0">
                <a:latin typeface="+mj-lt"/>
              </a:rPr>
              <a:t>Начало – голос птицы, конец – на дне пруда.</a:t>
            </a:r>
            <a:br>
              <a:rPr lang="ru-RU" sz="1900" b="1" i="1" dirty="0">
                <a:latin typeface="+mj-lt"/>
              </a:rPr>
            </a:br>
            <a:r>
              <a:rPr lang="ru-RU" sz="1900" b="1" i="1" dirty="0">
                <a:latin typeface="+mj-lt"/>
              </a:rPr>
              <a:t>А целое в музее найдёте без труда.</a:t>
            </a:r>
          </a:p>
          <a:p>
            <a:r>
              <a:rPr lang="ru-RU" sz="1900" b="1" i="1" dirty="0">
                <a:latin typeface="+mj-lt"/>
              </a:rPr>
              <a:t> ( Картина).</a:t>
            </a:r>
          </a:p>
        </p:txBody>
      </p:sp>
      <p:pic>
        <p:nvPicPr>
          <p:cNvPr id="2050" name="Picture 2" descr="Картинки по запросу ребусы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43200" y="1600200"/>
            <a:ext cx="5238750" cy="1895476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pull dir="ld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pPr eaLnBrk="1" hangingPunct="1">
              <a:defRPr/>
            </a:pPr>
            <a:r>
              <a:rPr lang="ru-RU" sz="4800" b="1" u="sng" dirty="0" smtClean="0"/>
              <a:t/>
            </a:r>
            <a:br>
              <a:rPr lang="ru-RU" sz="4800" b="1" u="sng" dirty="0" smtClean="0"/>
            </a:br>
            <a:r>
              <a:rPr lang="ru-RU" sz="4800" b="1" dirty="0" smtClean="0">
                <a:solidFill>
                  <a:srgbClr val="6666FF"/>
                </a:solidFill>
              </a:rPr>
              <a:t>Игры на уроках</a:t>
            </a:r>
            <a:r>
              <a:rPr lang="ru-RU" sz="4800" b="1" u="sng" dirty="0" smtClean="0"/>
              <a:t/>
            </a:r>
            <a:br>
              <a:rPr lang="ru-RU" sz="4800" b="1" u="sng" dirty="0" smtClean="0"/>
            </a:br>
            <a:endParaRPr lang="ru-RU" sz="4800" b="1" u="sng" dirty="0" smtClean="0"/>
          </a:p>
        </p:txBody>
      </p:sp>
      <p:sp>
        <p:nvSpPr>
          <p:cNvPr id="10" name="Текст 9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9459" name="Rectangle 3"/>
          <p:cNvSpPr>
            <a:spLocks noGrp="1" noChangeArrowheads="1"/>
          </p:cNvSpPr>
          <p:nvPr>
            <p:ph sz="half" idx="2"/>
          </p:nvPr>
        </p:nvSpPr>
        <p:spPr>
          <a:xfrm>
            <a:off x="381000" y="1828801"/>
            <a:ext cx="5181600" cy="4267200"/>
          </a:xfrm>
          <a:noFill/>
        </p:spPr>
        <p:txBody>
          <a:bodyPr/>
          <a:lstStyle/>
          <a:p>
            <a:pPr indent="19050" eaLnBrk="1" hangingPunct="1">
              <a:buFontTx/>
              <a:buNone/>
              <a:defRPr/>
            </a:pPr>
            <a:r>
              <a:rPr lang="ru-RU" sz="2000" dirty="0" smtClean="0"/>
              <a:t>   </a:t>
            </a:r>
            <a:r>
              <a:rPr lang="ru-RU" sz="2000" b="1" dirty="0" smtClean="0"/>
              <a:t>Игровые задания, направленные на отработку орфоэпических норм</a:t>
            </a:r>
          </a:p>
          <a:p>
            <a:pPr indent="19050" eaLnBrk="1" hangingPunct="1">
              <a:buFontTx/>
              <a:buNone/>
              <a:defRPr/>
            </a:pPr>
            <a:r>
              <a:rPr lang="ru-RU" sz="2000" i="1" dirty="0" smtClean="0">
                <a:solidFill>
                  <a:srgbClr val="660033"/>
                </a:solidFill>
              </a:rPr>
              <a:t>(«Составь текст и озвучь его», «Конкурс дикторов и др.)</a:t>
            </a:r>
          </a:p>
          <a:p>
            <a:pPr indent="19050" eaLnBrk="1" hangingPunct="1">
              <a:buFontTx/>
              <a:buNone/>
              <a:defRPr/>
            </a:pPr>
            <a:r>
              <a:rPr lang="ru-RU" sz="2000" dirty="0" smtClean="0"/>
              <a:t>   </a:t>
            </a:r>
            <a:r>
              <a:rPr lang="ru-RU" sz="2000" b="1" dirty="0" smtClean="0"/>
              <a:t>Лексико-фразеологические игры</a:t>
            </a:r>
          </a:p>
          <a:p>
            <a:pPr indent="19050" eaLnBrk="1" hangingPunct="1">
              <a:buFontTx/>
              <a:buNone/>
              <a:defRPr/>
            </a:pPr>
            <a:r>
              <a:rPr lang="ru-RU" sz="2000" i="1" dirty="0" smtClean="0">
                <a:solidFill>
                  <a:srgbClr val="660033"/>
                </a:solidFill>
              </a:rPr>
              <a:t>(«Составь фразеологизм», «Составь пословицу», «Угадай-ка» и др.)</a:t>
            </a:r>
          </a:p>
          <a:p>
            <a:pPr indent="19050" eaLnBrk="1" hangingPunct="1">
              <a:buFontTx/>
              <a:buNone/>
              <a:defRPr/>
            </a:pPr>
            <a:r>
              <a:rPr lang="ru-RU" sz="2000" b="1" dirty="0" smtClean="0"/>
              <a:t>Игровые задания, направленные на отработку орфографических и пунктуационных норм</a:t>
            </a:r>
          </a:p>
          <a:p>
            <a:pPr indent="19050" eaLnBrk="1" hangingPunct="1">
              <a:buFontTx/>
              <a:buNone/>
              <a:defRPr/>
            </a:pPr>
            <a:r>
              <a:rPr lang="ru-RU" sz="2000" i="1" dirty="0" smtClean="0">
                <a:solidFill>
                  <a:srgbClr val="660033"/>
                </a:solidFill>
              </a:rPr>
              <a:t>(«Третий лишний», «Помоги Пете </a:t>
            </a:r>
            <a:r>
              <a:rPr lang="ru-RU" sz="2000" i="1" dirty="0" err="1" smtClean="0">
                <a:solidFill>
                  <a:srgbClr val="660033"/>
                </a:solidFill>
              </a:rPr>
              <a:t>Ошибкину</a:t>
            </a:r>
            <a:r>
              <a:rPr lang="ru-RU" sz="2000" i="1" dirty="0" smtClean="0">
                <a:solidFill>
                  <a:srgbClr val="660033"/>
                </a:solidFill>
              </a:rPr>
              <a:t>»)</a:t>
            </a:r>
          </a:p>
        </p:txBody>
      </p:sp>
      <p:sp>
        <p:nvSpPr>
          <p:cNvPr id="11" name="Текст 10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3" name="Содержимое 12" descr="0019-019-Igra-Soberi-slova.jpg"/>
          <p:cNvPicPr>
            <a:picLocks noGrp="1" noChangeAspect="1"/>
          </p:cNvPicPr>
          <p:nvPr>
            <p:ph sz="quarter" idx="4"/>
          </p:nvPr>
        </p:nvPicPr>
        <p:blipFill>
          <a:blip r:embed="rId2"/>
          <a:stretch>
            <a:fillRect/>
          </a:stretch>
        </p:blipFill>
        <p:spPr>
          <a:xfrm>
            <a:off x="5334000" y="3810000"/>
            <a:ext cx="3389312" cy="2541984"/>
          </a:xfrm>
        </p:spPr>
      </p:pic>
    </p:spTree>
  </p:cSld>
  <p:clrMapOvr>
    <a:masterClrMapping/>
  </p:clrMapOvr>
  <p:transition spd="med">
    <p:split orient="vert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u="sng" dirty="0" smtClean="0">
                <a:solidFill>
                  <a:srgbClr val="6666FF"/>
                </a:solidFill>
              </a:rPr>
              <a:t>Уроки развития речи</a:t>
            </a:r>
            <a:endParaRPr lang="ru-RU" b="1" u="sng" dirty="0">
              <a:solidFill>
                <a:srgbClr val="6666FF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914400" y="1720840"/>
            <a:ext cx="777240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1" hangingPunct="1">
              <a:lnSpc>
                <a:spcPct val="90000"/>
              </a:lnSpc>
              <a:buFontTx/>
              <a:buNone/>
              <a:defRPr/>
            </a:pPr>
            <a:r>
              <a:rPr lang="ru-RU" sz="2400" b="1" dirty="0" smtClean="0">
                <a:solidFill>
                  <a:srgbClr val="6666FF"/>
                </a:solidFill>
                <a:latin typeface="+mj-lt"/>
              </a:rPr>
              <a:t>Творческие диктанты с заменой или продолжением текста</a:t>
            </a:r>
          </a:p>
          <a:p>
            <a:pPr algn="ctr" eaLnBrk="1" hangingPunct="1">
              <a:lnSpc>
                <a:spcPct val="90000"/>
              </a:lnSpc>
              <a:buFontTx/>
              <a:buNone/>
              <a:defRPr/>
            </a:pPr>
            <a:endParaRPr lang="ru-RU" sz="2400" b="1" dirty="0" smtClean="0">
              <a:latin typeface="+mj-lt"/>
            </a:endParaRPr>
          </a:p>
          <a:p>
            <a:pPr indent="19050" eaLnBrk="1" hangingPunct="1">
              <a:lnSpc>
                <a:spcPct val="90000"/>
              </a:lnSpc>
              <a:buFontTx/>
              <a:buNone/>
              <a:defRPr/>
            </a:pPr>
            <a:r>
              <a:rPr lang="ru-RU" sz="2400" b="1" dirty="0" smtClean="0">
                <a:latin typeface="+mj-lt"/>
              </a:rPr>
              <a:t>Тема:</a:t>
            </a:r>
            <a:r>
              <a:rPr lang="ru-RU" sz="2400" dirty="0" smtClean="0">
                <a:latin typeface="+mj-lt"/>
              </a:rPr>
              <a:t> </a:t>
            </a:r>
            <a:r>
              <a:rPr lang="ru-RU" sz="2400" i="1" dirty="0" smtClean="0">
                <a:solidFill>
                  <a:srgbClr val="660033"/>
                </a:solidFill>
                <a:latin typeface="+mj-lt"/>
              </a:rPr>
              <a:t>«Правописание букв Ё – О после шипящих»</a:t>
            </a:r>
          </a:p>
          <a:p>
            <a:pPr indent="19050" eaLnBrk="1" hangingPunct="1">
              <a:lnSpc>
                <a:spcPct val="90000"/>
              </a:lnSpc>
              <a:buFontTx/>
              <a:buNone/>
              <a:defRPr/>
            </a:pPr>
            <a:r>
              <a:rPr lang="ru-RU" sz="2400" b="1" dirty="0" smtClean="0">
                <a:latin typeface="+mj-lt"/>
              </a:rPr>
              <a:t>Задание:</a:t>
            </a:r>
            <a:r>
              <a:rPr lang="ru-RU" sz="2400" dirty="0" smtClean="0">
                <a:latin typeface="+mj-lt"/>
              </a:rPr>
              <a:t> </a:t>
            </a:r>
            <a:r>
              <a:rPr lang="ru-RU" sz="2400" i="1" dirty="0" smtClean="0">
                <a:solidFill>
                  <a:srgbClr val="660033"/>
                </a:solidFill>
                <a:latin typeface="+mj-lt"/>
              </a:rPr>
              <a:t>Заменить словосочетания одним словом – синонимом, в котором есть данная орфограмма</a:t>
            </a:r>
          </a:p>
          <a:p>
            <a:pPr indent="19050" eaLnBrk="1" hangingPunct="1">
              <a:lnSpc>
                <a:spcPct val="90000"/>
              </a:lnSpc>
              <a:buFontTx/>
              <a:buNone/>
              <a:defRPr/>
            </a:pPr>
            <a:endParaRPr lang="ru-RU" sz="2400" i="1" dirty="0" smtClean="0">
              <a:solidFill>
                <a:srgbClr val="660033"/>
              </a:solidFill>
              <a:latin typeface="+mj-lt"/>
            </a:endParaRPr>
          </a:p>
          <a:p>
            <a:pPr indent="1092200" eaLnBrk="1" hangingPunct="1">
              <a:lnSpc>
                <a:spcPct val="90000"/>
              </a:lnSpc>
              <a:buFontTx/>
              <a:buNone/>
              <a:defRPr/>
            </a:pPr>
            <a:r>
              <a:rPr lang="ru-RU" sz="2400" dirty="0" smtClean="0">
                <a:latin typeface="+mj-lt"/>
              </a:rPr>
              <a:t>Водитель машины </a:t>
            </a:r>
            <a:r>
              <a:rPr lang="ru-RU" sz="2400" i="1" dirty="0" smtClean="0">
                <a:solidFill>
                  <a:srgbClr val="660033"/>
                </a:solidFill>
                <a:latin typeface="+mj-lt"/>
              </a:rPr>
              <a:t>(ш</a:t>
            </a:r>
            <a:r>
              <a:rPr lang="ru-RU" sz="2400" b="1" i="1" dirty="0" smtClean="0">
                <a:solidFill>
                  <a:srgbClr val="FF0000"/>
                </a:solidFill>
                <a:latin typeface="+mj-lt"/>
              </a:rPr>
              <a:t>о</a:t>
            </a:r>
            <a:r>
              <a:rPr lang="ru-RU" sz="2400" i="1" dirty="0" smtClean="0">
                <a:solidFill>
                  <a:srgbClr val="660033"/>
                </a:solidFill>
                <a:latin typeface="+mj-lt"/>
              </a:rPr>
              <a:t>фер)</a:t>
            </a:r>
          </a:p>
          <a:p>
            <a:pPr indent="1092200" eaLnBrk="1" hangingPunct="1">
              <a:lnSpc>
                <a:spcPct val="90000"/>
              </a:lnSpc>
              <a:buFontTx/>
              <a:buNone/>
              <a:defRPr/>
            </a:pPr>
            <a:r>
              <a:rPr lang="ru-RU" sz="2400" dirty="0" smtClean="0">
                <a:latin typeface="+mj-lt"/>
              </a:rPr>
              <a:t>Тихая речь </a:t>
            </a:r>
            <a:r>
              <a:rPr lang="ru-RU" sz="2400" dirty="0" smtClean="0">
                <a:solidFill>
                  <a:srgbClr val="660033"/>
                </a:solidFill>
                <a:latin typeface="+mj-lt"/>
              </a:rPr>
              <a:t>(ш</a:t>
            </a:r>
            <a:r>
              <a:rPr lang="ru-RU" sz="2400" b="1" dirty="0" smtClean="0">
                <a:solidFill>
                  <a:srgbClr val="FF0000"/>
                </a:solidFill>
                <a:latin typeface="+mj-lt"/>
              </a:rPr>
              <a:t>ё</a:t>
            </a:r>
            <a:r>
              <a:rPr lang="ru-RU" sz="2400" dirty="0" smtClean="0">
                <a:solidFill>
                  <a:srgbClr val="660033"/>
                </a:solidFill>
                <a:latin typeface="+mj-lt"/>
              </a:rPr>
              <a:t>пот)</a:t>
            </a:r>
          </a:p>
          <a:p>
            <a:pPr indent="1092200" eaLnBrk="1" hangingPunct="1">
              <a:lnSpc>
                <a:spcPct val="90000"/>
              </a:lnSpc>
              <a:buFontTx/>
              <a:buNone/>
              <a:defRPr/>
            </a:pPr>
            <a:r>
              <a:rPr lang="ru-RU" sz="2400" dirty="0" smtClean="0">
                <a:latin typeface="+mj-lt"/>
              </a:rPr>
              <a:t>Плод дуба </a:t>
            </a:r>
            <a:r>
              <a:rPr lang="ru-RU" sz="2400" dirty="0" smtClean="0">
                <a:solidFill>
                  <a:srgbClr val="660033"/>
                </a:solidFill>
                <a:latin typeface="+mj-lt"/>
              </a:rPr>
              <a:t>(ж</a:t>
            </a:r>
            <a:r>
              <a:rPr lang="ru-RU" sz="2400" b="1" dirty="0" smtClean="0">
                <a:solidFill>
                  <a:srgbClr val="FF0000"/>
                </a:solidFill>
                <a:latin typeface="+mj-lt"/>
              </a:rPr>
              <a:t>ё</a:t>
            </a:r>
            <a:r>
              <a:rPr lang="ru-RU" sz="2400" dirty="0" smtClean="0">
                <a:solidFill>
                  <a:srgbClr val="660033"/>
                </a:solidFill>
                <a:latin typeface="+mj-lt"/>
              </a:rPr>
              <a:t>лудь)</a:t>
            </a:r>
            <a:endParaRPr lang="ru-RU" sz="2400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4800" b="1" i="1" dirty="0" smtClean="0">
                <a:solidFill>
                  <a:srgbClr val="6666FF"/>
                </a:solidFill>
              </a:rPr>
              <a:t>Актуальность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idx="1"/>
          </p:nvPr>
        </p:nvSpPr>
        <p:spPr>
          <a:xfrm>
            <a:off x="990600" y="2057400"/>
            <a:ext cx="7696200" cy="3611563"/>
          </a:xfrm>
          <a:noFill/>
        </p:spPr>
        <p:txBody>
          <a:bodyPr/>
          <a:lstStyle/>
          <a:p>
            <a:pPr algn="ctr">
              <a:buNone/>
            </a:pPr>
            <a:r>
              <a:rPr lang="ru-RU" dirty="0" smtClean="0">
                <a:latin typeface="+mj-lt"/>
              </a:rPr>
              <a:t>Проблема творчества - проблема века, так как </a:t>
            </a:r>
            <a:r>
              <a:rPr lang="en-US" dirty="0" smtClean="0">
                <a:latin typeface="+mj-lt"/>
              </a:rPr>
              <a:t> </a:t>
            </a:r>
            <a:r>
              <a:rPr lang="ru-RU" dirty="0" smtClean="0">
                <a:latin typeface="+mj-lt"/>
              </a:rPr>
              <a:t>разбуженное в какой-либо области знаний творческое начало служит импульсом к более многостороннему развитию и стимулом творческого подхода к  любой работе. </a:t>
            </a:r>
          </a:p>
          <a:p>
            <a:pPr eaLnBrk="1" hangingPunct="1">
              <a:lnSpc>
                <a:spcPct val="90000"/>
              </a:lnSpc>
              <a:defRPr/>
            </a:pPr>
            <a:endParaRPr lang="ru-RU" b="1" dirty="0" smtClean="0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6666FF"/>
                </a:solidFill>
              </a:rPr>
              <a:t>Творческие изложения</a:t>
            </a:r>
            <a:br>
              <a:rPr lang="ru-RU" b="1" dirty="0" smtClean="0">
                <a:solidFill>
                  <a:srgbClr val="6666FF"/>
                </a:solidFill>
              </a:rPr>
            </a:b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838200" y="1828800"/>
            <a:ext cx="7467600" cy="20867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>
              <a:lnSpc>
                <a:spcPct val="90000"/>
              </a:lnSpc>
              <a:buFontTx/>
              <a:buNone/>
              <a:defRPr/>
            </a:pPr>
            <a:endParaRPr lang="ru-RU" sz="2400" dirty="0" smtClean="0">
              <a:latin typeface="+mj-lt"/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ru-RU" sz="2400" i="1" dirty="0" smtClean="0">
                <a:latin typeface="+mj-lt"/>
              </a:rPr>
              <a:t>С заменой лица рассказчика</a:t>
            </a:r>
          </a:p>
          <a:p>
            <a:pPr eaLnBrk="1" hangingPunct="1">
              <a:lnSpc>
                <a:spcPct val="90000"/>
              </a:lnSpc>
              <a:defRPr/>
            </a:pPr>
            <a:endParaRPr lang="ru-RU" sz="2400" i="1" dirty="0" smtClean="0">
              <a:latin typeface="+mj-lt"/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ru-RU" sz="2400" i="1" dirty="0" smtClean="0">
                <a:latin typeface="+mj-lt"/>
              </a:rPr>
              <a:t>С изменением финала текста</a:t>
            </a:r>
          </a:p>
          <a:p>
            <a:pPr eaLnBrk="1" hangingPunct="1">
              <a:lnSpc>
                <a:spcPct val="90000"/>
              </a:lnSpc>
              <a:defRPr/>
            </a:pPr>
            <a:endParaRPr lang="ru-RU" sz="2400" i="1" dirty="0" smtClean="0">
              <a:latin typeface="+mj-lt"/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ru-RU" sz="2400" i="1" dirty="0" smtClean="0">
                <a:latin typeface="+mj-lt"/>
              </a:rPr>
              <a:t>Включающее собственные размышления над текстом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6666FF"/>
                </a:solidFill>
              </a:rPr>
              <a:t>Сочинения различных жанров</a:t>
            </a:r>
            <a:br>
              <a:rPr lang="ru-RU" b="1" dirty="0" smtClean="0">
                <a:solidFill>
                  <a:srgbClr val="6666FF"/>
                </a:solidFill>
              </a:rPr>
            </a:br>
            <a:endParaRPr lang="ru-RU" dirty="0"/>
          </a:p>
        </p:txBody>
      </p:sp>
      <p:sp>
        <p:nvSpPr>
          <p:cNvPr id="7" name="Текст 6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2"/>
          </p:nvPr>
        </p:nvSpPr>
        <p:spPr>
          <a:xfrm>
            <a:off x="152400" y="762000"/>
            <a:ext cx="5181600" cy="5364163"/>
          </a:xfrm>
          <a:noFill/>
        </p:spPr>
        <p:txBody>
          <a:bodyPr/>
          <a:lstStyle/>
          <a:p>
            <a:pPr marL="609600" indent="-609600" algn="ctr" eaLnBrk="1" hangingPunct="1">
              <a:lnSpc>
                <a:spcPct val="90000"/>
              </a:lnSpc>
              <a:buFontTx/>
              <a:buNone/>
              <a:defRPr/>
            </a:pPr>
            <a:endParaRPr lang="ru-RU" sz="3600" b="1" dirty="0" smtClean="0">
              <a:solidFill>
                <a:srgbClr val="FF0000"/>
              </a:solidFill>
            </a:endParaRPr>
          </a:p>
          <a:p>
            <a:pPr marL="609600" indent="-609600" eaLnBrk="1" hangingPunct="1">
              <a:lnSpc>
                <a:spcPct val="90000"/>
              </a:lnSpc>
              <a:buNone/>
              <a:defRPr/>
            </a:pPr>
            <a:r>
              <a:rPr lang="ru-RU" dirty="0" smtClean="0"/>
              <a:t>- </a:t>
            </a:r>
            <a:r>
              <a:rPr lang="ru-RU" sz="2800" b="1" dirty="0" smtClean="0"/>
              <a:t>Сочинение-миниатюра</a:t>
            </a:r>
            <a:endParaRPr lang="ru-RU" sz="2800" b="1" i="1" dirty="0" smtClean="0">
              <a:solidFill>
                <a:srgbClr val="660033"/>
              </a:solidFill>
            </a:endParaRPr>
          </a:p>
          <a:p>
            <a:pPr marL="609600" indent="-609600" eaLnBrk="1" hangingPunct="1">
              <a:lnSpc>
                <a:spcPct val="90000"/>
              </a:lnSpc>
              <a:buNone/>
              <a:defRPr/>
            </a:pPr>
            <a:r>
              <a:rPr lang="ru-RU" sz="2800" b="1" dirty="0" smtClean="0"/>
              <a:t>- Сочинение по картине</a:t>
            </a:r>
          </a:p>
          <a:p>
            <a:pPr marL="609600" indent="-609600" eaLnBrk="1" hangingPunct="1">
              <a:lnSpc>
                <a:spcPct val="90000"/>
              </a:lnSpc>
              <a:buNone/>
              <a:defRPr/>
            </a:pPr>
            <a:r>
              <a:rPr lang="ru-RU" sz="2800" b="1" dirty="0" smtClean="0"/>
              <a:t>- Сочинение по данному началу</a:t>
            </a:r>
          </a:p>
          <a:p>
            <a:pPr marL="609600" indent="-609600" eaLnBrk="1" hangingPunct="1">
              <a:lnSpc>
                <a:spcPct val="90000"/>
              </a:lnSpc>
              <a:buFontTx/>
              <a:buNone/>
              <a:defRPr/>
            </a:pPr>
            <a:r>
              <a:rPr lang="ru-RU" sz="2800" b="1" dirty="0" smtClean="0"/>
              <a:t>- Сочинение-описание</a:t>
            </a:r>
          </a:p>
          <a:p>
            <a:pPr marL="609600" indent="-609600" eaLnBrk="1" hangingPunct="1">
              <a:lnSpc>
                <a:spcPct val="90000"/>
              </a:lnSpc>
              <a:buNone/>
              <a:defRPr/>
            </a:pPr>
            <a:r>
              <a:rPr lang="ru-RU" sz="2800" b="1" dirty="0" smtClean="0"/>
              <a:t>- Сочинение-рассказ</a:t>
            </a:r>
          </a:p>
          <a:p>
            <a:pPr marL="609600" indent="-609600" eaLnBrk="1" hangingPunct="1">
              <a:lnSpc>
                <a:spcPct val="90000"/>
              </a:lnSpc>
              <a:buNone/>
              <a:defRPr/>
            </a:pPr>
            <a:r>
              <a:rPr lang="ru-RU" sz="2800" b="1" dirty="0" smtClean="0"/>
              <a:t>- Сочинение-рассуждение</a:t>
            </a:r>
          </a:p>
          <a:p>
            <a:pPr marL="609600" indent="-609600" eaLnBrk="1" hangingPunct="1">
              <a:lnSpc>
                <a:spcPct val="90000"/>
              </a:lnSpc>
              <a:buNone/>
              <a:defRPr/>
            </a:pPr>
            <a:endParaRPr lang="ru-RU" b="1" dirty="0" smtClean="0">
              <a:solidFill>
                <a:srgbClr val="660033"/>
              </a:solidFill>
            </a:endParaRPr>
          </a:p>
          <a:p>
            <a:pPr marL="609600" indent="-609600" eaLnBrk="1" hangingPunct="1">
              <a:lnSpc>
                <a:spcPct val="90000"/>
              </a:lnSpc>
              <a:buFont typeface="Arial" charset="0"/>
              <a:buChar char="•"/>
              <a:defRPr/>
            </a:pPr>
            <a:endParaRPr lang="ru-RU" b="1" dirty="0" smtClean="0">
              <a:solidFill>
                <a:srgbClr val="660033"/>
              </a:solidFill>
            </a:endParaRPr>
          </a:p>
          <a:p>
            <a:pPr marL="609600" indent="-609600" eaLnBrk="1" hangingPunct="1">
              <a:lnSpc>
                <a:spcPct val="90000"/>
              </a:lnSpc>
              <a:buFont typeface="Arial" charset="0"/>
              <a:buChar char="•"/>
              <a:defRPr/>
            </a:pPr>
            <a:endParaRPr lang="ru-RU" b="1" dirty="0" smtClean="0">
              <a:solidFill>
                <a:srgbClr val="660033"/>
              </a:solidFill>
            </a:endParaRPr>
          </a:p>
          <a:p>
            <a:pPr marL="609600" indent="-609600" eaLnBrk="1" hangingPunct="1">
              <a:lnSpc>
                <a:spcPct val="90000"/>
              </a:lnSpc>
              <a:buFontTx/>
              <a:buNone/>
              <a:defRPr/>
            </a:pPr>
            <a:endParaRPr lang="ru-RU" dirty="0" smtClean="0">
              <a:solidFill>
                <a:srgbClr val="660033"/>
              </a:solidFill>
            </a:endParaRPr>
          </a:p>
          <a:p>
            <a:pPr>
              <a:defRPr/>
            </a:pP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" name="Содержимое 9" descr="soch.jpg"/>
          <p:cNvPicPr>
            <a:picLocks noGrp="1" noChangeAspect="1"/>
          </p:cNvPicPr>
          <p:nvPr>
            <p:ph sz="quarter" idx="4"/>
          </p:nvPr>
        </p:nvPicPr>
        <p:blipFill>
          <a:blip r:embed="rId2"/>
          <a:stretch>
            <a:fillRect/>
          </a:stretch>
        </p:blipFill>
        <p:spPr>
          <a:xfrm>
            <a:off x="5334000" y="4038600"/>
            <a:ext cx="3522619" cy="2556415"/>
          </a:xfrm>
        </p:spPr>
      </p:pic>
    </p:spTree>
  </p:cSld>
  <p:clrMapOvr>
    <a:masterClrMapping/>
  </p:clrMapOvr>
  <p:transition spd="med">
    <p:diamond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Rectangle 3"/>
          <p:cNvSpPr>
            <a:spLocks noGrp="1" noChangeArrowheads="1"/>
          </p:cNvSpPr>
          <p:nvPr>
            <p:ph idx="1"/>
          </p:nvPr>
        </p:nvSpPr>
        <p:spPr>
          <a:xfrm>
            <a:off x="381000" y="1524000"/>
            <a:ext cx="8458200" cy="4800600"/>
          </a:xfrm>
          <a:noFill/>
        </p:spPr>
        <p:txBody>
          <a:bodyPr/>
          <a:lstStyle/>
          <a:p>
            <a:pPr indent="19050" eaLnBrk="1" hangingPunct="1">
              <a:lnSpc>
                <a:spcPct val="90000"/>
              </a:lnSpc>
              <a:buNone/>
              <a:defRPr/>
            </a:pPr>
            <a:r>
              <a:rPr lang="ru-RU" b="1" dirty="0" smtClean="0"/>
              <a:t>- Сочинение по личным впечатлениям</a:t>
            </a:r>
          </a:p>
          <a:p>
            <a:pPr indent="19050" eaLnBrk="1" hangingPunct="1">
              <a:lnSpc>
                <a:spcPct val="90000"/>
              </a:lnSpc>
              <a:buNone/>
              <a:defRPr/>
            </a:pPr>
            <a:endParaRPr lang="ru-RU" dirty="0" smtClean="0"/>
          </a:p>
          <a:p>
            <a:pPr indent="19050" eaLnBrk="1" hangingPunct="1">
              <a:lnSpc>
                <a:spcPct val="90000"/>
              </a:lnSpc>
              <a:buFontTx/>
              <a:buNone/>
              <a:defRPr/>
            </a:pPr>
            <a:r>
              <a:rPr lang="ru-RU" sz="2800" u="sng" dirty="0" smtClean="0"/>
              <a:t>Музыкальные впечатления</a:t>
            </a:r>
          </a:p>
          <a:p>
            <a:pPr indent="19050" eaLnBrk="1" hangingPunct="1">
              <a:lnSpc>
                <a:spcPct val="90000"/>
              </a:lnSpc>
              <a:buFontTx/>
              <a:buNone/>
              <a:defRPr/>
            </a:pPr>
            <a:r>
              <a:rPr lang="ru-RU" sz="2800" dirty="0" smtClean="0"/>
              <a:t>  </a:t>
            </a:r>
            <a:r>
              <a:rPr lang="ru-RU" sz="2800" i="1" dirty="0" smtClean="0">
                <a:solidFill>
                  <a:srgbClr val="660033"/>
                </a:solidFill>
              </a:rPr>
              <a:t>«Что я чувствовал, слушая эту музыку»</a:t>
            </a:r>
          </a:p>
          <a:p>
            <a:pPr indent="19050" eaLnBrk="1" hangingPunct="1">
              <a:lnSpc>
                <a:spcPct val="90000"/>
              </a:lnSpc>
              <a:buFontTx/>
              <a:buNone/>
              <a:defRPr/>
            </a:pPr>
            <a:r>
              <a:rPr lang="ru-RU" sz="2800" u="sng" dirty="0" smtClean="0"/>
              <a:t>Читательские впечатления</a:t>
            </a:r>
          </a:p>
          <a:p>
            <a:pPr indent="19050" eaLnBrk="1" hangingPunct="1">
              <a:lnSpc>
                <a:spcPct val="90000"/>
              </a:lnSpc>
              <a:buFontTx/>
              <a:buNone/>
              <a:defRPr/>
            </a:pPr>
            <a:r>
              <a:rPr lang="ru-RU" sz="2800" dirty="0" smtClean="0"/>
              <a:t> </a:t>
            </a:r>
            <a:r>
              <a:rPr lang="ru-RU" sz="2800" i="1" dirty="0" smtClean="0">
                <a:solidFill>
                  <a:srgbClr val="660033"/>
                </a:solidFill>
              </a:rPr>
              <a:t>«Мое отношение к Тарасу </a:t>
            </a:r>
            <a:r>
              <a:rPr lang="ru-RU" sz="2800" i="1" dirty="0" err="1" smtClean="0">
                <a:solidFill>
                  <a:srgbClr val="660033"/>
                </a:solidFill>
              </a:rPr>
              <a:t>Бульбе</a:t>
            </a:r>
            <a:r>
              <a:rPr lang="ru-RU" sz="2800" i="1" dirty="0" smtClean="0">
                <a:solidFill>
                  <a:srgbClr val="660033"/>
                </a:solidFill>
              </a:rPr>
              <a:t>»</a:t>
            </a:r>
          </a:p>
          <a:p>
            <a:pPr indent="19050" eaLnBrk="1" hangingPunct="1">
              <a:lnSpc>
                <a:spcPct val="90000"/>
              </a:lnSpc>
              <a:buFontTx/>
              <a:buNone/>
              <a:defRPr/>
            </a:pPr>
            <a:r>
              <a:rPr lang="ru-RU" sz="2800" u="sng" dirty="0" smtClean="0"/>
              <a:t>Жизненные впечатления</a:t>
            </a:r>
          </a:p>
          <a:p>
            <a:pPr indent="19050" eaLnBrk="1" hangingPunct="1">
              <a:lnSpc>
                <a:spcPct val="90000"/>
              </a:lnSpc>
              <a:buFontTx/>
              <a:buNone/>
              <a:defRPr/>
            </a:pPr>
            <a:r>
              <a:rPr lang="ru-RU" sz="2800" dirty="0" smtClean="0"/>
              <a:t> </a:t>
            </a:r>
            <a:r>
              <a:rPr lang="ru-RU" sz="2800" i="1" dirty="0" smtClean="0">
                <a:solidFill>
                  <a:srgbClr val="660033"/>
                </a:solidFill>
              </a:rPr>
              <a:t>« Самый радостный день в моей жизни»</a:t>
            </a:r>
          </a:p>
        </p:txBody>
      </p:sp>
      <p:sp>
        <p:nvSpPr>
          <p:cNvPr id="9219" name="Прямоугольник 3"/>
          <p:cNvSpPr>
            <a:spLocks noChangeArrowheads="1"/>
          </p:cNvSpPr>
          <p:nvPr/>
        </p:nvSpPr>
        <p:spPr bwMode="auto">
          <a:xfrm>
            <a:off x="228600" y="609600"/>
            <a:ext cx="86106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609600" indent="-609600" algn="ctr">
              <a:lnSpc>
                <a:spcPct val="90000"/>
              </a:lnSpc>
            </a:pPr>
            <a:r>
              <a:rPr lang="ru-RU" sz="4000" b="1" i="1" dirty="0">
                <a:solidFill>
                  <a:srgbClr val="6666FF"/>
                </a:solidFill>
                <a:latin typeface="+mn-lt"/>
              </a:rPr>
              <a:t>Сочинения различных жанров</a:t>
            </a:r>
          </a:p>
        </p:txBody>
      </p:sp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3"/>
          <p:cNvSpPr>
            <a:spLocks noGrp="1" noChangeArrowheads="1"/>
          </p:cNvSpPr>
          <p:nvPr>
            <p:ph idx="1"/>
          </p:nvPr>
        </p:nvSpPr>
        <p:spPr>
          <a:xfrm>
            <a:off x="533400" y="1600200"/>
            <a:ext cx="8229600" cy="4221163"/>
          </a:xfrm>
          <a:noFill/>
        </p:spPr>
        <p:txBody>
          <a:bodyPr/>
          <a:lstStyle/>
          <a:p>
            <a:pPr eaLnBrk="1" hangingPunct="1">
              <a:buNone/>
              <a:defRPr/>
            </a:pPr>
            <a:r>
              <a:rPr lang="ru-RU" b="1" dirty="0" smtClean="0"/>
              <a:t>- Сочинение-письмо</a:t>
            </a:r>
          </a:p>
          <a:p>
            <a:pPr eaLnBrk="1" hangingPunct="1">
              <a:buFontTx/>
              <a:buNone/>
              <a:defRPr/>
            </a:pPr>
            <a:r>
              <a:rPr lang="ru-RU" sz="2800" i="1" dirty="0" smtClean="0">
                <a:solidFill>
                  <a:srgbClr val="660033"/>
                </a:solidFill>
              </a:rPr>
              <a:t>(письмо маме, другу, литературному герою, ветерану и др.)</a:t>
            </a:r>
          </a:p>
          <a:p>
            <a:pPr eaLnBrk="1" hangingPunct="1">
              <a:buNone/>
              <a:defRPr/>
            </a:pPr>
            <a:r>
              <a:rPr lang="ru-RU" b="1" dirty="0" smtClean="0"/>
              <a:t>- Сочинение по пословице</a:t>
            </a:r>
          </a:p>
          <a:p>
            <a:pPr eaLnBrk="1" hangingPunct="1">
              <a:buNone/>
              <a:defRPr/>
            </a:pPr>
            <a:r>
              <a:rPr lang="ru-RU" b="1" dirty="0" smtClean="0"/>
              <a:t>- Сочинение-фантазия</a:t>
            </a:r>
          </a:p>
          <a:p>
            <a:pPr eaLnBrk="1" hangingPunct="1">
              <a:buFontTx/>
              <a:buNone/>
              <a:defRPr/>
            </a:pPr>
            <a:r>
              <a:rPr lang="ru-RU" sz="2800" i="1" dirty="0" smtClean="0">
                <a:solidFill>
                  <a:srgbClr val="660033"/>
                </a:solidFill>
              </a:rPr>
              <a:t>( от имени животного или предмета)</a:t>
            </a:r>
          </a:p>
          <a:p>
            <a:pPr eaLnBrk="1" hangingPunct="1">
              <a:defRPr/>
            </a:pPr>
            <a:endParaRPr lang="ru-RU" dirty="0" smtClean="0"/>
          </a:p>
          <a:p>
            <a:pPr eaLnBrk="1" hangingPunct="1">
              <a:buNone/>
              <a:defRPr/>
            </a:pPr>
            <a:endParaRPr lang="ru-RU" dirty="0" smtClean="0"/>
          </a:p>
        </p:txBody>
      </p:sp>
      <p:sp>
        <p:nvSpPr>
          <p:cNvPr id="10243" name="Прямоугольник 3"/>
          <p:cNvSpPr>
            <a:spLocks noChangeArrowheads="1"/>
          </p:cNvSpPr>
          <p:nvPr/>
        </p:nvSpPr>
        <p:spPr bwMode="auto">
          <a:xfrm>
            <a:off x="304800" y="609600"/>
            <a:ext cx="86106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609600" indent="-609600" algn="ctr">
              <a:lnSpc>
                <a:spcPct val="90000"/>
              </a:lnSpc>
            </a:pPr>
            <a:r>
              <a:rPr lang="ru-RU" sz="4000" b="1" i="1" dirty="0">
                <a:solidFill>
                  <a:srgbClr val="6666FF"/>
                </a:solidFill>
                <a:latin typeface="+mn-lt"/>
              </a:rPr>
              <a:t>Сочинения различных жанров</a:t>
            </a:r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Заголовок 4"/>
          <p:cNvSpPr>
            <a:spLocks noGrp="1"/>
          </p:cNvSpPr>
          <p:nvPr>
            <p:ph type="title"/>
          </p:nvPr>
        </p:nvSpPr>
        <p:spPr>
          <a:xfrm>
            <a:off x="533400" y="381000"/>
            <a:ext cx="8229600" cy="646113"/>
          </a:xfrm>
        </p:spPr>
        <p:txBody>
          <a:bodyPr>
            <a:spAutoFit/>
          </a:bodyPr>
          <a:lstStyle/>
          <a:p>
            <a:pPr marL="609600" indent="-609600" eaLnBrk="1" hangingPunct="1">
              <a:lnSpc>
                <a:spcPct val="90000"/>
              </a:lnSpc>
            </a:pPr>
            <a:r>
              <a:rPr lang="ru-RU" sz="4000" b="1" dirty="0" smtClean="0">
                <a:solidFill>
                  <a:srgbClr val="6666FF"/>
                </a:solidFill>
              </a:rPr>
              <a:t>Сочинения различных жанров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066800"/>
            <a:ext cx="8686800" cy="4800600"/>
          </a:xfrm>
          <a:noFill/>
        </p:spPr>
        <p:txBody>
          <a:bodyPr/>
          <a:lstStyle/>
          <a:p>
            <a:pPr eaLnBrk="1" hangingPunct="1">
              <a:buNone/>
              <a:defRPr/>
            </a:pPr>
            <a:endParaRPr lang="ru-RU" dirty="0" smtClean="0"/>
          </a:p>
          <a:p>
            <a:pPr eaLnBrk="1" hangingPunct="1">
              <a:buNone/>
              <a:defRPr/>
            </a:pPr>
            <a:r>
              <a:rPr lang="ru-RU" b="1" dirty="0" smtClean="0"/>
              <a:t>- Сочинение сказки, загадки или стихотворения на лингвистическую тему</a:t>
            </a:r>
          </a:p>
          <a:p>
            <a:pPr eaLnBrk="1" hangingPunct="1">
              <a:buNone/>
              <a:defRPr/>
            </a:pPr>
            <a:r>
              <a:rPr lang="ru-RU" dirty="0" smtClean="0"/>
              <a:t>- </a:t>
            </a:r>
            <a:r>
              <a:rPr lang="ru-RU" b="1" dirty="0" smtClean="0"/>
              <a:t>«Я начну, а ты продолжи…» </a:t>
            </a:r>
            <a:r>
              <a:rPr lang="ru-RU" dirty="0" smtClean="0"/>
              <a:t>(проба поэтического пера)</a:t>
            </a:r>
          </a:p>
          <a:p>
            <a:pPr eaLnBrk="1" hangingPunct="1">
              <a:buFontTx/>
              <a:buNone/>
              <a:defRPr/>
            </a:pPr>
            <a:endParaRPr lang="ru-RU" sz="2400" dirty="0" smtClean="0"/>
          </a:p>
        </p:txBody>
      </p:sp>
    </p:spTree>
  </p:cSld>
  <p:clrMapOvr>
    <a:masterClrMapping/>
  </p:clrMapOvr>
  <p:transition spd="med">
    <p:split orient="vert" dir="in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57200"/>
            <a:ext cx="8915400" cy="1295400"/>
          </a:xfrm>
        </p:spPr>
        <p:txBody>
          <a:bodyPr/>
          <a:lstStyle/>
          <a:p>
            <a:r>
              <a:rPr lang="ru-RU" b="1" dirty="0" smtClean="0"/>
              <a:t> </a:t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sz="3200" b="1" u="sng" dirty="0" smtClean="0">
                <a:solidFill>
                  <a:srgbClr val="6666FF"/>
                </a:solidFill>
              </a:rPr>
              <a:t>Работа по развитию </a:t>
            </a:r>
            <a:br>
              <a:rPr lang="ru-RU" sz="3200" b="1" u="sng" dirty="0" smtClean="0">
                <a:solidFill>
                  <a:srgbClr val="6666FF"/>
                </a:solidFill>
              </a:rPr>
            </a:br>
            <a:r>
              <a:rPr lang="ru-RU" sz="3200" b="1" u="sng" dirty="0" smtClean="0">
                <a:solidFill>
                  <a:srgbClr val="6666FF"/>
                </a:solidFill>
              </a:rPr>
              <a:t>творческих способностей учащихся </a:t>
            </a:r>
            <a:br>
              <a:rPr lang="ru-RU" sz="3200" b="1" u="sng" dirty="0" smtClean="0">
                <a:solidFill>
                  <a:srgbClr val="6666FF"/>
                </a:solidFill>
              </a:rPr>
            </a:br>
            <a:r>
              <a:rPr lang="ru-RU" sz="3200" b="1" u="sng" dirty="0" smtClean="0">
                <a:solidFill>
                  <a:srgbClr val="6666FF"/>
                </a:solidFill>
              </a:rPr>
              <a:t>на уроках литературы</a:t>
            </a:r>
            <a:r>
              <a:rPr lang="ru-RU" sz="3200" b="1" dirty="0" smtClean="0">
                <a:solidFill>
                  <a:srgbClr val="6666FF"/>
                </a:solidFill>
              </a:rPr>
              <a:t>.</a:t>
            </a:r>
            <a:br>
              <a:rPr lang="ru-RU" sz="3200" b="1" dirty="0" smtClean="0">
                <a:solidFill>
                  <a:srgbClr val="6666FF"/>
                </a:solidFill>
              </a:rPr>
            </a:br>
            <a:r>
              <a:rPr lang="ru-RU" sz="3200" b="1" dirty="0" smtClean="0">
                <a:solidFill>
                  <a:srgbClr val="6666FF"/>
                </a:solidFill>
              </a:rPr>
              <a:t/>
            </a:r>
            <a:br>
              <a:rPr lang="ru-RU" sz="3200" b="1" dirty="0" smtClean="0">
                <a:solidFill>
                  <a:srgbClr val="6666FF"/>
                </a:solidFill>
              </a:rPr>
            </a:br>
            <a:r>
              <a:rPr lang="ru-RU" sz="3200" dirty="0" smtClean="0">
                <a:solidFill>
                  <a:srgbClr val="6666FF"/>
                </a:solidFill>
              </a:rPr>
              <a:t/>
            </a:r>
            <a:br>
              <a:rPr lang="ru-RU" sz="3200" dirty="0" smtClean="0">
                <a:solidFill>
                  <a:srgbClr val="6666FF"/>
                </a:solidFill>
              </a:rPr>
            </a:br>
            <a:r>
              <a:rPr lang="ru-RU" b="1" dirty="0" smtClean="0"/>
              <a:t> 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85800" y="2667000"/>
            <a:ext cx="7772400" cy="3429000"/>
          </a:xfrm>
        </p:spPr>
        <p:txBody>
          <a:bodyPr/>
          <a:lstStyle/>
          <a:p>
            <a:r>
              <a:rPr lang="ru-RU" dirty="0" smtClean="0"/>
              <a:t>Игра </a:t>
            </a:r>
          </a:p>
          <a:p>
            <a:r>
              <a:rPr lang="ru-RU" dirty="0" smtClean="0"/>
              <a:t>Творческое чтение</a:t>
            </a:r>
            <a:r>
              <a:rPr lang="ru-RU" b="1" dirty="0" smtClean="0"/>
              <a:t> </a:t>
            </a:r>
          </a:p>
          <a:p>
            <a:r>
              <a:rPr lang="ru-RU" dirty="0" smtClean="0"/>
              <a:t>Проблемные вопросы</a:t>
            </a:r>
            <a:r>
              <a:rPr lang="ru-RU" b="1" dirty="0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228600"/>
            <a:ext cx="7772400" cy="1066800"/>
          </a:xfrm>
        </p:spPr>
        <p:txBody>
          <a:bodyPr/>
          <a:lstStyle/>
          <a:p>
            <a:r>
              <a:rPr lang="ru-RU" dirty="0" smtClean="0">
                <a:solidFill>
                  <a:srgbClr val="6666FF"/>
                </a:solidFill>
              </a:rPr>
              <a:t>Ролевые  игры на уроках литературы</a:t>
            </a:r>
            <a:endParaRPr lang="ru-RU" dirty="0">
              <a:solidFill>
                <a:srgbClr val="6666FF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81000" y="1524000"/>
          <a:ext cx="8229600" cy="4772979"/>
        </p:xfrm>
        <a:graphic>
          <a:graphicData uri="http://schemas.openxmlformats.org/drawingml/2006/table">
            <a:tbl>
              <a:tblPr/>
              <a:tblGrid>
                <a:gridCol w="2155825"/>
                <a:gridCol w="6073775"/>
              </a:tblGrid>
              <a:tr h="4445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Приемы</a:t>
                      </a: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Виды ролевых игр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572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Выразительное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чтение</a:t>
                      </a: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кастинг, репетиция эпизода фильма.</a:t>
                      </a: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636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Пересказ с изменением лица рассказчика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пересказ с изменением лица рассказчика и исполнение ремарок</a:t>
                      </a: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540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Словесное рисование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заказ художнику, художественный редактор и иллюстратор.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524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Составление киносценария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сценарист и режиссер, репетиция эпизода фильма, музыкальный редактор, художник по костюмам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540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Инсценирование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 драматизация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кастинг, репетиция эпизода фильма, сцена без слов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pPr eaLnBrk="1" hangingPunct="1">
              <a:defRPr/>
            </a:pPr>
            <a:r>
              <a:rPr lang="ru-RU" sz="3200" b="1" dirty="0" smtClean="0">
                <a:solidFill>
                  <a:srgbClr val="6666FF"/>
                </a:solidFill>
              </a:rPr>
              <a:t>Творческие задания с элементами изобразительного творчества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- Иллюстрации к художественному произведению</a:t>
            </a:r>
          </a:p>
          <a:p>
            <a:pPr>
              <a:buNone/>
            </a:pPr>
            <a:r>
              <a:rPr lang="ru-RU" dirty="0" smtClean="0"/>
              <a:t>- Отражение наблюдений в рисунках, иллюстрациях</a:t>
            </a:r>
          </a:p>
          <a:p>
            <a:endParaRPr lang="ru-RU" dirty="0" smtClean="0"/>
          </a:p>
        </p:txBody>
      </p:sp>
      <p:pic>
        <p:nvPicPr>
          <p:cNvPr id="5" name="Содержимое 4" descr="2016-12-14 12.27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648200" y="2609850"/>
            <a:ext cx="3810000" cy="2857500"/>
          </a:xfrm>
        </p:spPr>
      </p:pic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Заголовок 1"/>
          <p:cNvSpPr>
            <a:spLocks noGrp="1"/>
          </p:cNvSpPr>
          <p:nvPr>
            <p:ph type="title"/>
          </p:nvPr>
        </p:nvSpPr>
        <p:spPr>
          <a:xfrm>
            <a:off x="762000" y="304800"/>
            <a:ext cx="7772400" cy="1143000"/>
          </a:xfrm>
        </p:spPr>
        <p:txBody>
          <a:bodyPr/>
          <a:lstStyle/>
          <a:p>
            <a:r>
              <a:rPr lang="ru-RU" b="1" dirty="0" smtClean="0">
                <a:solidFill>
                  <a:srgbClr val="6666FF"/>
                </a:solidFill>
              </a:rPr>
              <a:t>Поэтическое творчество</a:t>
            </a:r>
          </a:p>
        </p:txBody>
      </p:sp>
      <p:sp>
        <p:nvSpPr>
          <p:cNvPr id="20483" name="Содержимое 2"/>
          <p:cNvSpPr>
            <a:spLocks noGrp="1"/>
          </p:cNvSpPr>
          <p:nvPr>
            <p:ph sz="half" idx="1"/>
          </p:nvPr>
        </p:nvSpPr>
        <p:spPr>
          <a:xfrm>
            <a:off x="762000" y="1371600"/>
            <a:ext cx="8077200" cy="4114800"/>
          </a:xfrm>
        </p:spPr>
        <p:txBody>
          <a:bodyPr/>
          <a:lstStyle/>
          <a:p>
            <a:pPr algn="ctr">
              <a:buFontTx/>
              <a:buNone/>
            </a:pPr>
            <a:r>
              <a:rPr lang="ru-RU" sz="3200" dirty="0" smtClean="0"/>
              <a:t>Стенгазета  со стихотворениями </a:t>
            </a:r>
          </a:p>
          <a:p>
            <a:pPr algn="ctr">
              <a:buFontTx/>
              <a:buNone/>
            </a:pPr>
            <a:r>
              <a:rPr lang="ru-RU" sz="3200" dirty="0" smtClean="0"/>
              <a:t>к разным праздникам.</a:t>
            </a:r>
          </a:p>
          <a:p>
            <a:pPr algn="ctr"/>
            <a:endParaRPr lang="ru-RU" sz="1600" dirty="0" smtClean="0"/>
          </a:p>
        </p:txBody>
      </p:sp>
      <p:pic>
        <p:nvPicPr>
          <p:cNvPr id="6" name="Содержимое 5" descr="2016-12-14 12.49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 rot="10800000" flipH="1" flipV="1">
            <a:off x="2057400" y="2449285"/>
            <a:ext cx="5562600" cy="407261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plus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pPr eaLnBrk="1" hangingPunct="1">
              <a:defRPr/>
            </a:pPr>
            <a:r>
              <a:rPr lang="ru-RU" sz="3200" b="1" i="0" dirty="0" smtClean="0">
                <a:solidFill>
                  <a:srgbClr val="6666FF"/>
                </a:solidFill>
              </a:rPr>
              <a:t>Нетрадиционные</a:t>
            </a:r>
            <a:r>
              <a:rPr lang="ru-RU" sz="3200" b="1" dirty="0" smtClean="0">
                <a:solidFill>
                  <a:srgbClr val="6666FF"/>
                </a:solidFill>
              </a:rPr>
              <a:t> </a:t>
            </a:r>
            <a:r>
              <a:rPr lang="ru-RU" sz="3200" b="1" i="0" dirty="0" smtClean="0">
                <a:solidFill>
                  <a:srgbClr val="6666FF"/>
                </a:solidFill>
              </a:rPr>
              <a:t>домашние задания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idx="1"/>
          </p:nvPr>
        </p:nvSpPr>
        <p:spPr>
          <a:noFill/>
        </p:spPr>
        <p:txBody>
          <a:bodyPr/>
          <a:lstStyle/>
          <a:p>
            <a:pPr eaLnBrk="1" hangingPunct="1">
              <a:defRPr/>
            </a:pPr>
            <a:r>
              <a:rPr lang="ru-RU" i="1" dirty="0" smtClean="0">
                <a:solidFill>
                  <a:srgbClr val="660033"/>
                </a:solidFill>
              </a:rPr>
              <a:t>Задания на основе материалов СМИ</a:t>
            </a:r>
          </a:p>
          <a:p>
            <a:pPr eaLnBrk="1" hangingPunct="1">
              <a:defRPr/>
            </a:pPr>
            <a:r>
              <a:rPr lang="ru-RU" i="1" dirty="0" smtClean="0">
                <a:solidFill>
                  <a:srgbClr val="660033"/>
                </a:solidFill>
              </a:rPr>
              <a:t>Разработка наглядного пособия</a:t>
            </a:r>
          </a:p>
          <a:p>
            <a:pPr eaLnBrk="1" hangingPunct="1">
              <a:defRPr/>
            </a:pPr>
            <a:r>
              <a:rPr lang="ru-RU" i="1" dirty="0" smtClean="0">
                <a:solidFill>
                  <a:srgbClr val="660033"/>
                </a:solidFill>
              </a:rPr>
              <a:t>Разработка кроссворда или карточки с грамматическим заданием по теме</a:t>
            </a:r>
          </a:p>
          <a:p>
            <a:pPr eaLnBrk="1" hangingPunct="1">
              <a:defRPr/>
            </a:pPr>
            <a:r>
              <a:rPr lang="ru-RU" i="1" dirty="0" smtClean="0">
                <a:solidFill>
                  <a:srgbClr val="660033"/>
                </a:solidFill>
              </a:rPr>
              <a:t>Составление ребусов, шарад, пословиц</a:t>
            </a:r>
          </a:p>
          <a:p>
            <a:pPr eaLnBrk="1" hangingPunct="1">
              <a:defRPr/>
            </a:pPr>
            <a:r>
              <a:rPr lang="ru-RU" i="1" dirty="0" smtClean="0">
                <a:solidFill>
                  <a:srgbClr val="660033"/>
                </a:solidFill>
              </a:rPr>
              <a:t>Сочинения на лингвистическую тему</a:t>
            </a:r>
          </a:p>
        </p:txBody>
      </p:sp>
    </p:spTree>
  </p:cSld>
  <p:clrMapOvr>
    <a:masterClrMapping/>
  </p:clrMapOvr>
  <p:transition spd="med">
    <p:plus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04800"/>
            <a:ext cx="7772400" cy="1143000"/>
          </a:xfrm>
        </p:spPr>
        <p:txBody>
          <a:bodyPr/>
          <a:lstStyle/>
          <a:p>
            <a:pPr eaLnBrk="1" hangingPunct="1"/>
            <a:r>
              <a:rPr lang="ru-RU" sz="4000" b="1" i="1" dirty="0" smtClean="0">
                <a:solidFill>
                  <a:srgbClr val="6666FF"/>
                </a:solidFill>
              </a:rPr>
              <a:t>Теоретическое обоснование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idx="1"/>
          </p:nvPr>
        </p:nvSpPr>
        <p:spPr>
          <a:xfrm>
            <a:off x="762000" y="1447800"/>
            <a:ext cx="7772400" cy="4648200"/>
          </a:xfrm>
          <a:noFill/>
        </p:spPr>
        <p:txBody>
          <a:bodyPr/>
          <a:lstStyle/>
          <a:p>
            <a:pPr algn="ctr">
              <a:buNone/>
              <a:defRPr/>
            </a:pPr>
            <a:r>
              <a:rPr lang="ru-RU" dirty="0" smtClean="0"/>
              <a:t>Обоснование предложенной системы работы можно найти в трудах педагогов и психологов – </a:t>
            </a:r>
            <a:r>
              <a:rPr lang="ru-RU" dirty="0" err="1" smtClean="0"/>
              <a:t>Л.С.Выготского</a:t>
            </a:r>
            <a:r>
              <a:rPr lang="ru-RU" dirty="0" smtClean="0"/>
              <a:t>, Н.Бердяева, В.М.Теплова, В.А.Сухомлинского,</a:t>
            </a:r>
          </a:p>
          <a:p>
            <a:pPr algn="ctr">
              <a:buNone/>
              <a:defRPr/>
            </a:pPr>
            <a:r>
              <a:rPr lang="ru-RU" dirty="0" smtClean="0"/>
              <a:t>Я.А.Пономарева, </a:t>
            </a:r>
            <a:r>
              <a:rPr lang="ru-RU" dirty="0" err="1" smtClean="0"/>
              <a:t>В.Д.Шадрикова</a:t>
            </a:r>
            <a:r>
              <a:rPr lang="ru-RU" dirty="0" smtClean="0"/>
              <a:t>, Д.Б.Богоявленской, М.Е. Богоявленской, К.Д. Ушинского и других. </a:t>
            </a:r>
          </a:p>
          <a:p>
            <a:pPr algn="ctr">
              <a:buNone/>
              <a:defRPr/>
            </a:pPr>
            <a:r>
              <a:rPr lang="ru-RU" dirty="0" smtClean="0"/>
              <a:t>Творчество – далеко не новый предмет для изучения.</a:t>
            </a:r>
          </a:p>
          <a:p>
            <a:pPr algn="ctr" eaLnBrk="1" hangingPunct="1">
              <a:buFontTx/>
              <a:buNone/>
              <a:defRPr/>
            </a:pPr>
            <a:r>
              <a:rPr lang="ru-RU" dirty="0" smtClean="0">
                <a:latin typeface="Monotype Corsiva" pitchFamily="66" charset="0"/>
              </a:rPr>
              <a:t>  </a:t>
            </a:r>
            <a:endParaRPr lang="ru-RU" b="1" dirty="0" smtClean="0">
              <a:latin typeface="Monotype Corsiva" pitchFamily="66" charset="0"/>
            </a:endParaRPr>
          </a:p>
          <a:p>
            <a:pPr eaLnBrk="1" hangingPunct="1">
              <a:buNone/>
              <a:defRPr/>
            </a:pPr>
            <a:endParaRPr lang="ru-RU" dirty="0" smtClean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pPr eaLnBrk="1" hangingPunct="1">
              <a:defRPr/>
            </a:pPr>
            <a:r>
              <a:rPr lang="ru-RU" sz="3200" b="1" i="0" dirty="0" smtClean="0">
                <a:solidFill>
                  <a:srgbClr val="6666FF"/>
                </a:solidFill>
              </a:rPr>
              <a:t>Нетрадиционные творческие уроки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idx="1"/>
          </p:nvPr>
        </p:nvSpPr>
        <p:spPr>
          <a:xfrm>
            <a:off x="685800" y="1676400"/>
            <a:ext cx="7772400" cy="4419600"/>
          </a:xfrm>
          <a:noFill/>
        </p:spPr>
        <p:txBody>
          <a:bodyPr/>
          <a:lstStyle/>
          <a:p>
            <a:pPr algn="ctr" eaLnBrk="1" hangingPunct="1">
              <a:buFontTx/>
              <a:buNone/>
              <a:defRPr/>
            </a:pPr>
            <a:r>
              <a:rPr lang="ru-RU" sz="3600" i="1" dirty="0" smtClean="0">
                <a:solidFill>
                  <a:srgbClr val="660033"/>
                </a:solidFill>
              </a:rPr>
              <a:t>Урок-путешествие</a:t>
            </a:r>
          </a:p>
          <a:p>
            <a:pPr algn="ctr" eaLnBrk="1" hangingPunct="1">
              <a:buFontTx/>
              <a:buNone/>
              <a:defRPr/>
            </a:pPr>
            <a:r>
              <a:rPr lang="ru-RU" sz="3600" i="1" dirty="0" smtClean="0">
                <a:solidFill>
                  <a:srgbClr val="660033"/>
                </a:solidFill>
              </a:rPr>
              <a:t>Урок-конкурс</a:t>
            </a:r>
          </a:p>
          <a:p>
            <a:pPr algn="ctr" eaLnBrk="1" hangingPunct="1">
              <a:buFontTx/>
              <a:buNone/>
              <a:defRPr/>
            </a:pPr>
            <a:r>
              <a:rPr lang="ru-RU" sz="3600" i="1" dirty="0" smtClean="0">
                <a:solidFill>
                  <a:srgbClr val="660033"/>
                </a:solidFill>
              </a:rPr>
              <a:t>Урок-игра</a:t>
            </a:r>
          </a:p>
          <a:p>
            <a:pPr algn="ctr" eaLnBrk="1" hangingPunct="1">
              <a:buFontTx/>
              <a:buNone/>
              <a:defRPr/>
            </a:pPr>
            <a:r>
              <a:rPr lang="ru-RU" sz="3600" i="1" dirty="0" smtClean="0">
                <a:solidFill>
                  <a:srgbClr val="660033"/>
                </a:solidFill>
              </a:rPr>
              <a:t>Урок-викторина</a:t>
            </a:r>
          </a:p>
          <a:p>
            <a:pPr algn="ctr" eaLnBrk="1" hangingPunct="1">
              <a:buFontTx/>
              <a:buNone/>
              <a:defRPr/>
            </a:pPr>
            <a:r>
              <a:rPr lang="ru-RU" sz="3600" i="1" dirty="0" smtClean="0">
                <a:solidFill>
                  <a:srgbClr val="660033"/>
                </a:solidFill>
              </a:rPr>
              <a:t>Урок-диспут</a:t>
            </a:r>
          </a:p>
          <a:p>
            <a:pPr algn="ctr" eaLnBrk="1" hangingPunct="1">
              <a:buFontTx/>
              <a:buNone/>
              <a:defRPr/>
            </a:pPr>
            <a:r>
              <a:rPr lang="ru-RU" sz="3600" i="1" dirty="0" smtClean="0">
                <a:solidFill>
                  <a:srgbClr val="660033"/>
                </a:solidFill>
              </a:rPr>
              <a:t>Урок-конференция</a:t>
            </a:r>
          </a:p>
          <a:p>
            <a:pPr algn="ctr" eaLnBrk="1" hangingPunct="1">
              <a:buFontTx/>
              <a:buNone/>
              <a:defRPr/>
            </a:pPr>
            <a:r>
              <a:rPr lang="ru-RU" sz="3600" i="1" dirty="0" smtClean="0">
                <a:solidFill>
                  <a:srgbClr val="660033"/>
                </a:solidFill>
              </a:rPr>
              <a:t>Урок-</a:t>
            </a:r>
            <a:r>
              <a:rPr lang="ru-RU" sz="3600" dirty="0" smtClean="0">
                <a:solidFill>
                  <a:srgbClr val="660033"/>
                </a:solidFill>
              </a:rPr>
              <a:t>экскурсия</a:t>
            </a:r>
            <a:endParaRPr lang="ru-RU" sz="3600" i="1" dirty="0" smtClean="0">
              <a:solidFill>
                <a:srgbClr val="660033"/>
              </a:solidFill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/>
          <a:lstStyle/>
          <a:p>
            <a:pPr eaLnBrk="1" hangingPunct="1"/>
            <a:r>
              <a:rPr lang="ru-RU" sz="4800" b="1" i="1" dirty="0" smtClean="0">
                <a:solidFill>
                  <a:srgbClr val="6666FF"/>
                </a:solidFill>
              </a:rPr>
              <a:t>Выводы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533400" y="1371600"/>
            <a:ext cx="8229600" cy="4449763"/>
          </a:xfrm>
          <a:noFill/>
        </p:spPr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r>
              <a:rPr lang="ru-RU" sz="2400" b="1" dirty="0" smtClean="0">
                <a:solidFill>
                  <a:srgbClr val="660033"/>
                </a:solidFill>
              </a:rPr>
              <a:t>В работе над развитием творческих способностей школьников необходимо использовать различные приёмы, методы, формы работы на уроках русского языка</a:t>
            </a:r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endParaRPr lang="ru-RU" sz="2400" b="1" dirty="0" smtClean="0">
              <a:solidFill>
                <a:srgbClr val="660033"/>
              </a:solidFill>
            </a:endParaRPr>
          </a:p>
          <a:p>
            <a:pPr eaLnBrk="1" hangingPunct="1">
              <a:lnSpc>
                <a:spcPct val="80000"/>
              </a:lnSpc>
              <a:defRPr/>
            </a:pPr>
            <a:r>
              <a:rPr lang="ru-RU" sz="2400" b="1" dirty="0" smtClean="0">
                <a:solidFill>
                  <a:srgbClr val="660033"/>
                </a:solidFill>
              </a:rPr>
              <a:t>Как показывает практика, самостоятельно добытое знание усваивается детьми прочнее, поэтому нужно чаще придавать заданиям проблемный характер</a:t>
            </a:r>
          </a:p>
          <a:p>
            <a:pPr eaLnBrk="1" hangingPunct="1">
              <a:lnSpc>
                <a:spcPct val="80000"/>
              </a:lnSpc>
              <a:defRPr/>
            </a:pPr>
            <a:endParaRPr lang="ru-RU" sz="2400" b="1" dirty="0" smtClean="0">
              <a:solidFill>
                <a:srgbClr val="660033"/>
              </a:solidFill>
            </a:endParaRPr>
          </a:p>
          <a:p>
            <a:pPr eaLnBrk="1" hangingPunct="1">
              <a:lnSpc>
                <a:spcPct val="80000"/>
              </a:lnSpc>
              <a:defRPr/>
            </a:pPr>
            <a:r>
              <a:rPr lang="ru-RU" sz="2400" b="1" dirty="0" smtClean="0">
                <a:solidFill>
                  <a:srgbClr val="660033"/>
                </a:solidFill>
              </a:rPr>
              <a:t>Учебный материал усваивается лучше, когда он подаётся не в "сухой" форме, а посредством обыгрывания ситуации, занимательности, творческого подхода как ученика, так и учителя</a:t>
            </a:r>
          </a:p>
          <a:p>
            <a:pPr eaLnBrk="1" hangingPunct="1">
              <a:lnSpc>
                <a:spcPct val="80000"/>
              </a:lnSpc>
              <a:defRPr/>
            </a:pPr>
            <a:endParaRPr lang="ru-RU" sz="2000" i="1" dirty="0" smtClean="0">
              <a:solidFill>
                <a:srgbClr val="660033"/>
              </a:solidFill>
            </a:endParaRPr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1295400"/>
          </a:xfrm>
        </p:spPr>
        <p:txBody>
          <a:bodyPr/>
          <a:lstStyle/>
          <a:p>
            <a:pPr algn="l" eaLnBrk="1" hangingPunct="1"/>
            <a:r>
              <a:rPr lang="ru-RU" sz="3600" b="1" i="1" dirty="0" smtClean="0">
                <a:solidFill>
                  <a:srgbClr val="6666FF"/>
                </a:solidFill>
              </a:rPr>
              <a:t>Литература и интернет-ресурсы:</a:t>
            </a:r>
          </a:p>
        </p:txBody>
      </p:sp>
      <p:sp>
        <p:nvSpPr>
          <p:cNvPr id="27655" name="Rectangle 7"/>
          <p:cNvSpPr>
            <a:spLocks noChangeArrowheads="1"/>
          </p:cNvSpPr>
          <p:nvPr/>
        </p:nvSpPr>
        <p:spPr bwMode="auto">
          <a:xfrm>
            <a:off x="533400" y="1752600"/>
            <a:ext cx="8610600" cy="4760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>
              <a:tabLst>
                <a:tab pos="-1943100" algn="l"/>
              </a:tabLst>
              <a:defRPr/>
            </a:pPr>
            <a:r>
              <a:rPr lang="ru-RU" sz="1800" dirty="0"/>
              <a:t>1. Богоявленская Д.Б. Психология творческих способностей. – М.: Академия, 2002.</a:t>
            </a:r>
          </a:p>
          <a:p>
            <a:pPr>
              <a:tabLst>
                <a:tab pos="-1943100" algn="l"/>
              </a:tabLst>
              <a:defRPr/>
            </a:pPr>
            <a:r>
              <a:rPr lang="ru-RU" sz="1800" dirty="0"/>
              <a:t>2. </a:t>
            </a:r>
            <a:r>
              <a:rPr lang="ru-RU" sz="1800" dirty="0" err="1"/>
              <a:t>Винокурова</a:t>
            </a:r>
            <a:r>
              <a:rPr lang="ru-RU" sz="1800" dirty="0"/>
              <a:t> Н.К. Развитие творческих способностей учащихся.- М: Педагогический поиск, 1999.</a:t>
            </a:r>
          </a:p>
          <a:p>
            <a:pPr>
              <a:tabLst>
                <a:tab pos="-1943100" algn="l"/>
              </a:tabLst>
              <a:defRPr/>
            </a:pPr>
            <a:r>
              <a:rPr lang="ru-RU" sz="1800" dirty="0"/>
              <a:t>3. </a:t>
            </a:r>
            <a:r>
              <a:rPr lang="ru-RU" sz="1800" dirty="0" err="1"/>
              <a:t>Выготский</a:t>
            </a:r>
            <a:r>
              <a:rPr lang="ru-RU" sz="1800" dirty="0"/>
              <a:t> Л. С. Собрание сочинений: В 6 т. Т. 3. — М.: Педагогика, 1983.</a:t>
            </a:r>
          </a:p>
          <a:p>
            <a:pPr>
              <a:tabLst>
                <a:tab pos="-1943100" algn="l"/>
              </a:tabLst>
              <a:defRPr/>
            </a:pPr>
            <a:r>
              <a:rPr lang="ru-RU" sz="1800" dirty="0"/>
              <a:t>4. </a:t>
            </a:r>
            <a:r>
              <a:rPr lang="ru-RU" sz="1800" dirty="0" err="1"/>
              <a:t>Гузеев</a:t>
            </a:r>
            <a:r>
              <a:rPr lang="ru-RU" sz="1800" dirty="0"/>
              <a:t> В.В. Методы и организационные формы обучения.- М.: Народное образование, 2001.</a:t>
            </a:r>
          </a:p>
          <a:p>
            <a:pPr>
              <a:tabLst>
                <a:tab pos="-1943100" algn="l"/>
              </a:tabLst>
              <a:defRPr/>
            </a:pPr>
            <a:r>
              <a:rPr lang="ru-RU" sz="1800" dirty="0"/>
              <a:t>5. </a:t>
            </a:r>
            <a:r>
              <a:rPr lang="ru-RU" sz="1800" dirty="0" err="1"/>
              <a:t>Лернер</a:t>
            </a:r>
            <a:r>
              <a:rPr lang="ru-RU" sz="1800" dirty="0"/>
              <a:t> И.Я. Проблемное обучение, - М.: Знание, 1974.</a:t>
            </a:r>
          </a:p>
          <a:p>
            <a:pPr>
              <a:tabLst>
                <a:tab pos="-1943100" algn="l"/>
              </a:tabLst>
              <a:defRPr/>
            </a:pPr>
            <a:r>
              <a:rPr lang="ru-RU" sz="1800" dirty="0"/>
              <a:t>6. Симановский А.Э. Развитие творческого мышления детей. Популярное пособие.- Ярославль: Академия развития, 1997.</a:t>
            </a:r>
          </a:p>
          <a:p>
            <a:pPr>
              <a:tabLst>
                <a:tab pos="-1943100" algn="l"/>
              </a:tabLst>
              <a:defRPr/>
            </a:pPr>
            <a:r>
              <a:rPr lang="ru-RU" sz="1800" dirty="0"/>
              <a:t>7. Сухомлинский В.А. О воспитании. – М., 1973.</a:t>
            </a:r>
          </a:p>
          <a:p>
            <a:pPr>
              <a:tabLst>
                <a:tab pos="-1943100" algn="l"/>
              </a:tabLst>
              <a:defRPr/>
            </a:pPr>
            <a:r>
              <a:rPr lang="ru-RU" sz="1800" dirty="0"/>
              <a:t>8. Ушинский К. Д. Педагогические соч. в 6-ти т. — Т. 1. — М., 1988.</a:t>
            </a:r>
          </a:p>
          <a:p>
            <a:pPr>
              <a:tabLst>
                <a:tab pos="-1943100" algn="l"/>
              </a:tabLst>
              <a:defRPr/>
            </a:pPr>
            <a:r>
              <a:rPr lang="ru-RU" sz="1800" dirty="0"/>
              <a:t>9. </a:t>
            </a:r>
            <a:r>
              <a:rPr lang="ru-RU" sz="1800" dirty="0" err="1"/>
              <a:t>Шамардин</a:t>
            </a:r>
            <a:r>
              <a:rPr lang="ru-RU" sz="1800" dirty="0"/>
              <a:t> В.Н. , </a:t>
            </a:r>
            <a:r>
              <a:rPr lang="ru-RU" sz="1800" dirty="0" err="1"/>
              <a:t>Тамбовкина</a:t>
            </a:r>
            <a:r>
              <a:rPr lang="ru-RU" sz="1800" dirty="0"/>
              <a:t> Т.И., Суслова Н.П. Школа: от конечного результата к творческому поиску. – М., 1991.</a:t>
            </a:r>
          </a:p>
          <a:p>
            <a:pPr>
              <a:tabLst>
                <a:tab pos="-1943100" algn="l"/>
              </a:tabLst>
              <a:defRPr/>
            </a:pPr>
            <a:r>
              <a:rPr lang="ru-RU" sz="1800" dirty="0"/>
              <a:t>10</a:t>
            </a:r>
            <a:r>
              <a:rPr lang="ru-RU" sz="1800" dirty="0">
                <a:solidFill>
                  <a:schemeClr val="accent6">
                    <a:lumMod val="50000"/>
                  </a:schemeClr>
                </a:solidFill>
              </a:rPr>
              <a:t>. </a:t>
            </a:r>
            <a:r>
              <a:rPr lang="ru-RU" sz="1800" dirty="0">
                <a:solidFill>
                  <a:srgbClr val="000000"/>
                </a:solidFill>
              </a:rPr>
              <a:t>http://www.bestreferat.ru</a:t>
            </a:r>
          </a:p>
          <a:p>
            <a:pPr>
              <a:tabLst>
                <a:tab pos="-1943100" algn="l"/>
              </a:tabLst>
              <a:defRPr/>
            </a:pPr>
            <a:r>
              <a:rPr lang="ru-RU" sz="1800" dirty="0">
                <a:solidFill>
                  <a:schemeClr val="accent6">
                    <a:lumMod val="50000"/>
                  </a:schemeClr>
                </a:solidFill>
              </a:rPr>
              <a:t>11. http://shelgimn.ucoz.ru/</a:t>
            </a:r>
          </a:p>
          <a:p>
            <a:pPr>
              <a:tabLst>
                <a:tab pos="-1943100" algn="l"/>
              </a:tabLst>
              <a:defRPr/>
            </a:pPr>
            <a:r>
              <a:rPr lang="ru-RU" sz="1800" dirty="0">
                <a:solidFill>
                  <a:schemeClr val="accent6">
                    <a:lumMod val="50000"/>
                  </a:schemeClr>
                </a:solidFill>
              </a:rPr>
              <a:t>12. school8gornya.edusite.ru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28600" y="457200"/>
            <a:ext cx="4138613" cy="567531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123" name="Rectangle 5"/>
          <p:cNvSpPr>
            <a:spLocks noChangeArrowheads="1"/>
          </p:cNvSpPr>
          <p:nvPr/>
        </p:nvSpPr>
        <p:spPr bwMode="auto">
          <a:xfrm>
            <a:off x="4648200" y="381000"/>
            <a:ext cx="4267200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defRPr/>
            </a:pPr>
            <a:endParaRPr lang="ru-RU" sz="3200" dirty="0"/>
          </a:p>
          <a:p>
            <a:pPr>
              <a:defRPr/>
            </a:pPr>
            <a:r>
              <a:rPr lang="ru-RU" sz="3200" b="1" i="1" dirty="0">
                <a:latin typeface="Monotype Corsiva" pitchFamily="66" charset="0"/>
              </a:rPr>
              <a:t>«Именно творческая деятельность делает ребенка существом, обращенным к будущему, созидающим его и видоизменяющим свое настоящее». </a:t>
            </a:r>
          </a:p>
          <a:p>
            <a:pPr>
              <a:defRPr/>
            </a:pPr>
            <a:r>
              <a:rPr lang="ru-RU" sz="3200" b="1" dirty="0">
                <a:latin typeface="Monotype Corsiva" pitchFamily="66" charset="0"/>
              </a:rPr>
              <a:t>      </a:t>
            </a:r>
            <a:r>
              <a:rPr lang="ru-RU" sz="3200" b="1" dirty="0" err="1">
                <a:latin typeface="Monotype Corsiva" pitchFamily="66" charset="0"/>
              </a:rPr>
              <a:t>Л.С.Выготский</a:t>
            </a:r>
            <a:endParaRPr lang="ru-RU" sz="3200" b="1" dirty="0">
              <a:latin typeface="Monotype Corsiva" pitchFamily="66" charset="0"/>
            </a:endParaRPr>
          </a:p>
        </p:txBody>
      </p:sp>
    </p:spTree>
  </p:cSld>
  <p:clrMapOvr>
    <a:masterClrMapping/>
  </p:clrMapOvr>
  <p:transition spd="med">
    <p:wipe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AutoShape 7"/>
          <p:cNvSpPr>
            <a:spLocks/>
          </p:cNvSpPr>
          <p:nvPr/>
        </p:nvSpPr>
        <p:spPr bwMode="auto">
          <a:xfrm>
            <a:off x="236538" y="1600200"/>
            <a:ext cx="3192462" cy="1079500"/>
          </a:xfrm>
          <a:prstGeom prst="borderCallout1">
            <a:avLst>
              <a:gd name="adj1" fmla="val 50051"/>
              <a:gd name="adj2" fmla="val 100500"/>
              <a:gd name="adj3" fmla="val 5884"/>
              <a:gd name="adj4" fmla="val 139273"/>
            </a:avLst>
          </a:prstGeom>
          <a:blipFill dpi="0" rotWithShape="1">
            <a:blip r:embed="rId2" cstate="print"/>
            <a:srcRect/>
            <a:tile tx="0" ty="0" sx="100000" sy="100000" flip="none" algn="tl"/>
          </a:blipFill>
          <a:ln w="28575">
            <a:solidFill>
              <a:srgbClr val="FFFF00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ru-RU" sz="1800"/>
              <a:t>видение новой проблемы в знакомой ситуации</a:t>
            </a:r>
            <a:endParaRPr lang="ru-RU" sz="1800" b="1">
              <a:latin typeface="Calibri" pitchFamily="34" charset="0"/>
            </a:endParaRPr>
          </a:p>
        </p:txBody>
      </p:sp>
      <p:sp>
        <p:nvSpPr>
          <p:cNvPr id="6147" name="AutoShape 8"/>
          <p:cNvSpPr>
            <a:spLocks/>
          </p:cNvSpPr>
          <p:nvPr/>
        </p:nvSpPr>
        <p:spPr bwMode="auto">
          <a:xfrm>
            <a:off x="260350" y="3101975"/>
            <a:ext cx="3168650" cy="1219200"/>
          </a:xfrm>
          <a:prstGeom prst="borderCallout1">
            <a:avLst>
              <a:gd name="adj1" fmla="val 48120"/>
              <a:gd name="adj2" fmla="val 100185"/>
              <a:gd name="adj3" fmla="val -117773"/>
              <a:gd name="adj4" fmla="val 138713"/>
            </a:avLst>
          </a:prstGeom>
          <a:blipFill dpi="0" rotWithShape="1">
            <a:blip r:embed="rId2" cstate="print"/>
            <a:srcRect/>
            <a:tile tx="0" ty="0" sx="100000" sy="100000" flip="none" algn="tl"/>
          </a:blipFill>
          <a:ln w="34925">
            <a:solidFill>
              <a:srgbClr val="FFFF00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endParaRPr lang="ru-RU" sz="1800"/>
          </a:p>
          <a:p>
            <a:pPr algn="ctr"/>
            <a:r>
              <a:rPr lang="ru-RU" sz="1800"/>
              <a:t>перенос знаний и умений в нестандартную ситуацию</a:t>
            </a:r>
            <a:endParaRPr lang="ru-RU" sz="1800" b="1">
              <a:latin typeface="Calibri" pitchFamily="34" charset="0"/>
            </a:endParaRPr>
          </a:p>
        </p:txBody>
      </p:sp>
      <p:sp>
        <p:nvSpPr>
          <p:cNvPr id="6148" name="AutoShape 9"/>
          <p:cNvSpPr>
            <a:spLocks/>
          </p:cNvSpPr>
          <p:nvPr/>
        </p:nvSpPr>
        <p:spPr bwMode="auto">
          <a:xfrm>
            <a:off x="325438" y="4614863"/>
            <a:ext cx="3106737" cy="1244600"/>
          </a:xfrm>
          <a:prstGeom prst="borderCallout1">
            <a:avLst>
              <a:gd name="adj1" fmla="val 47685"/>
              <a:gd name="adj2" fmla="val 100736"/>
              <a:gd name="adj3" fmla="val -235028"/>
              <a:gd name="adj4" fmla="val 141606"/>
            </a:avLst>
          </a:prstGeom>
          <a:blipFill dpi="0" rotWithShape="1">
            <a:blip r:embed="rId2" cstate="print"/>
            <a:srcRect/>
            <a:tile tx="0" ty="0" sx="100000" sy="100000" flip="none" algn="tl"/>
          </a:blipFill>
          <a:ln w="34925">
            <a:solidFill>
              <a:srgbClr val="FFFF00"/>
            </a:solidFill>
            <a:miter lim="800000"/>
            <a:headEnd/>
            <a:tailEnd/>
          </a:ln>
        </p:spPr>
        <p:txBody>
          <a:bodyPr/>
          <a:lstStyle/>
          <a:p>
            <a:pPr algn="ctr">
              <a:lnSpc>
                <a:spcPct val="80000"/>
              </a:lnSpc>
            </a:pPr>
            <a:endParaRPr lang="ru-RU" sz="1800"/>
          </a:p>
          <a:p>
            <a:pPr algn="ctr">
              <a:lnSpc>
                <a:spcPct val="80000"/>
              </a:lnSpc>
            </a:pPr>
            <a:r>
              <a:rPr lang="ru-RU" sz="1800"/>
              <a:t>видение новых (скрытых) функций известных объектов;</a:t>
            </a:r>
          </a:p>
        </p:txBody>
      </p:sp>
      <p:sp>
        <p:nvSpPr>
          <p:cNvPr id="6149" name="AutoShape 13"/>
          <p:cNvSpPr>
            <a:spLocks/>
          </p:cNvSpPr>
          <p:nvPr/>
        </p:nvSpPr>
        <p:spPr bwMode="auto">
          <a:xfrm>
            <a:off x="5819775" y="4600575"/>
            <a:ext cx="3143250" cy="1273175"/>
          </a:xfrm>
          <a:prstGeom prst="borderCallout1">
            <a:avLst>
              <a:gd name="adj1" fmla="val 46579"/>
              <a:gd name="adj2" fmla="val -1051"/>
              <a:gd name="adj3" fmla="val -229000"/>
              <a:gd name="adj4" fmla="val -33306"/>
            </a:avLst>
          </a:prstGeom>
          <a:blipFill dpi="0" rotWithShape="1">
            <a:blip r:embed="rId2" cstate="print"/>
            <a:srcRect/>
            <a:tile tx="0" ty="0" sx="100000" sy="100000" flip="none" algn="tl"/>
          </a:blipFill>
          <a:ln w="34925">
            <a:solidFill>
              <a:srgbClr val="FFFF00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ru-RU" sz="1800"/>
              <a:t>видение альтернативных и вариативных способов решения задачи</a:t>
            </a:r>
            <a:endParaRPr lang="ru-RU" sz="1800" b="1">
              <a:latin typeface="Calibri" pitchFamily="34" charset="0"/>
            </a:endParaRPr>
          </a:p>
        </p:txBody>
      </p:sp>
      <p:sp>
        <p:nvSpPr>
          <p:cNvPr id="6150" name="AutoShape 15"/>
          <p:cNvSpPr>
            <a:spLocks/>
          </p:cNvSpPr>
          <p:nvPr/>
        </p:nvSpPr>
        <p:spPr bwMode="auto">
          <a:xfrm>
            <a:off x="5791200" y="3143250"/>
            <a:ext cx="3143250" cy="1276350"/>
          </a:xfrm>
          <a:prstGeom prst="borderCallout1">
            <a:avLst>
              <a:gd name="adj1" fmla="val 8954"/>
              <a:gd name="adj2" fmla="val -2426"/>
              <a:gd name="adj3" fmla="val -114926"/>
              <a:gd name="adj4" fmla="val -30907"/>
            </a:avLst>
          </a:prstGeom>
          <a:blipFill dpi="0" rotWithShape="1">
            <a:blip r:embed="rId2" cstate="print"/>
            <a:srcRect/>
            <a:tile tx="0" ty="0" sx="100000" sy="100000" flip="none" algn="tl"/>
          </a:blipFill>
          <a:ln w="34925">
            <a:solidFill>
              <a:srgbClr val="FFFF00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ru-RU" sz="1700"/>
              <a:t>комбинирование известных способов действий и создание на этой основе нового способа</a:t>
            </a:r>
            <a:endParaRPr lang="ru-RU" sz="1700" b="1">
              <a:latin typeface="Calibri" pitchFamily="34" charset="0"/>
            </a:endParaRPr>
          </a:p>
        </p:txBody>
      </p:sp>
      <p:sp>
        <p:nvSpPr>
          <p:cNvPr id="6151" name="AutoShape 16"/>
          <p:cNvSpPr>
            <a:spLocks/>
          </p:cNvSpPr>
          <p:nvPr/>
        </p:nvSpPr>
        <p:spPr bwMode="auto">
          <a:xfrm>
            <a:off x="5791200" y="1600200"/>
            <a:ext cx="3143250" cy="1108075"/>
          </a:xfrm>
          <a:prstGeom prst="borderCallout1">
            <a:avLst>
              <a:gd name="adj1" fmla="val 51861"/>
              <a:gd name="adj2" fmla="val -463"/>
              <a:gd name="adj3" fmla="val 5028"/>
              <a:gd name="adj4" fmla="val -30787"/>
            </a:avLst>
          </a:prstGeom>
          <a:blipFill dpi="0" rotWithShape="1">
            <a:blip r:embed="rId2" cstate="print"/>
            <a:srcRect/>
            <a:tile tx="0" ty="0" sx="100000" sy="100000" flip="none" algn="tl"/>
          </a:blipFill>
          <a:ln w="34925">
            <a:solidFill>
              <a:srgbClr val="FFFF00"/>
            </a:solidFill>
            <a:miter lim="800000"/>
            <a:headEnd/>
            <a:tailEnd/>
          </a:ln>
        </p:spPr>
        <p:txBody>
          <a:bodyPr/>
          <a:lstStyle/>
          <a:p>
            <a:pPr algn="ctr">
              <a:lnSpc>
                <a:spcPct val="80000"/>
              </a:lnSpc>
            </a:pPr>
            <a:r>
              <a:rPr lang="ru-RU" sz="1800" dirty="0"/>
              <a:t>- </a:t>
            </a:r>
            <a:r>
              <a:rPr lang="ru-RU" sz="1700" dirty="0"/>
              <a:t>построение принципиально нового способа решения, отличающегося от известных.</a:t>
            </a:r>
          </a:p>
        </p:txBody>
      </p:sp>
      <p:sp>
        <p:nvSpPr>
          <p:cNvPr id="6152" name="Oval 18"/>
          <p:cNvSpPr>
            <a:spLocks noChangeArrowheads="1"/>
          </p:cNvSpPr>
          <p:nvPr/>
        </p:nvSpPr>
        <p:spPr bwMode="auto">
          <a:xfrm>
            <a:off x="4659313" y="1589088"/>
            <a:ext cx="182562" cy="112712"/>
          </a:xfrm>
          <a:prstGeom prst="ellipse">
            <a:avLst/>
          </a:prstGeom>
          <a:solidFill>
            <a:srgbClr val="3333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uk-UA" sz="1800">
              <a:latin typeface="Calibri" pitchFamily="34" charset="0"/>
            </a:endParaRPr>
          </a:p>
        </p:txBody>
      </p:sp>
      <p:sp>
        <p:nvSpPr>
          <p:cNvPr id="6153" name="Rectangle 23"/>
          <p:cNvSpPr>
            <a:spLocks noChangeArrowheads="1"/>
          </p:cNvSpPr>
          <p:nvPr/>
        </p:nvSpPr>
        <p:spPr bwMode="auto">
          <a:xfrm>
            <a:off x="2847975" y="6026150"/>
            <a:ext cx="3816350" cy="685800"/>
          </a:xfrm>
          <a:prstGeom prst="rect">
            <a:avLst/>
          </a:prstGeom>
          <a:blipFill dpi="0" rotWithShape="1">
            <a:blip r:embed="rId2" cstate="print"/>
            <a:srcRect/>
            <a:tile tx="0" ty="0" sx="100000" sy="100000" flip="none" algn="tl"/>
          </a:blip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1800"/>
              <a:t>видение всех взаимосвязей</a:t>
            </a:r>
          </a:p>
          <a:p>
            <a:pPr algn="ctr"/>
            <a:r>
              <a:rPr lang="ru-RU" sz="1800"/>
              <a:t> структуры объекта</a:t>
            </a:r>
            <a:endParaRPr lang="ru-RU" sz="1800">
              <a:latin typeface="Calibri" pitchFamily="34" charset="0"/>
            </a:endParaRPr>
          </a:p>
        </p:txBody>
      </p:sp>
      <p:cxnSp>
        <p:nvCxnSpPr>
          <p:cNvPr id="6154" name="AutoShape 24"/>
          <p:cNvCxnSpPr>
            <a:cxnSpLocks noChangeShapeType="1"/>
          </p:cNvCxnSpPr>
          <p:nvPr/>
        </p:nvCxnSpPr>
        <p:spPr bwMode="auto">
          <a:xfrm>
            <a:off x="4749800" y="1676400"/>
            <a:ext cx="6350" cy="4349750"/>
          </a:xfrm>
          <a:prstGeom prst="straightConnector1">
            <a:avLst/>
          </a:prstGeom>
          <a:noFill/>
          <a:ln w="34925">
            <a:solidFill>
              <a:srgbClr val="FFFF00"/>
            </a:solidFill>
            <a:round/>
            <a:headEnd/>
            <a:tailEnd/>
          </a:ln>
        </p:spPr>
      </p:cxnSp>
      <p:sp>
        <p:nvSpPr>
          <p:cNvPr id="2" name="Прямоугольник 1"/>
          <p:cNvSpPr/>
          <p:nvPr/>
        </p:nvSpPr>
        <p:spPr>
          <a:xfrm>
            <a:off x="195263" y="98425"/>
            <a:ext cx="8610600" cy="120015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600" b="1" i="1" kern="0" dirty="0">
                <a:solidFill>
                  <a:srgbClr val="6666FF"/>
                </a:solidFill>
                <a:latin typeface="+mn-lt"/>
                <a:ea typeface="+mj-ea"/>
                <a:cs typeface="+mj-cs"/>
              </a:rPr>
              <a:t>Элементы творческих способностей </a:t>
            </a:r>
            <a:endParaRPr lang="ru-RU" sz="3600" b="1" i="1" kern="0" dirty="0" smtClean="0">
              <a:solidFill>
                <a:srgbClr val="6666FF"/>
              </a:solidFill>
              <a:latin typeface="+mn-lt"/>
              <a:ea typeface="+mj-ea"/>
              <a:cs typeface="+mj-cs"/>
            </a:endParaRPr>
          </a:p>
          <a:p>
            <a:pPr algn="ctr">
              <a:defRPr/>
            </a:pPr>
            <a:r>
              <a:rPr lang="ru-RU" sz="3600" b="1" i="1" kern="0" dirty="0" smtClean="0">
                <a:solidFill>
                  <a:srgbClr val="6666FF"/>
                </a:solidFill>
                <a:latin typeface="+mn-lt"/>
                <a:ea typeface="+mj-ea"/>
                <a:cs typeface="+mj-cs"/>
              </a:rPr>
              <a:t>по </a:t>
            </a:r>
            <a:r>
              <a:rPr lang="ru-RU" sz="3600" b="1" i="1" kern="0" dirty="0">
                <a:solidFill>
                  <a:srgbClr val="6666FF"/>
                </a:solidFill>
                <a:latin typeface="+mn-lt"/>
                <a:ea typeface="+mj-ea"/>
                <a:cs typeface="+mj-cs"/>
              </a:rPr>
              <a:t>И. Я. </a:t>
            </a:r>
            <a:r>
              <a:rPr lang="ru-RU" sz="3600" b="1" i="1" kern="0" dirty="0" err="1">
                <a:solidFill>
                  <a:srgbClr val="6666FF"/>
                </a:solidFill>
                <a:latin typeface="+mn-lt"/>
                <a:ea typeface="+mj-ea"/>
                <a:cs typeface="+mj-cs"/>
              </a:rPr>
              <a:t>Лернеру</a:t>
            </a:r>
            <a:endParaRPr lang="ru-RU" sz="1800" dirty="0">
              <a:solidFill>
                <a:srgbClr val="6666FF"/>
              </a:solidFill>
              <a:latin typeface="+mn-lt"/>
            </a:endParaRPr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8153400" cy="1143000"/>
          </a:xfrm>
        </p:spPr>
        <p:txBody>
          <a:bodyPr/>
          <a:lstStyle/>
          <a:p>
            <a:r>
              <a:rPr lang="ru-RU" sz="4000" b="1" dirty="0">
                <a:solidFill>
                  <a:srgbClr val="6666FF"/>
                </a:solidFill>
              </a:rPr>
              <a:t>Развитие творческих способностей учащихся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8458200" cy="4114800"/>
          </a:xfrm>
        </p:spPr>
        <p:txBody>
          <a:bodyPr/>
          <a:lstStyle/>
          <a:p>
            <a:pPr algn="ctr">
              <a:buFont typeface="Wingdings" pitchFamily="2" charset="2"/>
              <a:buNone/>
            </a:pPr>
            <a:r>
              <a:rPr lang="ru-RU" dirty="0"/>
              <a:t>строится на моделировании исследовательских ситуаций практически на каждом уроке, где ребят учат ставить проблему, выдвигать гипотезу, наблюдать, сравнивать, классифицировать, группировать, искать пути доказательств, обобщать полученные результаты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85800" y="533400"/>
            <a:ext cx="8458200" cy="6324600"/>
          </a:xfrm>
        </p:spPr>
        <p:txBody>
          <a:bodyPr/>
          <a:lstStyle/>
          <a:p>
            <a:pPr>
              <a:buNone/>
            </a:pPr>
            <a:r>
              <a:rPr lang="ru-RU" sz="2800" dirty="0" smtClean="0"/>
              <a:t>Творческая деятельность, по мнению психологов, требует </a:t>
            </a:r>
            <a:r>
              <a:rPr lang="ru-RU" sz="2800" b="1" u="sng" dirty="0" smtClean="0"/>
              <a:t>баланса 3 видов способностей</a:t>
            </a:r>
            <a:r>
              <a:rPr lang="ru-RU" sz="2800" dirty="0" smtClean="0"/>
              <a:t>:</a:t>
            </a:r>
          </a:p>
          <a:p>
            <a:pPr>
              <a:buNone/>
            </a:pPr>
            <a:endParaRPr lang="ru-RU" sz="2800" dirty="0" smtClean="0"/>
          </a:p>
          <a:p>
            <a:pPr lvl="0">
              <a:buNone/>
            </a:pPr>
            <a:r>
              <a:rPr lang="ru-RU" sz="2800" dirty="0" smtClean="0"/>
              <a:t>1- </a:t>
            </a:r>
            <a:r>
              <a:rPr lang="ru-RU" sz="2800" u="sng" dirty="0" smtClean="0"/>
              <a:t>способность произвести что-то помимо существующего</a:t>
            </a:r>
            <a:r>
              <a:rPr lang="ru-RU" sz="2800" dirty="0" smtClean="0"/>
              <a:t>, уже имеющегося, это способность генерировать необычные, интересные идеи.</a:t>
            </a:r>
          </a:p>
          <a:p>
            <a:pPr lvl="0">
              <a:buNone/>
            </a:pPr>
            <a:r>
              <a:rPr lang="ru-RU" sz="2800" dirty="0" smtClean="0"/>
              <a:t>2 - </a:t>
            </a:r>
            <a:r>
              <a:rPr lang="ru-RU" sz="2800" u="sng" dirty="0" smtClean="0"/>
              <a:t>аналитические способности </a:t>
            </a:r>
            <a:r>
              <a:rPr lang="ru-RU" sz="2800" dirty="0" smtClean="0"/>
              <a:t>( умение мыслить критически, умение анализировать и оценивать)</a:t>
            </a:r>
          </a:p>
          <a:p>
            <a:pPr lvl="0">
              <a:buNone/>
            </a:pPr>
            <a:r>
              <a:rPr lang="ru-RU" sz="2800" dirty="0" smtClean="0"/>
              <a:t>3 - </a:t>
            </a:r>
            <a:r>
              <a:rPr lang="ru-RU" sz="2800" u="sng" dirty="0" smtClean="0"/>
              <a:t>умение превращать теорию в практику</a:t>
            </a:r>
            <a:r>
              <a:rPr lang="ru-RU" sz="2800" dirty="0" smtClean="0"/>
              <a:t>, находить абстрактным идеям практическое применение.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04800"/>
            <a:ext cx="7772400" cy="1143000"/>
          </a:xfrm>
        </p:spPr>
        <p:txBody>
          <a:bodyPr/>
          <a:lstStyle/>
          <a:p>
            <a:r>
              <a:rPr lang="ru-RU" dirty="0" smtClean="0">
                <a:solidFill>
                  <a:srgbClr val="6666FF"/>
                </a:solidFill>
                <a:latin typeface="Monotype Corsiva" pitchFamily="66" charset="0"/>
              </a:rPr>
              <a:t>Принципы моей работы</a:t>
            </a:r>
            <a:endParaRPr lang="ru-RU" dirty="0">
              <a:solidFill>
                <a:srgbClr val="6666FF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62000" y="1295400"/>
            <a:ext cx="7772400" cy="44958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sz="2800" dirty="0" smtClean="0">
                <a:latin typeface="+mj-lt"/>
              </a:rPr>
              <a:t>системность занятий по развитию речи;</a:t>
            </a:r>
          </a:p>
          <a:p>
            <a:pPr>
              <a:lnSpc>
                <a:spcPct val="80000"/>
              </a:lnSpc>
            </a:pPr>
            <a:r>
              <a:rPr lang="ru-RU" sz="2800" dirty="0" smtClean="0">
                <a:latin typeface="+mj-lt"/>
              </a:rPr>
              <a:t> акцент на развитие  навыков, позволяющих самостоятельно пополнять знания, ориентироваться в большом потоке информации;</a:t>
            </a:r>
          </a:p>
          <a:p>
            <a:pPr>
              <a:lnSpc>
                <a:spcPct val="80000"/>
              </a:lnSpc>
            </a:pPr>
            <a:r>
              <a:rPr lang="ru-RU" sz="2800" dirty="0" smtClean="0">
                <a:latin typeface="+mj-lt"/>
              </a:rPr>
              <a:t> интеграция предметов;</a:t>
            </a:r>
          </a:p>
          <a:p>
            <a:pPr>
              <a:lnSpc>
                <a:spcPct val="80000"/>
              </a:lnSpc>
            </a:pPr>
            <a:r>
              <a:rPr lang="ru-RU" sz="2800" dirty="0" smtClean="0">
                <a:latin typeface="+mj-lt"/>
              </a:rPr>
              <a:t>тесная связь содержания урока с жизнью; </a:t>
            </a:r>
          </a:p>
          <a:p>
            <a:r>
              <a:rPr lang="ru-RU" sz="2800" dirty="0" smtClean="0">
                <a:latin typeface="+mj-lt"/>
              </a:rPr>
              <a:t>развитие мотивации к изучению предмета; </a:t>
            </a:r>
          </a:p>
          <a:p>
            <a:r>
              <a:rPr lang="ru-RU" sz="2800" dirty="0" smtClean="0">
                <a:latin typeface="+mj-lt"/>
              </a:rPr>
              <a:t>создание атмосферы творческого взаимодействия учителя и учащегося;</a:t>
            </a:r>
          </a:p>
          <a:p>
            <a:pPr>
              <a:lnSpc>
                <a:spcPct val="80000"/>
              </a:lnSpc>
            </a:pPr>
            <a:r>
              <a:rPr lang="ru-RU" sz="2800" dirty="0" smtClean="0">
                <a:latin typeface="+mj-lt"/>
              </a:rPr>
              <a:t>разнообразие форм работы с детьми; </a:t>
            </a:r>
          </a:p>
          <a:p>
            <a:pPr>
              <a:lnSpc>
                <a:spcPct val="80000"/>
              </a:lnSpc>
            </a:pPr>
            <a:r>
              <a:rPr lang="ru-RU" sz="2800" dirty="0" smtClean="0">
                <a:latin typeface="+mj-lt"/>
              </a:rPr>
              <a:t>нацеленность на конкретный результат.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142875" y="1"/>
            <a:ext cx="8715405" cy="1785926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rgbClr val="6666FF"/>
                </a:solidFill>
                <a:latin typeface="Monotype Corsiva" pitchFamily="66" charset="0"/>
              </a:rPr>
              <a:t>Основная педагогическая идея</a:t>
            </a:r>
            <a:r>
              <a:rPr lang="en-US" dirty="0" smtClean="0">
                <a:solidFill>
                  <a:srgbClr val="6666FF"/>
                </a:solidFill>
                <a:latin typeface="Monotype Corsiva" pitchFamily="66" charset="0"/>
              </a:rPr>
              <a:t> –</a:t>
            </a:r>
            <a:r>
              <a:rPr lang="en-US" dirty="0" smtClean="0">
                <a:solidFill>
                  <a:srgbClr val="F1B317"/>
                </a:solidFill>
                <a:latin typeface="Monotype Corsiva" pitchFamily="66" charset="0"/>
              </a:rPr>
              <a:t/>
            </a:r>
            <a:br>
              <a:rPr lang="en-US" dirty="0" smtClean="0">
                <a:solidFill>
                  <a:srgbClr val="F1B317"/>
                </a:solidFill>
                <a:latin typeface="Monotype Corsiva" pitchFamily="66" charset="0"/>
              </a:rPr>
            </a:br>
            <a:r>
              <a:rPr lang="ru-RU" dirty="0" smtClean="0"/>
              <a:t> </a:t>
            </a:r>
            <a:r>
              <a:rPr lang="ru-RU" dirty="0" smtClean="0">
                <a:solidFill>
                  <a:schemeClr val="tx1"/>
                </a:solidFill>
                <a:latin typeface="Monotype Corsiva" pitchFamily="66" charset="0"/>
              </a:rPr>
              <a:t>каждый ребенок способен созидать и творить. 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idx="1"/>
          </p:nvPr>
        </p:nvSpPr>
        <p:spPr>
          <a:xfrm>
            <a:off x="285750" y="1785938"/>
            <a:ext cx="8572500" cy="4667250"/>
          </a:xfrm>
        </p:spPr>
        <p:txBody>
          <a:bodyPr/>
          <a:lstStyle/>
          <a:p>
            <a:pPr algn="ctr" eaLnBrk="1" hangingPunct="1">
              <a:buFont typeface="Wingdings 2" pitchFamily="18" charset="2"/>
              <a:buNone/>
            </a:pPr>
            <a:r>
              <a:rPr lang="ru-RU" sz="4000" b="1" dirty="0" smtClean="0">
                <a:solidFill>
                  <a:srgbClr val="6666FF"/>
                </a:solidFill>
                <a:latin typeface="Monotype Corsiva" pitchFamily="66" charset="0"/>
              </a:rPr>
              <a:t> целевые ориентации:</a:t>
            </a:r>
          </a:p>
          <a:p>
            <a:pPr algn="ctr" eaLnBrk="1" hangingPunct="1">
              <a:buFont typeface="Wingdings 2" pitchFamily="18" charset="2"/>
              <a:buNone/>
            </a:pPr>
            <a:r>
              <a:rPr lang="ru-RU" sz="2400" dirty="0" smtClean="0"/>
              <a:t> создание педагогических условий для развития творческой мыслящей личности, способной к самовыражению, самоопределению и успешной социализации.</a:t>
            </a:r>
            <a:endParaRPr lang="ru-RU" sz="1000" dirty="0" smtClean="0"/>
          </a:p>
          <a:p>
            <a:pPr algn="ctr" eaLnBrk="1" hangingPunct="1">
              <a:buFont typeface="Wingdings 2" pitchFamily="18" charset="2"/>
              <a:buNone/>
            </a:pPr>
            <a:r>
              <a:rPr lang="ru-RU" sz="1000" b="1" dirty="0" smtClean="0">
                <a:solidFill>
                  <a:srgbClr val="FFFF00"/>
                </a:solidFill>
                <a:latin typeface="Monotype Corsiva" pitchFamily="66" charset="0"/>
              </a:rPr>
              <a:t>\</a:t>
            </a:r>
            <a:endParaRPr lang="ru-RU" sz="4000" b="1" dirty="0" smtClean="0">
              <a:solidFill>
                <a:srgbClr val="FFFF00"/>
              </a:solidFill>
              <a:latin typeface="Monotype Corsiva" pitchFamily="66" charset="0"/>
            </a:endParaRPr>
          </a:p>
          <a:p>
            <a:pPr eaLnBrk="1" hangingPunct="1"/>
            <a:r>
              <a:rPr lang="ru-RU" sz="2400" b="1" dirty="0" smtClean="0">
                <a:latin typeface="Monotype Corsiva" pitchFamily="66" charset="0"/>
              </a:rPr>
              <a:t>создание условий для раскрытия творческого потенциала каждого ученика, исходя из принципа «все способны»;</a:t>
            </a:r>
          </a:p>
          <a:p>
            <a:pPr eaLnBrk="1" hangingPunct="1"/>
            <a:r>
              <a:rPr lang="ru-RU" sz="2400" b="1" dirty="0" smtClean="0">
                <a:latin typeface="Monotype Corsiva" pitchFamily="66" charset="0"/>
              </a:rPr>
              <a:t>предоставление учащимся возможности личностного саморазвития и интеллектуальной независимости;</a:t>
            </a:r>
          </a:p>
          <a:p>
            <a:pPr eaLnBrk="1" hangingPunct="1"/>
            <a:r>
              <a:rPr lang="ru-RU" sz="2400" b="1" dirty="0" smtClean="0">
                <a:latin typeface="Monotype Corsiva" pitchFamily="66" charset="0"/>
              </a:rPr>
              <a:t>воспитание свободной и критически мыслящей личности, способной осознать себя и найти свое место в мире.</a:t>
            </a:r>
          </a:p>
          <a:p>
            <a:pPr eaLnBrk="1" hangingPunct="1">
              <a:buFontTx/>
              <a:buNone/>
            </a:pP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голубой с кадратиками">
  <a:themeElements>
    <a:clrScheme name="Тема Office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Тема Office">
      <a:majorFont>
        <a:latin typeface="Times New Roman"/>
        <a:ea typeface=""/>
        <a:cs typeface="Times New Roman"/>
      </a:majorFont>
      <a:minorFont>
        <a:latin typeface="Times New Roman"/>
        <a:ea typeface=""/>
        <a:cs typeface="Times New Roma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ема Office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голубой с кадратиками</Template>
  <TotalTime>1245</TotalTime>
  <Words>1325</Words>
  <Application>Microsoft Office PowerPoint</Application>
  <PresentationFormat>Экран (4:3)</PresentationFormat>
  <Paragraphs>232</Paragraphs>
  <Slides>32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32</vt:i4>
      </vt:variant>
    </vt:vector>
  </HeadingPairs>
  <TitlesOfParts>
    <vt:vector size="33" baseType="lpstr">
      <vt:lpstr>голубой с кадратиками</vt:lpstr>
      <vt:lpstr>Слайд 1</vt:lpstr>
      <vt:lpstr>Актуальность</vt:lpstr>
      <vt:lpstr>Теоретическое обоснование</vt:lpstr>
      <vt:lpstr>Слайд 4</vt:lpstr>
      <vt:lpstr>Слайд 5</vt:lpstr>
      <vt:lpstr>Развитие творческих способностей учащихся</vt:lpstr>
      <vt:lpstr>Слайд 7</vt:lpstr>
      <vt:lpstr>Принципы моей работы</vt:lpstr>
      <vt:lpstr>Основная педагогическая идея –  каждый ребенок способен созидать и творить. </vt:lpstr>
      <vt:lpstr>Cистема моей работы</vt:lpstr>
      <vt:lpstr>Cистема моей работы</vt:lpstr>
      <vt:lpstr>Задания на обычных уроках русского языка, способствующие формированию  и развитию творческих способностей.   </vt:lpstr>
      <vt:lpstr>Корректирование и редактирование текста, который содержит опечатки.</vt:lpstr>
      <vt:lpstr>Слайд 14</vt:lpstr>
      <vt:lpstr>Игры на уроках </vt:lpstr>
      <vt:lpstr>Игры на уроках </vt:lpstr>
      <vt:lpstr> Игры на уроках </vt:lpstr>
      <vt:lpstr> Игры на уроках </vt:lpstr>
      <vt:lpstr>Уроки развития речи</vt:lpstr>
      <vt:lpstr>Творческие изложения </vt:lpstr>
      <vt:lpstr>Сочинения различных жанров </vt:lpstr>
      <vt:lpstr>Слайд 22</vt:lpstr>
      <vt:lpstr>Слайд 23</vt:lpstr>
      <vt:lpstr>Сочинения различных жанров</vt:lpstr>
      <vt:lpstr>   Работа по развитию  творческих способностей учащихся  на уроках литературы.    </vt:lpstr>
      <vt:lpstr>Ролевые  игры на уроках литературы</vt:lpstr>
      <vt:lpstr>Творческие задания с элементами изобразительного творчества</vt:lpstr>
      <vt:lpstr>Поэтическое творчество</vt:lpstr>
      <vt:lpstr>Нетрадиционные домашние задания</vt:lpstr>
      <vt:lpstr>Нетрадиционные творческие уроки</vt:lpstr>
      <vt:lpstr>Выводы</vt:lpstr>
      <vt:lpstr>Литература и интернет-ресурсы: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гульнара</dc:creator>
  <cp:lastModifiedBy>Светлана Лисовенко</cp:lastModifiedBy>
  <cp:revision>90</cp:revision>
  <cp:lastPrinted>1601-01-01T00:00:00Z</cp:lastPrinted>
  <dcterms:created xsi:type="dcterms:W3CDTF">1601-01-01T00:00:00Z</dcterms:created>
  <dcterms:modified xsi:type="dcterms:W3CDTF">2017-04-07T17:53:44Z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